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3"/>
  </p:notesMasterIdLst>
  <p:sldIdLst>
    <p:sldId id="281" r:id="rId2"/>
    <p:sldId id="297" r:id="rId3"/>
    <p:sldId id="269" r:id="rId4"/>
    <p:sldId id="270" r:id="rId5"/>
    <p:sldId id="261" r:id="rId6"/>
    <p:sldId id="296" r:id="rId7"/>
    <p:sldId id="268" r:id="rId8"/>
    <p:sldId id="282" r:id="rId9"/>
    <p:sldId id="283" r:id="rId10"/>
    <p:sldId id="295" r:id="rId11"/>
    <p:sldId id="300" r:id="rId12"/>
    <p:sldId id="298" r:id="rId13"/>
    <p:sldId id="299" r:id="rId14"/>
    <p:sldId id="318" r:id="rId15"/>
    <p:sldId id="308" r:id="rId16"/>
    <p:sldId id="301" r:id="rId17"/>
    <p:sldId id="302" r:id="rId18"/>
    <p:sldId id="303" r:id="rId19"/>
    <p:sldId id="304" r:id="rId20"/>
    <p:sldId id="305" r:id="rId21"/>
    <p:sldId id="306" r:id="rId22"/>
    <p:sldId id="307" r:id="rId23"/>
    <p:sldId id="309" r:id="rId24"/>
    <p:sldId id="310" r:id="rId25"/>
    <p:sldId id="311" r:id="rId26"/>
    <p:sldId id="312" r:id="rId27"/>
    <p:sldId id="313" r:id="rId28"/>
    <p:sldId id="314" r:id="rId29"/>
    <p:sldId id="315" r:id="rId30"/>
    <p:sldId id="316" r:id="rId31"/>
    <p:sldId id="317" r:id="rId32"/>
    <p:sldId id="320" r:id="rId33"/>
    <p:sldId id="319"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264" r:id="rId54"/>
    <p:sldId id="273" r:id="rId55"/>
    <p:sldId id="284" r:id="rId56"/>
    <p:sldId id="285" r:id="rId57"/>
    <p:sldId id="286" r:id="rId58"/>
    <p:sldId id="287" r:id="rId59"/>
    <p:sldId id="288" r:id="rId60"/>
    <p:sldId id="289" r:id="rId61"/>
    <p:sldId id="293" r:id="rId62"/>
    <p:sldId id="294" r:id="rId63"/>
    <p:sldId id="290" r:id="rId64"/>
    <p:sldId id="292" r:id="rId65"/>
    <p:sldId id="274" r:id="rId66"/>
    <p:sldId id="275" r:id="rId67"/>
    <p:sldId id="276" r:id="rId68"/>
    <p:sldId id="277" r:id="rId69"/>
    <p:sldId id="278" r:id="rId70"/>
    <p:sldId id="279" r:id="rId71"/>
    <p:sldId id="280"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98" autoAdjust="0"/>
    <p:restoredTop sz="86341" autoAdjust="0"/>
  </p:normalViewPr>
  <p:slideViewPr>
    <p:cSldViewPr snapToGrid="0" snapToObjects="1">
      <p:cViewPr varScale="1">
        <p:scale>
          <a:sx n="95" d="100"/>
          <a:sy n="95" d="100"/>
        </p:scale>
        <p:origin x="-116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or:RV:Belgingur:Taeknithrounarsjodur:cpu-scal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Sheet1!$B$1</c:f>
              <c:strCache>
                <c:ptCount val="1"/>
                <c:pt idx="0">
                  <c:v>Reikniafl</c:v>
                </c:pt>
              </c:strCache>
            </c:strRef>
          </c:tx>
          <c:marker>
            <c:symbol val="none"/>
          </c:marker>
          <c:xVal>
            <c:numRef>
              <c:f>Sheet1!$A$2:$A$101</c:f>
              <c:numCache>
                <c:formatCode>General</c:formatCode>
                <c:ptCount val="100"/>
                <c:pt idx="0">
                  <c:v>100.0</c:v>
                </c:pt>
                <c:pt idx="1">
                  <c:v>99.0</c:v>
                </c:pt>
                <c:pt idx="2">
                  <c:v>98.0</c:v>
                </c:pt>
                <c:pt idx="3">
                  <c:v>97.0</c:v>
                </c:pt>
                <c:pt idx="4">
                  <c:v>96.0</c:v>
                </c:pt>
                <c:pt idx="5">
                  <c:v>95.0</c:v>
                </c:pt>
                <c:pt idx="6">
                  <c:v>94.0</c:v>
                </c:pt>
                <c:pt idx="7">
                  <c:v>93.0</c:v>
                </c:pt>
                <c:pt idx="8">
                  <c:v>92.0</c:v>
                </c:pt>
                <c:pt idx="9">
                  <c:v>91.0</c:v>
                </c:pt>
                <c:pt idx="10">
                  <c:v>90.0</c:v>
                </c:pt>
                <c:pt idx="11">
                  <c:v>89.0</c:v>
                </c:pt>
                <c:pt idx="12">
                  <c:v>88.0</c:v>
                </c:pt>
                <c:pt idx="13">
                  <c:v>87.0</c:v>
                </c:pt>
                <c:pt idx="14">
                  <c:v>86.0</c:v>
                </c:pt>
                <c:pt idx="15">
                  <c:v>85.0</c:v>
                </c:pt>
                <c:pt idx="16">
                  <c:v>84.0</c:v>
                </c:pt>
                <c:pt idx="17">
                  <c:v>83.0</c:v>
                </c:pt>
                <c:pt idx="18">
                  <c:v>82.0</c:v>
                </c:pt>
                <c:pt idx="19">
                  <c:v>81.0</c:v>
                </c:pt>
                <c:pt idx="20">
                  <c:v>80.0</c:v>
                </c:pt>
                <c:pt idx="21">
                  <c:v>79.0</c:v>
                </c:pt>
                <c:pt idx="22">
                  <c:v>78.0</c:v>
                </c:pt>
                <c:pt idx="23">
                  <c:v>77.0</c:v>
                </c:pt>
                <c:pt idx="24">
                  <c:v>76.0</c:v>
                </c:pt>
                <c:pt idx="25">
                  <c:v>75.0</c:v>
                </c:pt>
                <c:pt idx="26">
                  <c:v>74.0</c:v>
                </c:pt>
                <c:pt idx="27">
                  <c:v>73.0</c:v>
                </c:pt>
                <c:pt idx="28">
                  <c:v>72.0</c:v>
                </c:pt>
                <c:pt idx="29">
                  <c:v>71.0</c:v>
                </c:pt>
                <c:pt idx="30">
                  <c:v>70.0</c:v>
                </c:pt>
                <c:pt idx="31">
                  <c:v>69.0</c:v>
                </c:pt>
                <c:pt idx="32">
                  <c:v>68.0</c:v>
                </c:pt>
                <c:pt idx="33">
                  <c:v>67.0</c:v>
                </c:pt>
                <c:pt idx="34">
                  <c:v>66.0</c:v>
                </c:pt>
                <c:pt idx="35">
                  <c:v>65.0</c:v>
                </c:pt>
                <c:pt idx="36">
                  <c:v>64.0</c:v>
                </c:pt>
                <c:pt idx="37">
                  <c:v>63.0</c:v>
                </c:pt>
                <c:pt idx="38">
                  <c:v>62.0</c:v>
                </c:pt>
                <c:pt idx="39">
                  <c:v>61.0</c:v>
                </c:pt>
                <c:pt idx="40">
                  <c:v>60.0</c:v>
                </c:pt>
                <c:pt idx="41">
                  <c:v>59.0</c:v>
                </c:pt>
                <c:pt idx="42">
                  <c:v>58.0</c:v>
                </c:pt>
                <c:pt idx="43">
                  <c:v>57.0</c:v>
                </c:pt>
                <c:pt idx="44">
                  <c:v>56.0</c:v>
                </c:pt>
                <c:pt idx="45">
                  <c:v>55.0</c:v>
                </c:pt>
                <c:pt idx="46">
                  <c:v>54.0</c:v>
                </c:pt>
                <c:pt idx="47">
                  <c:v>53.0</c:v>
                </c:pt>
                <c:pt idx="48">
                  <c:v>52.0</c:v>
                </c:pt>
                <c:pt idx="49">
                  <c:v>51.0</c:v>
                </c:pt>
                <c:pt idx="50">
                  <c:v>50.0</c:v>
                </c:pt>
                <c:pt idx="51">
                  <c:v>49.0</c:v>
                </c:pt>
                <c:pt idx="52">
                  <c:v>48.0</c:v>
                </c:pt>
                <c:pt idx="53">
                  <c:v>47.0</c:v>
                </c:pt>
                <c:pt idx="54">
                  <c:v>46.0</c:v>
                </c:pt>
                <c:pt idx="55">
                  <c:v>45.0</c:v>
                </c:pt>
                <c:pt idx="56">
                  <c:v>44.0</c:v>
                </c:pt>
                <c:pt idx="57">
                  <c:v>43.0</c:v>
                </c:pt>
                <c:pt idx="58">
                  <c:v>42.0</c:v>
                </c:pt>
                <c:pt idx="59">
                  <c:v>41.0</c:v>
                </c:pt>
                <c:pt idx="60">
                  <c:v>40.0</c:v>
                </c:pt>
                <c:pt idx="61">
                  <c:v>39.0</c:v>
                </c:pt>
                <c:pt idx="62">
                  <c:v>38.0</c:v>
                </c:pt>
                <c:pt idx="63">
                  <c:v>37.0</c:v>
                </c:pt>
                <c:pt idx="64">
                  <c:v>36.0</c:v>
                </c:pt>
                <c:pt idx="65">
                  <c:v>35.0</c:v>
                </c:pt>
                <c:pt idx="66">
                  <c:v>34.0</c:v>
                </c:pt>
                <c:pt idx="67">
                  <c:v>33.0</c:v>
                </c:pt>
                <c:pt idx="68">
                  <c:v>32.0</c:v>
                </c:pt>
                <c:pt idx="69">
                  <c:v>31.0</c:v>
                </c:pt>
                <c:pt idx="70">
                  <c:v>30.0</c:v>
                </c:pt>
                <c:pt idx="71">
                  <c:v>29.0</c:v>
                </c:pt>
                <c:pt idx="72">
                  <c:v>28.0</c:v>
                </c:pt>
                <c:pt idx="73">
                  <c:v>27.0</c:v>
                </c:pt>
                <c:pt idx="74">
                  <c:v>26.0</c:v>
                </c:pt>
                <c:pt idx="75">
                  <c:v>25.0</c:v>
                </c:pt>
                <c:pt idx="76">
                  <c:v>24.0</c:v>
                </c:pt>
                <c:pt idx="77">
                  <c:v>23.0</c:v>
                </c:pt>
                <c:pt idx="78">
                  <c:v>22.0</c:v>
                </c:pt>
                <c:pt idx="79">
                  <c:v>21.0</c:v>
                </c:pt>
                <c:pt idx="80">
                  <c:v>20.0</c:v>
                </c:pt>
                <c:pt idx="81">
                  <c:v>19.0</c:v>
                </c:pt>
                <c:pt idx="82">
                  <c:v>18.0</c:v>
                </c:pt>
                <c:pt idx="83">
                  <c:v>17.0</c:v>
                </c:pt>
                <c:pt idx="84">
                  <c:v>16.0</c:v>
                </c:pt>
                <c:pt idx="85">
                  <c:v>15.0</c:v>
                </c:pt>
                <c:pt idx="86">
                  <c:v>14.0</c:v>
                </c:pt>
                <c:pt idx="87">
                  <c:v>13.0</c:v>
                </c:pt>
                <c:pt idx="88">
                  <c:v>12.0</c:v>
                </c:pt>
                <c:pt idx="89">
                  <c:v>11.0</c:v>
                </c:pt>
                <c:pt idx="90">
                  <c:v>10.0</c:v>
                </c:pt>
                <c:pt idx="91">
                  <c:v>9.0</c:v>
                </c:pt>
                <c:pt idx="92">
                  <c:v>8.0</c:v>
                </c:pt>
                <c:pt idx="93">
                  <c:v>7.0</c:v>
                </c:pt>
                <c:pt idx="94">
                  <c:v>6.0</c:v>
                </c:pt>
                <c:pt idx="95">
                  <c:v>5.0</c:v>
                </c:pt>
                <c:pt idx="96">
                  <c:v>4.0</c:v>
                </c:pt>
                <c:pt idx="97">
                  <c:v>3.0</c:v>
                </c:pt>
                <c:pt idx="98">
                  <c:v>2.0</c:v>
                </c:pt>
                <c:pt idx="99">
                  <c:v>1.0</c:v>
                </c:pt>
              </c:numCache>
            </c:numRef>
          </c:xVal>
          <c:yVal>
            <c:numRef>
              <c:f>Sheet1!$B$2:$B$101</c:f>
              <c:numCache>
                <c:formatCode>General</c:formatCode>
                <c:ptCount val="100"/>
                <c:pt idx="0">
                  <c:v>1.0</c:v>
                </c:pt>
                <c:pt idx="1">
                  <c:v>1.030610152128365</c:v>
                </c:pt>
                <c:pt idx="2">
                  <c:v>1.062482469039261</c:v>
                </c:pt>
                <c:pt idx="3">
                  <c:v>1.095682681529967</c:v>
                </c:pt>
                <c:pt idx="4">
                  <c:v>1.130280671296296</c:v>
                </c:pt>
                <c:pt idx="5">
                  <c:v>1.166350779997084</c:v>
                </c:pt>
                <c:pt idx="6">
                  <c:v>1.203972144900455</c:v>
                </c:pt>
                <c:pt idx="7">
                  <c:v>1.24322906371176</c:v>
                </c:pt>
                <c:pt idx="8">
                  <c:v>1.284211391468727</c:v>
                </c:pt>
                <c:pt idx="9">
                  <c:v>1.327014972709937</c:v>
                </c:pt>
                <c:pt idx="10">
                  <c:v>1.371742112482853</c:v>
                </c:pt>
                <c:pt idx="11">
                  <c:v>1.41850209016283</c:v>
                </c:pt>
                <c:pt idx="12">
                  <c:v>1.467411720510894</c:v>
                </c:pt>
                <c:pt idx="13">
                  <c:v>1.518595966912831</c:v>
                </c:pt>
                <c:pt idx="14">
                  <c:v>1.572188612323443</c:v>
                </c:pt>
                <c:pt idx="15">
                  <c:v>1.628332994097293</c:v>
                </c:pt>
                <c:pt idx="16">
                  <c:v>1.68718280963179</c:v>
                </c:pt>
                <c:pt idx="17">
                  <c:v>1.74890300059288</c:v>
                </c:pt>
                <c:pt idx="18">
                  <c:v>1.813670724452634</c:v>
                </c:pt>
                <c:pt idx="19">
                  <c:v>1.88167642315892</c:v>
                </c:pt>
                <c:pt idx="20">
                  <c:v>1.953125</c:v>
                </c:pt>
                <c:pt idx="21">
                  <c:v>2.028237117144891</c:v>
                </c:pt>
                <c:pt idx="22">
                  <c:v>2.107250627960688</c:v>
                </c:pt>
                <c:pt idx="23">
                  <c:v>2.190422160062909</c:v>
                </c:pt>
                <c:pt idx="24">
                  <c:v>2.278028867181805</c:v>
                </c:pt>
                <c:pt idx="25">
                  <c:v>2.37037037037037</c:v>
                </c:pt>
                <c:pt idx="26">
                  <c:v>2.467770911890707</c:v>
                </c:pt>
                <c:pt idx="27">
                  <c:v>2.57058174835547</c:v>
                </c:pt>
                <c:pt idx="28">
                  <c:v>2.679183813443072</c:v>
                </c:pt>
                <c:pt idx="29">
                  <c:v>2.793990684835056</c:v>
                </c:pt>
                <c:pt idx="30">
                  <c:v>2.915451895043732</c:v>
                </c:pt>
                <c:pt idx="31">
                  <c:v>3.044056631629575</c:v>
                </c:pt>
                <c:pt idx="32">
                  <c:v>3.180337879096276</c:v>
                </c:pt>
                <c:pt idx="33">
                  <c:v>3.324877062670608</c:v>
                </c:pt>
                <c:pt idx="34">
                  <c:v>3.47830926343323</c:v>
                </c:pt>
                <c:pt idx="35">
                  <c:v>3.641329085116068</c:v>
                </c:pt>
                <c:pt idx="36">
                  <c:v>3.814697265625</c:v>
                </c:pt>
                <c:pt idx="37">
                  <c:v>3.999248141349426</c:v>
                </c:pt>
                <c:pt idx="38">
                  <c:v>4.195898090027188</c:v>
                </c:pt>
                <c:pt idx="39">
                  <c:v>4.405655098884928</c:v>
                </c:pt>
                <c:pt idx="40">
                  <c:v>4.62962962962963</c:v>
                </c:pt>
                <c:pt idx="41">
                  <c:v>4.869046981434323</c:v>
                </c:pt>
                <c:pt idx="42">
                  <c:v>5.125261388330804</c:v>
                </c:pt>
                <c:pt idx="43">
                  <c:v>5.399772129616128</c:v>
                </c:pt>
                <c:pt idx="44">
                  <c:v>5.69424198250729</c:v>
                </c:pt>
                <c:pt idx="45">
                  <c:v>6.010518407212621</c:v>
                </c:pt>
                <c:pt idx="46">
                  <c:v>6.350657928161357</c:v>
                </c:pt>
                <c:pt idx="47">
                  <c:v>6.716954264258384</c:v>
                </c:pt>
                <c:pt idx="48">
                  <c:v>7.111970869367275</c:v>
                </c:pt>
                <c:pt idx="49">
                  <c:v>7.538578676376344</c:v>
                </c:pt>
                <c:pt idx="50">
                  <c:v>8.0</c:v>
                </c:pt>
                <c:pt idx="51">
                  <c:v>8.499859752314087</c:v>
                </c:pt>
                <c:pt idx="52">
                  <c:v>9.042245370370368</c:v>
                </c:pt>
                <c:pt idx="53">
                  <c:v>9.631777159203643</c:v>
                </c:pt>
                <c:pt idx="54">
                  <c:v>10.27369113174981</c:v>
                </c:pt>
                <c:pt idx="55">
                  <c:v>10.97393689986283</c:v>
                </c:pt>
                <c:pt idx="56">
                  <c:v>11.73929376408716</c:v>
                </c:pt>
                <c:pt idx="57">
                  <c:v>12.57750889858755</c:v>
                </c:pt>
                <c:pt idx="58">
                  <c:v>13.49746247705431</c:v>
                </c:pt>
                <c:pt idx="59">
                  <c:v>14.50936579562107</c:v>
                </c:pt>
                <c:pt idx="60">
                  <c:v>15.625</c:v>
                </c:pt>
                <c:pt idx="61">
                  <c:v>16.8580050236855</c:v>
                </c:pt>
                <c:pt idx="62">
                  <c:v>18.22423093745444</c:v>
                </c:pt>
                <c:pt idx="63">
                  <c:v>19.74216729512558</c:v>
                </c:pt>
                <c:pt idx="64">
                  <c:v>21.43347050754458</c:v>
                </c:pt>
                <c:pt idx="65">
                  <c:v>23.32361516034986</c:v>
                </c:pt>
                <c:pt idx="66">
                  <c:v>25.44270303276996</c:v>
                </c:pt>
                <c:pt idx="67">
                  <c:v>27.82647410746584</c:v>
                </c:pt>
                <c:pt idx="68">
                  <c:v>30.517578125</c:v>
                </c:pt>
                <c:pt idx="69">
                  <c:v>33.56718472021725</c:v>
                </c:pt>
                <c:pt idx="70">
                  <c:v>37.03703703703705</c:v>
                </c:pt>
                <c:pt idx="71">
                  <c:v>41.00209110664618</c:v>
                </c:pt>
                <c:pt idx="72">
                  <c:v>45.55393586005832</c:v>
                </c:pt>
                <c:pt idx="73">
                  <c:v>50.80526342529056</c:v>
                </c:pt>
                <c:pt idx="74">
                  <c:v>56.89576695493855</c:v>
                </c:pt>
                <c:pt idx="75">
                  <c:v>64.0</c:v>
                </c:pt>
                <c:pt idx="76">
                  <c:v>72.33796296296297</c:v>
                </c:pt>
                <c:pt idx="77">
                  <c:v>82.18952905399851</c:v>
                </c:pt>
                <c:pt idx="78">
                  <c:v>93.91435011269725</c:v>
                </c:pt>
                <c:pt idx="79">
                  <c:v>107.9796998164345</c:v>
                </c:pt>
                <c:pt idx="80">
                  <c:v>125.0</c:v>
                </c:pt>
                <c:pt idx="81">
                  <c:v>145.7938474996355</c:v>
                </c:pt>
                <c:pt idx="82">
                  <c:v>171.4677640603566</c:v>
                </c:pt>
                <c:pt idx="83">
                  <c:v>203.5416242621617</c:v>
                </c:pt>
                <c:pt idx="84">
                  <c:v>244.140625</c:v>
                </c:pt>
                <c:pt idx="85">
                  <c:v>296.2962962962937</c:v>
                </c:pt>
                <c:pt idx="86">
                  <c:v>364.4314868804665</c:v>
                </c:pt>
                <c:pt idx="87">
                  <c:v>455.1661356395084</c:v>
                </c:pt>
                <c:pt idx="88">
                  <c:v>578.7037037037038</c:v>
                </c:pt>
                <c:pt idx="89">
                  <c:v>751.314800901578</c:v>
                </c:pt>
                <c:pt idx="90">
                  <c:v>1000.0</c:v>
                </c:pt>
                <c:pt idx="91">
                  <c:v>1371.742112482853</c:v>
                </c:pt>
                <c:pt idx="92">
                  <c:v>1953.125</c:v>
                </c:pt>
                <c:pt idx="93">
                  <c:v>2915.451895043732</c:v>
                </c:pt>
                <c:pt idx="94">
                  <c:v>4629.62962962963</c:v>
                </c:pt>
                <c:pt idx="95">
                  <c:v>8000.0</c:v>
                </c:pt>
                <c:pt idx="96">
                  <c:v>15625.0</c:v>
                </c:pt>
                <c:pt idx="97">
                  <c:v>37037.03703703704</c:v>
                </c:pt>
                <c:pt idx="98">
                  <c:v>125000.0</c:v>
                </c:pt>
                <c:pt idx="99">
                  <c:v>1.0E6</c:v>
                </c:pt>
              </c:numCache>
            </c:numRef>
          </c:yVal>
          <c:smooth val="1"/>
        </c:ser>
        <c:dLbls>
          <c:showLegendKey val="0"/>
          <c:showVal val="0"/>
          <c:showCatName val="0"/>
          <c:showSerName val="0"/>
          <c:showPercent val="0"/>
          <c:showBubbleSize val="0"/>
        </c:dLbls>
        <c:axId val="-2126841528"/>
        <c:axId val="-2126835720"/>
      </c:scatterChart>
      <c:valAx>
        <c:axId val="-2126841528"/>
        <c:scaling>
          <c:orientation val="maxMin"/>
        </c:scaling>
        <c:delete val="0"/>
        <c:axPos val="b"/>
        <c:majorGridlines/>
        <c:minorGridlines/>
        <c:title>
          <c:tx>
            <c:rich>
              <a:bodyPr/>
              <a:lstStyle/>
              <a:p>
                <a:pPr>
                  <a:defRPr/>
                </a:pPr>
                <a:r>
                  <a:rPr lang="en-US" sz="2000" dirty="0" smtClean="0"/>
                  <a:t>Grid</a:t>
                </a:r>
                <a:r>
                  <a:rPr lang="en-US" sz="2000" baseline="0" dirty="0" smtClean="0"/>
                  <a:t> size</a:t>
                </a:r>
                <a:r>
                  <a:rPr lang="en-US" sz="2000" dirty="0" smtClean="0"/>
                  <a:t> </a:t>
                </a:r>
                <a:r>
                  <a:rPr lang="en-US" sz="2000" dirty="0"/>
                  <a:t>[km]</a:t>
                </a:r>
              </a:p>
            </c:rich>
          </c:tx>
          <c:layout/>
          <c:overlay val="0"/>
        </c:title>
        <c:numFmt formatCode="General" sourceLinked="1"/>
        <c:majorTickMark val="out"/>
        <c:minorTickMark val="none"/>
        <c:tickLblPos val="nextTo"/>
        <c:crossAx val="-2126835720"/>
        <c:crosses val="autoZero"/>
        <c:crossBetween val="midCat"/>
      </c:valAx>
      <c:valAx>
        <c:axId val="-2126835720"/>
        <c:scaling>
          <c:logBase val="10.0"/>
          <c:orientation val="minMax"/>
        </c:scaling>
        <c:delete val="0"/>
        <c:axPos val="r"/>
        <c:majorGridlines/>
        <c:minorGridlines/>
        <c:title>
          <c:tx>
            <c:rich>
              <a:bodyPr/>
              <a:lstStyle/>
              <a:p>
                <a:pPr>
                  <a:defRPr/>
                </a:pPr>
                <a:r>
                  <a:rPr lang="en-US" sz="2000" dirty="0" smtClean="0"/>
                  <a:t>CPU</a:t>
                </a:r>
                <a:r>
                  <a:rPr lang="en-US" sz="2000" baseline="0" dirty="0" smtClean="0"/>
                  <a:t> power</a:t>
                </a:r>
                <a:r>
                  <a:rPr lang="en-US" sz="2000" dirty="0" smtClean="0"/>
                  <a:t> </a:t>
                </a:r>
                <a:r>
                  <a:rPr lang="en-US" sz="2000" dirty="0"/>
                  <a:t>=</a:t>
                </a:r>
                <a:r>
                  <a:rPr lang="en-US" sz="2000" dirty="0" smtClean="0"/>
                  <a:t> Cost</a:t>
                </a:r>
                <a:endParaRPr lang="en-US" sz="2000" dirty="0"/>
              </a:p>
            </c:rich>
          </c:tx>
          <c:layout/>
          <c:overlay val="0"/>
        </c:title>
        <c:numFmt formatCode="General" sourceLinked="1"/>
        <c:majorTickMark val="out"/>
        <c:minorTickMark val="none"/>
        <c:tickLblPos val="nextTo"/>
        <c:crossAx val="-2126841528"/>
        <c:crosses val="autoZero"/>
        <c:crossBetween val="midCat"/>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998AA9-4C71-E94A-9740-6302F92BCF53}" type="datetimeFigureOut">
              <a:rPr lang="en-US" smtClean="0"/>
              <a:t>23/02/16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F75533-2D9F-C748-959A-F726E93A2B6D}" type="slidenum">
              <a:rPr lang="en-GB" smtClean="0"/>
              <a:t>‹#›</a:t>
            </a:fld>
            <a:endParaRPr lang="en-GB"/>
          </a:p>
        </p:txBody>
      </p:sp>
    </p:spTree>
    <p:extLst>
      <p:ext uri="{BB962C8B-B14F-4D97-AF65-F5344CB8AC3E}">
        <p14:creationId xmlns:p14="http://schemas.microsoft.com/office/powerpoint/2010/main" val="22075343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atmos-chem-phys.net/11/5289/2011/acp-11-5289-2011.html" TargetMode="External"/><Relationship Id="rId4" Type="http://schemas.openxmlformats.org/officeDocument/2006/relationships/hyperlink" Target="http://www.sciencedirect.com/science/article/pii/S1352231011000240" TargetMode="External"/><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 to the Forecast On Demand solution,</a:t>
            </a:r>
            <a:r>
              <a:rPr lang="en-GB" baseline="0" dirty="0" smtClean="0"/>
              <a:t> of which </a:t>
            </a:r>
            <a:r>
              <a:rPr lang="en-GB" baseline="0" dirty="0" err="1" smtClean="0"/>
              <a:t>SARWeather</a:t>
            </a:r>
            <a:r>
              <a:rPr lang="en-GB" baseline="0" dirty="0" smtClean="0"/>
              <a:t> is but one branch</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1</a:t>
            </a:fld>
            <a:endParaRPr lang="en-GB"/>
          </a:p>
        </p:txBody>
      </p:sp>
    </p:spTree>
    <p:extLst>
      <p:ext uri="{BB962C8B-B14F-4D97-AF65-F5344CB8AC3E}">
        <p14:creationId xmlns:p14="http://schemas.microsoft.com/office/powerpoint/2010/main" val="488774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Microphysical schemes are typically grouped into “bulk” and “bin” models. Bulk models use a distribution function (e.g. that of Marshall and Palmer (1948)) to describe the distribution of hydrometeors in the atmosphere. These models predict the particle mixing ratio (total mass per unit volume of air), and sometimes the total particle concentration as well. The former are named single-moment schemes, and the latter double moment schemes. The benefit of using double-moment compared to single-moment methods is that they predict both number concentration and mixing ratio and are therefore able to derive the broad features of the drop size distribution. In doing so, the double-moment scheme improves the representation of growth processes and precipitation formation and as such can be used over a wider range of environments. In contrast, bin models do not use distribution functions but instead divide the particle distribution into a finite number of categories (or “bins”). The particle distribution into bins requires considerable more computing power than the bulk approach and a poor knowledge on ice phase physics results in potentially inaccurate representation of the evolution of ice particle concentrations. Due to this, bin models are currently not part of any operational models, unlike bulk schemes, and are used only in a few research models.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0F75533-2D9F-C748-959A-F726E93A2B6D}" type="slidenum">
              <a:rPr lang="en-GB" smtClean="0"/>
              <a:t>46</a:t>
            </a:fld>
            <a:endParaRPr lang="en-GB"/>
          </a:p>
        </p:txBody>
      </p:sp>
    </p:spTree>
    <p:extLst>
      <p:ext uri="{BB962C8B-B14F-4D97-AF65-F5344CB8AC3E}">
        <p14:creationId xmlns:p14="http://schemas.microsoft.com/office/powerpoint/2010/main" val="330774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SARWeather</a:t>
            </a:r>
            <a:r>
              <a:rPr lang="en-GB" dirty="0" smtClean="0"/>
              <a:t> solution is but one of many end-products that use the FOD software</a:t>
            </a:r>
            <a:r>
              <a:rPr lang="en-GB" baseline="0" dirty="0" smtClean="0"/>
              <a:t> stack.</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53</a:t>
            </a:fld>
            <a:endParaRPr lang="en-GB"/>
          </a:p>
        </p:txBody>
      </p:sp>
    </p:spTree>
    <p:extLst>
      <p:ext uri="{BB962C8B-B14F-4D97-AF65-F5344CB8AC3E}">
        <p14:creationId xmlns:p14="http://schemas.microsoft.com/office/powerpoint/2010/main" val="236468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55</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56</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57</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58</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59</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60</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8700</a:t>
            </a:r>
            <a:r>
              <a:rPr lang="en-GB" baseline="0" dirty="0" smtClean="0"/>
              <a:t> km from Nairobi</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61</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8700</a:t>
            </a:r>
            <a:r>
              <a:rPr lang="en-GB" baseline="0" dirty="0" smtClean="0"/>
              <a:t> km from Nairobi</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62</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2</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63</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Dreifing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mengunarefna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reiknuð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jöfnum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höndum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framvindu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veðurspárinnar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tekur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fullt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tillit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breytileika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andrúmsloftsins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Dreifingarlíkön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eru</a:t>
            </a:r>
            <a:r>
              <a:rPr lang="en-US" sz="1200" kern="1200" dirty="0" smtClean="0">
                <a:solidFill>
                  <a:schemeClr val="tx1"/>
                </a:solidFill>
                <a:effectLst/>
                <a:latin typeface="+mn-lt"/>
                <a:ea typeface="+mn-ea"/>
                <a:cs typeface="+mn-cs"/>
              </a:rPr>
              <a:t> "off-line" (</a:t>
            </a:r>
            <a:r>
              <a:rPr lang="en-US" sz="1200" kern="1200" dirty="0" err="1" smtClean="0">
                <a:solidFill>
                  <a:schemeClr val="tx1"/>
                </a:solidFill>
                <a:effectLst/>
                <a:latin typeface="+mn-lt"/>
                <a:ea typeface="+mn-ea"/>
                <a:cs typeface="+mn-cs"/>
              </a:rPr>
              <a:t>svo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Flexpart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NAME </a:t>
            </a:r>
            <a:r>
              <a:rPr lang="en-US" sz="1200" kern="1200" dirty="0" err="1" smtClean="0">
                <a:solidFill>
                  <a:schemeClr val="tx1"/>
                </a:solidFill>
                <a:effectLst/>
                <a:latin typeface="+mn-lt"/>
                <a:ea typeface="+mn-ea"/>
                <a:cs typeface="+mn-cs"/>
              </a:rPr>
              <a:t>líkan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bresku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veðurstofunnar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hinn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bóginn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þvinguð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veðurreikningum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þar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tími</a:t>
            </a:r>
            <a:r>
              <a:rPr lang="en-US" sz="1200" kern="1200" dirty="0" smtClean="0">
                <a:solidFill>
                  <a:schemeClr val="tx1"/>
                </a:solidFill>
                <a:effectLst/>
                <a:latin typeface="+mn-lt"/>
                <a:ea typeface="+mn-ea"/>
                <a:cs typeface="+mn-cs"/>
              </a:rPr>
              <a:t> (oft </a:t>
            </a:r>
            <a:r>
              <a:rPr lang="en-US" sz="1200" kern="1200" dirty="0" err="1" smtClean="0">
                <a:solidFill>
                  <a:schemeClr val="tx1"/>
                </a:solidFill>
                <a:effectLst/>
                <a:latin typeface="+mn-lt"/>
                <a:ea typeface="+mn-ea"/>
                <a:cs typeface="+mn-cs"/>
              </a:rPr>
              <a:t>klukkustund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meira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getur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liðið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milli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nýrra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reiknigilda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Fyrir</a:t>
            </a:r>
            <a:r>
              <a:rPr lang="en-US" sz="1200" kern="1200" dirty="0" smtClean="0">
                <a:solidFill>
                  <a:schemeClr val="tx1"/>
                </a:solidFill>
                <a:effectLst/>
                <a:latin typeface="+mn-lt"/>
                <a:ea typeface="+mn-ea"/>
                <a:cs typeface="+mn-cs"/>
              </a:rPr>
              <a:t> "on-line" </a:t>
            </a:r>
            <a:r>
              <a:rPr lang="en-US" sz="1200" kern="1200" dirty="0" err="1" smtClean="0">
                <a:solidFill>
                  <a:schemeClr val="tx1"/>
                </a:solidFill>
                <a:effectLst/>
                <a:latin typeface="+mn-lt"/>
                <a:ea typeface="+mn-ea"/>
                <a:cs typeface="+mn-cs"/>
              </a:rPr>
              <a:t>líkön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þessi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tími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milli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nýrra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reiknigilda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vegar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mældur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mínútum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jafnvel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sekúndum</a:t>
            </a:r>
            <a:r>
              <a:rPr lang="en-US" sz="1200" kern="1200" dirty="0" smtClean="0">
                <a:solidFill>
                  <a:schemeClr val="tx1"/>
                </a:solidFill>
                <a:effectLst/>
                <a:latin typeface="+mn-lt"/>
                <a:ea typeface="+mn-ea"/>
                <a:cs typeface="+mn-cs"/>
              </a:rPr>
              <a:t>.</a:t>
            </a:r>
            <a:r>
              <a:rPr lang="en-US" dirty="0" smtClean="0">
                <a:effectLst/>
              </a:rPr>
              <a:t> </a:t>
            </a:r>
          </a:p>
          <a:p>
            <a:r>
              <a:rPr lang="en-US" sz="1200" kern="1200" dirty="0" err="1" smtClean="0">
                <a:solidFill>
                  <a:schemeClr val="tx1"/>
                </a:solidFill>
                <a:effectLst/>
                <a:latin typeface="+mn-lt"/>
                <a:ea typeface="+mn-ea"/>
                <a:cs typeface="+mn-cs"/>
              </a:rPr>
              <a:t>Hin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aukna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reikninákvæmni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fæst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því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að</a:t>
            </a:r>
            <a:r>
              <a:rPr lang="en-US" sz="1200" kern="1200" dirty="0" smtClean="0">
                <a:solidFill>
                  <a:schemeClr val="tx1"/>
                </a:solidFill>
                <a:effectLst/>
                <a:latin typeface="+mn-lt"/>
                <a:ea typeface="+mn-ea"/>
                <a:cs typeface="+mn-cs"/>
              </a:rPr>
              <a:t> nota "on-line" </a:t>
            </a:r>
            <a:r>
              <a:rPr lang="en-US" sz="1200" kern="1200" dirty="0" err="1" smtClean="0">
                <a:solidFill>
                  <a:schemeClr val="tx1"/>
                </a:solidFill>
                <a:effectLst/>
                <a:latin typeface="+mn-lt"/>
                <a:ea typeface="+mn-ea"/>
                <a:cs typeface="+mn-cs"/>
              </a:rPr>
              <a:t>dreifingarlíkön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útlistuð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eftirfarandi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ritrýndum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vísindagreinum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Grell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Baklanov</a:t>
            </a:r>
            <a:r>
              <a:rPr lang="en-US" sz="1200" kern="1200" dirty="0" smtClean="0">
                <a:solidFill>
                  <a:schemeClr val="tx1"/>
                </a:solidFill>
                <a:effectLst/>
                <a:latin typeface="+mn-lt"/>
                <a:ea typeface="+mn-ea"/>
                <a:cs typeface="+mn-cs"/>
              </a:rPr>
              <a:t>, 2011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Grell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o.fl</a:t>
            </a:r>
            <a:r>
              <a:rPr lang="en-US" sz="1200" kern="1200" dirty="0" smtClean="0">
                <a:solidFill>
                  <a:schemeClr val="tx1"/>
                </a:solidFill>
                <a:effectLst/>
                <a:latin typeface="+mn-lt"/>
                <a:ea typeface="+mn-ea"/>
                <a:cs typeface="+mn-cs"/>
              </a:rPr>
              <a:t>., 2011. </a:t>
            </a:r>
            <a:r>
              <a:rPr lang="en-US" sz="1200" kern="1200" dirty="0" err="1" smtClean="0">
                <a:solidFill>
                  <a:schemeClr val="tx1"/>
                </a:solidFill>
                <a:effectLst/>
                <a:latin typeface="+mn-lt"/>
                <a:ea typeface="+mn-ea"/>
                <a:cs typeface="+mn-cs"/>
              </a:rPr>
              <a:t>Grell</a:t>
            </a:r>
            <a:r>
              <a:rPr lang="en-US" sz="1200" kern="1200" dirty="0" smtClean="0">
                <a:solidFill>
                  <a:schemeClr val="tx1"/>
                </a:solidFill>
                <a:effectLst/>
                <a:latin typeface="+mn-lt"/>
                <a:ea typeface="+mn-ea"/>
                <a:cs typeface="+mn-cs"/>
              </a:rPr>
              <a:t>, G. A. and </a:t>
            </a:r>
            <a:r>
              <a:rPr lang="en-US" sz="1200" kern="1200" dirty="0" err="1" smtClean="0">
                <a:solidFill>
                  <a:schemeClr val="tx1"/>
                </a:solidFill>
                <a:effectLst/>
                <a:latin typeface="+mn-lt"/>
                <a:ea typeface="+mn-ea"/>
                <a:cs typeface="+mn-cs"/>
              </a:rPr>
              <a:t>Baklanov</a:t>
            </a:r>
            <a:r>
              <a:rPr lang="en-US" sz="1200" kern="1200" dirty="0" smtClean="0">
                <a:solidFill>
                  <a:schemeClr val="tx1"/>
                </a:solidFill>
                <a:effectLst/>
                <a:latin typeface="+mn-lt"/>
                <a:ea typeface="+mn-ea"/>
                <a:cs typeface="+mn-cs"/>
              </a:rPr>
              <a:t>, A.: Integrated Modeling for Forecasting Weather and Air Quality: A Call for Fully Coupled Approaches, </a:t>
            </a:r>
            <a:r>
              <a:rPr lang="en-US" sz="1200" i="1" kern="1200" dirty="0" smtClean="0">
                <a:solidFill>
                  <a:schemeClr val="tx1"/>
                </a:solidFill>
                <a:effectLst/>
                <a:latin typeface="+mn-lt"/>
                <a:ea typeface="+mn-ea"/>
                <a:cs typeface="+mn-cs"/>
              </a:rPr>
              <a:t>Atmos. Environ</a:t>
            </a:r>
            <a:r>
              <a:rPr lang="en-US" sz="1200" kern="1200" dirty="0" smtClean="0">
                <a:solidFill>
                  <a:schemeClr val="tx1"/>
                </a:solidFill>
                <a:effectLst/>
                <a:latin typeface="+mn-lt"/>
                <a:ea typeface="+mn-ea"/>
                <a:cs typeface="+mn-cs"/>
              </a:rPr>
              <a:t>., 45, 6845–6851, </a:t>
            </a:r>
            <a:r>
              <a:rPr lang="is-IS" sz="1200" u="sng" kern="1200" dirty="0" smtClean="0">
                <a:solidFill>
                  <a:schemeClr val="tx1"/>
                </a:solidFill>
                <a:effectLst/>
                <a:latin typeface="+mn-lt"/>
                <a:ea typeface="+mn-ea"/>
                <a:cs typeface="+mn-cs"/>
                <a:hlinkClick r:id="rId3"/>
              </a:rPr>
              <a:t>doi:10.1016/j.atmosenv.2011.01.017</a:t>
            </a:r>
            <a:r>
              <a:rPr lang="en-US" sz="1200" kern="1200" dirty="0" smtClean="0">
                <a:solidFill>
                  <a:schemeClr val="tx1"/>
                </a:solidFill>
                <a:effectLst/>
                <a:latin typeface="+mn-lt"/>
                <a:ea typeface="+mn-ea"/>
                <a:cs typeface="+mn-cs"/>
              </a:rPr>
              <a:t>, 2011.</a:t>
            </a:r>
          </a:p>
          <a:p>
            <a:r>
              <a:rPr lang="en-US" sz="1200" kern="1200" dirty="0" err="1" smtClean="0">
                <a:solidFill>
                  <a:schemeClr val="tx1"/>
                </a:solidFill>
                <a:effectLst/>
                <a:latin typeface="+mn-lt"/>
                <a:ea typeface="+mn-ea"/>
                <a:cs typeface="+mn-cs"/>
              </a:rPr>
              <a:t>Grell</a:t>
            </a:r>
            <a:r>
              <a:rPr lang="en-US" sz="1200" kern="1200" dirty="0" smtClean="0">
                <a:solidFill>
                  <a:schemeClr val="tx1"/>
                </a:solidFill>
                <a:effectLst/>
                <a:latin typeface="+mn-lt"/>
                <a:ea typeface="+mn-ea"/>
                <a:cs typeface="+mn-cs"/>
              </a:rPr>
              <a:t>, G., </a:t>
            </a:r>
            <a:r>
              <a:rPr lang="en-US" sz="1200" kern="1200" dirty="0" err="1" smtClean="0">
                <a:solidFill>
                  <a:schemeClr val="tx1"/>
                </a:solidFill>
                <a:effectLst/>
                <a:latin typeface="+mn-lt"/>
                <a:ea typeface="+mn-ea"/>
                <a:cs typeface="+mn-cs"/>
              </a:rPr>
              <a:t>Freitas</a:t>
            </a:r>
            <a:r>
              <a:rPr lang="en-US" sz="1200" kern="1200" dirty="0" smtClean="0">
                <a:solidFill>
                  <a:schemeClr val="tx1"/>
                </a:solidFill>
                <a:effectLst/>
                <a:latin typeface="+mn-lt"/>
                <a:ea typeface="+mn-ea"/>
                <a:cs typeface="+mn-cs"/>
              </a:rPr>
              <a:t>, S. R., </a:t>
            </a:r>
            <a:r>
              <a:rPr lang="en-US" sz="1200" kern="1200" dirty="0" err="1" smtClean="0">
                <a:solidFill>
                  <a:schemeClr val="tx1"/>
                </a:solidFill>
                <a:effectLst/>
                <a:latin typeface="+mn-lt"/>
                <a:ea typeface="+mn-ea"/>
                <a:cs typeface="+mn-cs"/>
              </a:rPr>
              <a:t>Stuefer</a:t>
            </a:r>
            <a:r>
              <a:rPr lang="en-US" sz="1200" kern="1200" dirty="0" smtClean="0">
                <a:solidFill>
                  <a:schemeClr val="tx1"/>
                </a:solidFill>
                <a:effectLst/>
                <a:latin typeface="+mn-lt"/>
                <a:ea typeface="+mn-ea"/>
                <a:cs typeface="+mn-cs"/>
              </a:rPr>
              <a:t>, M., and Fast, J.: Inclusion of biomass burning in WRF-</a:t>
            </a:r>
            <a:r>
              <a:rPr lang="en-US" sz="1200" kern="1200" dirty="0" err="1" smtClean="0">
                <a:solidFill>
                  <a:schemeClr val="tx1"/>
                </a:solidFill>
                <a:effectLst/>
                <a:latin typeface="+mn-lt"/>
                <a:ea typeface="+mn-ea"/>
                <a:cs typeface="+mn-cs"/>
              </a:rPr>
              <a:t>Chem</a:t>
            </a:r>
            <a:r>
              <a:rPr lang="en-US" sz="1200" kern="1200" dirty="0" smtClean="0">
                <a:solidFill>
                  <a:schemeClr val="tx1"/>
                </a:solidFill>
                <a:effectLst/>
                <a:latin typeface="+mn-lt"/>
                <a:ea typeface="+mn-ea"/>
                <a:cs typeface="+mn-cs"/>
              </a:rPr>
              <a:t>: Impact of wildfires on weather forecasts, </a:t>
            </a:r>
            <a:r>
              <a:rPr lang="en-US" sz="1200" i="1" kern="1200" dirty="0" smtClean="0">
                <a:solidFill>
                  <a:schemeClr val="tx1"/>
                </a:solidFill>
                <a:effectLst/>
                <a:latin typeface="+mn-lt"/>
                <a:ea typeface="+mn-ea"/>
                <a:cs typeface="+mn-cs"/>
              </a:rPr>
              <a:t>Atmos. Chem. Phys</a:t>
            </a:r>
            <a:r>
              <a:rPr lang="en-US" sz="1200" kern="1200" dirty="0" smtClean="0">
                <a:solidFill>
                  <a:schemeClr val="tx1"/>
                </a:solidFill>
                <a:effectLst/>
                <a:latin typeface="+mn-lt"/>
                <a:ea typeface="+mn-ea"/>
                <a:cs typeface="+mn-cs"/>
              </a:rPr>
              <a:t>., 11, 5289–5303, </a:t>
            </a:r>
            <a:r>
              <a:rPr lang="is-IS" sz="1200" u="sng" kern="1200" dirty="0" smtClean="0">
                <a:solidFill>
                  <a:schemeClr val="tx1"/>
                </a:solidFill>
                <a:effectLst/>
                <a:latin typeface="+mn-lt"/>
                <a:ea typeface="+mn-ea"/>
                <a:cs typeface="+mn-cs"/>
                <a:hlinkClick r:id="rId4"/>
              </a:rPr>
              <a:t>doi:10.5194/acp- 11-5289-2011</a:t>
            </a:r>
            <a:r>
              <a:rPr lang="en-US" sz="1200" kern="1200" dirty="0" smtClean="0">
                <a:solidFill>
                  <a:schemeClr val="tx1"/>
                </a:solidFill>
                <a:effectLst/>
                <a:latin typeface="+mn-lt"/>
                <a:ea typeface="+mn-ea"/>
                <a:cs typeface="+mn-cs"/>
              </a:rPr>
              <a:t>, 2011.</a:t>
            </a:r>
          </a:p>
          <a:p>
            <a:endParaRPr lang="en-GB" dirty="0"/>
          </a:p>
        </p:txBody>
      </p:sp>
      <p:sp>
        <p:nvSpPr>
          <p:cNvPr id="4" name="Slide Number Placeholder 3"/>
          <p:cNvSpPr>
            <a:spLocks noGrp="1"/>
          </p:cNvSpPr>
          <p:nvPr>
            <p:ph type="sldNum" sz="quarter" idx="10"/>
          </p:nvPr>
        </p:nvSpPr>
        <p:spPr/>
        <p:txBody>
          <a:bodyPr/>
          <a:lstStyle/>
          <a:p>
            <a:fld id="{5C212B63-CC3A-AB49-91DA-77439368FA78}" type="slidenum">
              <a:rPr lang="en-US" smtClean="0"/>
              <a:t>64</a:t>
            </a:fld>
            <a:endParaRPr lang="en-US"/>
          </a:p>
        </p:txBody>
      </p:sp>
    </p:spTree>
    <p:extLst>
      <p:ext uri="{BB962C8B-B14F-4D97-AF65-F5344CB8AC3E}">
        <p14:creationId xmlns:p14="http://schemas.microsoft.com/office/powerpoint/2010/main" val="466101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212B63-CC3A-AB49-91DA-77439368FA78}" type="slidenum">
              <a:rPr lang="en-US" smtClean="0"/>
              <a:t>65</a:t>
            </a:fld>
            <a:endParaRPr lang="en-US"/>
          </a:p>
        </p:txBody>
      </p:sp>
    </p:spTree>
    <p:extLst>
      <p:ext uri="{BB962C8B-B14F-4D97-AF65-F5344CB8AC3E}">
        <p14:creationId xmlns:p14="http://schemas.microsoft.com/office/powerpoint/2010/main" val="1140416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212B63-CC3A-AB49-91DA-77439368FA78}" type="slidenum">
              <a:rPr lang="en-US" smtClean="0"/>
              <a:t>66</a:t>
            </a:fld>
            <a:endParaRPr lang="en-US"/>
          </a:p>
        </p:txBody>
      </p:sp>
    </p:spTree>
    <p:extLst>
      <p:ext uri="{BB962C8B-B14F-4D97-AF65-F5344CB8AC3E}">
        <p14:creationId xmlns:p14="http://schemas.microsoft.com/office/powerpoint/2010/main" val="1140416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78F87D-85A8-4159-B038-BC4DFAD36F33}" type="slidenum">
              <a:rPr lang="en-US"/>
              <a:pPr/>
              <a:t>67</a:t>
            </a:fld>
            <a:endParaRPr lang="en-US" dirty="0"/>
          </a:p>
        </p:txBody>
      </p:sp>
      <p:sp>
        <p:nvSpPr>
          <p:cNvPr id="6451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78F87D-85A8-4159-B038-BC4DFAD36F33}" type="slidenum">
              <a:rPr lang="en-US"/>
              <a:pPr/>
              <a:t>68</a:t>
            </a:fld>
            <a:endParaRPr lang="en-US" dirty="0"/>
          </a:p>
        </p:txBody>
      </p:sp>
      <p:sp>
        <p:nvSpPr>
          <p:cNvPr id="6451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69</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3</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8700</a:t>
            </a:r>
            <a:r>
              <a:rPr lang="en-GB" baseline="0" dirty="0" smtClean="0"/>
              <a:t> km from Nairobi</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4</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5</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6</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long-term scientific</a:t>
            </a:r>
            <a:r>
              <a:rPr lang="en-GB" baseline="0" dirty="0" smtClean="0"/>
              <a:t> visit to NOAA was in 2002, on average we go there every two years for short to medium research visits ranging from few weeks to a month or two. Geothermal exploration and modelling of the </a:t>
            </a:r>
            <a:r>
              <a:rPr lang="en-GB" baseline="0" dirty="0" err="1" smtClean="0"/>
              <a:t>Olkaria</a:t>
            </a:r>
            <a:r>
              <a:rPr lang="en-GB" baseline="0" dirty="0" smtClean="0"/>
              <a:t> region was the first collaborative project, we provided the necessary hardware and assisted with geothermal model installation. Service providers for IMO and collaborators on a number of research projects (observations and modelling). </a:t>
            </a:r>
            <a:r>
              <a:rPr lang="en-GB" baseline="0" dirty="0" err="1" smtClean="0"/>
              <a:t>UiB</a:t>
            </a:r>
            <a:r>
              <a:rPr lang="en-GB" baseline="0" dirty="0" smtClean="0"/>
              <a:t>: Observations using UAV and use of these data to improve model simulations (and hopefully short range forecasts). UI and RU: Mainly research on observations of Volcanic Ash, data assimilation and improved modelling of volcanic ash dispersion and re-suspension. </a:t>
            </a:r>
            <a:endParaRPr lang="en-GB" dirty="0"/>
          </a:p>
        </p:txBody>
      </p:sp>
      <p:sp>
        <p:nvSpPr>
          <p:cNvPr id="4" name="Slide Number Placeholder 3"/>
          <p:cNvSpPr>
            <a:spLocks noGrp="1"/>
          </p:cNvSpPr>
          <p:nvPr>
            <p:ph type="sldNum" sz="quarter" idx="10"/>
          </p:nvPr>
        </p:nvSpPr>
        <p:spPr/>
        <p:txBody>
          <a:bodyPr/>
          <a:lstStyle/>
          <a:p>
            <a:fld id="{80F75533-2D9F-C748-959A-F726E93A2B6D}" type="slidenum">
              <a:rPr lang="en-GB" smtClean="0"/>
              <a:t>7</a:t>
            </a:fld>
            <a:endParaRPr lang="en-GB" dirty="0"/>
          </a:p>
        </p:txBody>
      </p:sp>
    </p:spTree>
    <p:extLst>
      <p:ext uri="{BB962C8B-B14F-4D97-AF65-F5344CB8AC3E}">
        <p14:creationId xmlns:p14="http://schemas.microsoft.com/office/powerpoint/2010/main" val="358319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8</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9</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is-I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is-I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is-I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is-I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23/02/16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23/02/16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23/02/16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23/02/16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23/02/16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23/02/16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is-I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is-I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23/02/16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s-I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is-I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23/02/16</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1.emf"/></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5" Type="http://schemas.openxmlformats.org/officeDocument/2006/relationships/image" Target="../media/image31.png"/><Relationship Id="rId6" Type="http://schemas.openxmlformats.org/officeDocument/2006/relationships/image" Target="../media/image2.PNG"/><Relationship Id="rId7" Type="http://schemas.openxmlformats.org/officeDocument/2006/relationships/image" Target="../media/image3.gif"/><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2.PNG"/><Relationship Id="rId10" Type="http://schemas.openxmlformats.org/officeDocument/2006/relationships/image" Target="../media/image3.gif"/><Relationship Id="rId11"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2.PNG"/><Relationship Id="rId6" Type="http://schemas.openxmlformats.org/officeDocument/2006/relationships/image" Target="../media/image3.gif"/><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emf"/><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emf"/><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gif"/><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0.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gif"/><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gif"/><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7384"/>
            <a:ext cx="7772400" cy="923030"/>
          </a:xfrm>
        </p:spPr>
        <p:txBody>
          <a:bodyPr>
            <a:normAutofit fontScale="90000"/>
          </a:bodyPr>
          <a:lstStyle/>
          <a:p>
            <a:r>
              <a:rPr lang="en-GB" dirty="0" smtClean="0"/>
              <a:t>Introduction to the </a:t>
            </a:r>
            <a:br>
              <a:rPr lang="en-GB" dirty="0" smtClean="0"/>
            </a:br>
            <a:r>
              <a:rPr lang="en-GB" dirty="0" smtClean="0"/>
              <a:t>WRF Weather Model</a:t>
            </a:r>
            <a:endParaRPr lang="en-GB" dirty="0"/>
          </a:p>
        </p:txBody>
      </p:sp>
      <p:sp>
        <p:nvSpPr>
          <p:cNvPr id="3" name="Subtitle 2"/>
          <p:cNvSpPr>
            <a:spLocks noGrp="1"/>
          </p:cNvSpPr>
          <p:nvPr>
            <p:ph type="subTitle" idx="1"/>
          </p:nvPr>
        </p:nvSpPr>
        <p:spPr>
          <a:xfrm>
            <a:off x="1371600" y="2873402"/>
            <a:ext cx="6400800" cy="2455870"/>
          </a:xfrm>
        </p:spPr>
        <p:txBody>
          <a:bodyPr>
            <a:normAutofit fontScale="92500" lnSpcReduction="10000"/>
          </a:bodyPr>
          <a:lstStyle/>
          <a:p>
            <a:r>
              <a:rPr lang="en-GB" sz="3200" dirty="0" smtClean="0"/>
              <a:t>and the ISOR/Belgingur Operational and </a:t>
            </a:r>
            <a:r>
              <a:rPr lang="en-GB" sz="3200" dirty="0"/>
              <a:t>o</a:t>
            </a:r>
            <a:r>
              <a:rPr lang="en-GB" sz="3200" dirty="0" smtClean="0"/>
              <a:t>n Demand Forecast Solution</a:t>
            </a:r>
          </a:p>
          <a:p>
            <a:endParaRPr lang="en-GB" sz="3200" dirty="0"/>
          </a:p>
          <a:p>
            <a:r>
              <a:rPr lang="en-GB" sz="1900" dirty="0" smtClean="0"/>
              <a:t>Ólafur Rögnvaldsson</a:t>
            </a:r>
          </a:p>
          <a:p>
            <a:r>
              <a:rPr lang="en-GB" sz="1900" dirty="0" smtClean="0"/>
              <a:t>ISOR/Belgingur</a:t>
            </a:r>
          </a:p>
          <a:p>
            <a:r>
              <a:rPr lang="en-GB" sz="1900" dirty="0" err="1" smtClean="0"/>
              <a:t>or@belgingur.eu</a:t>
            </a:r>
            <a:endParaRPr lang="en-GB" sz="1900"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pic>
        <p:nvPicPr>
          <p:cNvPr id="5" name="Picture 4"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6" name="Picture 5"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6758265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5632310"/>
          </a:xfrm>
          <a:prstGeom prst="rect">
            <a:avLst/>
          </a:prstGeom>
          <a:noFill/>
        </p:spPr>
        <p:txBody>
          <a:bodyPr wrap="square" rtlCol="0">
            <a:spAutoFit/>
          </a:bodyPr>
          <a:lstStyle/>
          <a:p>
            <a:pPr marL="285750" indent="-285750">
              <a:buFont typeface="Arial"/>
              <a:buChar char="•"/>
            </a:pPr>
            <a:r>
              <a:rPr lang="en-US" sz="2400" dirty="0" smtClean="0"/>
              <a:t>Open source model developed in collaboration of</a:t>
            </a:r>
          </a:p>
          <a:p>
            <a:pPr marL="742950" lvl="1" indent="-285750">
              <a:buFont typeface="Arial"/>
              <a:buChar char="•"/>
            </a:pPr>
            <a:r>
              <a:rPr lang="en-US" sz="2400" dirty="0" smtClean="0"/>
              <a:t>NCAR, NOAA, AFWA, NRL, Univ. of Oklahoma &amp; FAA</a:t>
            </a:r>
          </a:p>
          <a:p>
            <a:pPr marL="285750" indent="-285750">
              <a:buFont typeface="Arial"/>
              <a:buChar char="•"/>
            </a:pPr>
            <a:r>
              <a:rPr lang="en-US" sz="2400" dirty="0" smtClean="0"/>
              <a:t>Five development teams with sixteen workgroups</a:t>
            </a:r>
          </a:p>
          <a:p>
            <a:pPr marL="742950" lvl="1" indent="-285750">
              <a:buFont typeface="Arial"/>
              <a:buChar char="•"/>
            </a:pPr>
            <a:r>
              <a:rPr lang="en-US" sz="2400" dirty="0" smtClean="0"/>
              <a:t>More than 160 official developer</a:t>
            </a:r>
          </a:p>
          <a:p>
            <a:pPr marL="742950" lvl="1" indent="-285750">
              <a:buFont typeface="Arial"/>
              <a:buChar char="•"/>
            </a:pPr>
            <a:r>
              <a:rPr lang="en-US" sz="2400" dirty="0" smtClean="0"/>
              <a:t>Additional development by academic and governmental institutions in the US and abroad</a:t>
            </a:r>
          </a:p>
          <a:p>
            <a:pPr marL="742950" lvl="1" indent="-285750">
              <a:buFont typeface="Arial"/>
              <a:buChar char="•"/>
            </a:pPr>
            <a:r>
              <a:rPr lang="en-US" sz="2400" dirty="0" smtClean="0"/>
              <a:t>Very large user community (&gt;20.000), excellent support</a:t>
            </a:r>
          </a:p>
          <a:p>
            <a:pPr marL="285750" indent="-285750">
              <a:buFont typeface="Arial"/>
              <a:buChar char="•"/>
            </a:pPr>
            <a:r>
              <a:rPr lang="en-US" sz="2400" dirty="0" smtClean="0"/>
              <a:t>Non-hydrostatic</a:t>
            </a:r>
          </a:p>
          <a:p>
            <a:pPr marL="285750" indent="-285750">
              <a:buFont typeface="Arial"/>
              <a:buChar char="•"/>
            </a:pPr>
            <a:r>
              <a:rPr lang="en-US" sz="2400" dirty="0"/>
              <a:t>R</a:t>
            </a:r>
            <a:r>
              <a:rPr lang="en-US" sz="2400" dirty="0" smtClean="0"/>
              <a:t>egional and global applications</a:t>
            </a:r>
          </a:p>
          <a:p>
            <a:pPr marL="285750" indent="-285750">
              <a:buFont typeface="Arial"/>
              <a:buChar char="•"/>
            </a:pPr>
            <a:r>
              <a:rPr lang="en-US" sz="2400" dirty="0" smtClean="0"/>
              <a:t>Wide range of scales for both real time and idealized applications</a:t>
            </a:r>
          </a:p>
          <a:p>
            <a:pPr marL="742950" lvl="1" indent="-285750">
              <a:buFont typeface="Arial"/>
              <a:buChar char="•"/>
            </a:pPr>
            <a:r>
              <a:rPr lang="en-US" sz="2400" dirty="0" smtClean="0"/>
              <a:t>Optional data assimilation (3D-VAR, 4D-VAR, and FDDA)</a:t>
            </a:r>
          </a:p>
          <a:p>
            <a:pPr marL="742950" lvl="1" indent="-285750">
              <a:buFont typeface="Arial"/>
              <a:buChar char="•"/>
            </a:pPr>
            <a:r>
              <a:rPr lang="en-US" sz="2400" dirty="0" smtClean="0"/>
              <a:t>Has been modified for volcanic applications</a:t>
            </a:r>
          </a:p>
          <a:p>
            <a:pPr marL="742950" lvl="1" indent="-285750">
              <a:buFont typeface="Arial"/>
              <a:buChar char="•"/>
            </a:pPr>
            <a:r>
              <a:rPr lang="en-US" sz="2400" dirty="0" smtClean="0"/>
              <a:t>Includes a dust module (re-suspension of dust/ash)</a:t>
            </a:r>
          </a:p>
          <a:p>
            <a:pPr marL="285750" indent="-285750">
              <a:buFont typeface="Arial"/>
              <a:buChar char="•"/>
            </a:pPr>
            <a:endParaRPr lang="en-US" sz="2400" dirty="0" smtClean="0"/>
          </a:p>
        </p:txBody>
      </p:sp>
      <p:sp>
        <p:nvSpPr>
          <p:cNvPr id="9" name="Rectangle 8"/>
          <p:cNvSpPr/>
          <p:nvPr/>
        </p:nvSpPr>
        <p:spPr>
          <a:xfrm>
            <a:off x="683568" y="0"/>
            <a:ext cx="5002291"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WRF atmospheric model</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Picture 6"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5250168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629535" y="0"/>
            <a:ext cx="588494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modeling system flow chart</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3" name="Picture 2"/>
          <p:cNvPicPr>
            <a:picLocks noChangeAspect="1"/>
          </p:cNvPicPr>
          <p:nvPr/>
        </p:nvPicPr>
        <p:blipFill>
          <a:blip r:embed="rId3"/>
          <a:stretch>
            <a:fillRect/>
          </a:stretch>
        </p:blipFill>
        <p:spPr>
          <a:xfrm>
            <a:off x="584200" y="825500"/>
            <a:ext cx="7975600" cy="5194300"/>
          </a:xfrm>
          <a:prstGeom prst="rect">
            <a:avLst/>
          </a:prstGeom>
        </p:spPr>
      </p:pic>
      <p:pic>
        <p:nvPicPr>
          <p:cNvPr id="7" name="Picture 6"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8" name="Picture 7"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024445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4154983"/>
          </a:xfrm>
          <a:prstGeom prst="rect">
            <a:avLst/>
          </a:prstGeom>
          <a:noFill/>
        </p:spPr>
        <p:txBody>
          <a:bodyPr wrap="square" rtlCol="0">
            <a:spAutoFit/>
          </a:bodyPr>
          <a:lstStyle/>
          <a:p>
            <a:pPr marL="285750" indent="-285750">
              <a:buFont typeface="Arial"/>
              <a:buChar char="•"/>
            </a:pPr>
            <a:r>
              <a:rPr lang="en-US" sz="2400" dirty="0" smtClean="0"/>
              <a:t>The purpose of WPS </a:t>
            </a:r>
            <a:r>
              <a:rPr lang="en-US" sz="2400" dirty="0"/>
              <a:t>is to prepare input to WRF for real-data simulations:</a:t>
            </a:r>
          </a:p>
          <a:p>
            <a:pPr marL="914400" lvl="1" indent="-457200">
              <a:buFont typeface="+mj-lt"/>
              <a:buAutoNum type="arabicPeriod"/>
            </a:pPr>
            <a:r>
              <a:rPr lang="en-US" sz="2400" dirty="0" smtClean="0"/>
              <a:t>Defines </a:t>
            </a:r>
            <a:r>
              <a:rPr lang="en-US" sz="2400" dirty="0"/>
              <a:t>simulation coarse domain and ARW nested domains</a:t>
            </a:r>
          </a:p>
          <a:p>
            <a:pPr marL="914400" lvl="1" indent="-457200">
              <a:buFont typeface="+mj-lt"/>
              <a:buAutoNum type="arabicPeriod"/>
            </a:pPr>
            <a:r>
              <a:rPr lang="en-US" sz="2400" dirty="0" smtClean="0"/>
              <a:t>Computes </a:t>
            </a:r>
            <a:r>
              <a:rPr lang="en-US" sz="2400" dirty="0"/>
              <a:t>latitude, longitude, map scale factors, and </a:t>
            </a:r>
            <a:r>
              <a:rPr lang="en-US" sz="2400" dirty="0" err="1"/>
              <a:t>Coriolis</a:t>
            </a:r>
            <a:r>
              <a:rPr lang="en-US" sz="2400" dirty="0"/>
              <a:t> parameters at every grid point</a:t>
            </a:r>
          </a:p>
          <a:p>
            <a:pPr marL="914400" lvl="1" indent="-457200">
              <a:buFont typeface="+mj-lt"/>
              <a:buAutoNum type="arabicPeriod"/>
            </a:pPr>
            <a:r>
              <a:rPr lang="en-US" sz="2400" dirty="0" smtClean="0"/>
              <a:t>Interpolates </a:t>
            </a:r>
            <a:r>
              <a:rPr lang="en-US" sz="2400" dirty="0"/>
              <a:t>time-invariant terrestrial data to simulation grids (e.g., terrain height and soil type)</a:t>
            </a:r>
          </a:p>
          <a:p>
            <a:pPr marL="914400" lvl="1" indent="-457200">
              <a:buFont typeface="+mj-lt"/>
              <a:buAutoNum type="arabicPeriod"/>
            </a:pPr>
            <a:r>
              <a:rPr lang="en-US" sz="2400" dirty="0" smtClean="0"/>
              <a:t>Interpolates </a:t>
            </a:r>
            <a:r>
              <a:rPr lang="en-US" sz="2400" dirty="0"/>
              <a:t>time-varying meteorological fields from another model onto simulation domains </a:t>
            </a:r>
            <a:endParaRPr lang="en-US" sz="2400" dirty="0" smtClean="0"/>
          </a:p>
          <a:p>
            <a:pPr marL="285750" indent="-285750">
              <a:buFont typeface="Arial"/>
              <a:buChar char="•"/>
            </a:pPr>
            <a:endParaRPr lang="en-US" sz="2400" dirty="0" smtClean="0"/>
          </a:p>
        </p:txBody>
      </p:sp>
      <p:sp>
        <p:nvSpPr>
          <p:cNvPr id="9" name="Rectangle 8"/>
          <p:cNvSpPr/>
          <p:nvPr/>
        </p:nvSpPr>
        <p:spPr>
          <a:xfrm>
            <a:off x="1213749" y="0"/>
            <a:ext cx="6716502"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WPS - the WRF Pre-processing System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208253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3153385" y="0"/>
            <a:ext cx="2837235"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WPS flow chart</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p:cNvPicPr>
            <a:picLocks noChangeAspect="1"/>
          </p:cNvPicPr>
          <p:nvPr/>
        </p:nvPicPr>
        <p:blipFill>
          <a:blip r:embed="rId3"/>
          <a:stretch>
            <a:fillRect/>
          </a:stretch>
        </p:blipFill>
        <p:spPr>
          <a:xfrm>
            <a:off x="584200" y="1128124"/>
            <a:ext cx="7975600" cy="4152900"/>
          </a:xfrm>
          <a:prstGeom prst="rect">
            <a:avLst/>
          </a:prstGeom>
        </p:spPr>
      </p:pic>
      <p:sp>
        <p:nvSpPr>
          <p:cNvPr id="12" name="TextBox 11"/>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8" name="Picture 7"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1676863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err="1"/>
              <a:t>geogrid</a:t>
            </a:r>
            <a:r>
              <a:rPr lang="en-US" sz="2400" dirty="0"/>
              <a:t> (</a:t>
            </a:r>
            <a:r>
              <a:rPr lang="en-US" sz="2400" dirty="0">
                <a:solidFill>
                  <a:srgbClr val="FFFFFF"/>
                </a:solidFill>
              </a:rPr>
              <a:t>think </a:t>
            </a:r>
            <a:r>
              <a:rPr lang="en-US" sz="2400" b="1" dirty="0">
                <a:solidFill>
                  <a:srgbClr val="FFFFFF"/>
                </a:solidFill>
              </a:rPr>
              <a:t>geo</a:t>
            </a:r>
            <a:r>
              <a:rPr lang="en-US" sz="2400" dirty="0">
                <a:solidFill>
                  <a:srgbClr val="FFFFFF"/>
                </a:solidFill>
              </a:rPr>
              <a:t>graphical</a:t>
            </a:r>
            <a:r>
              <a:rPr lang="en-US" sz="2400" dirty="0" smtClean="0"/>
              <a:t>)</a:t>
            </a:r>
          </a:p>
          <a:p>
            <a:pPr marL="742950" lvl="1" indent="-285750">
              <a:buFont typeface="Arial"/>
              <a:buChar char="•"/>
            </a:pPr>
            <a:r>
              <a:rPr lang="en-US" sz="2400" dirty="0" smtClean="0"/>
              <a:t>Define </a:t>
            </a:r>
            <a:r>
              <a:rPr lang="en-US" sz="2400" dirty="0"/>
              <a:t>size/location of model domains and interpolate static terrestrial fields to simulation grids</a:t>
            </a:r>
          </a:p>
          <a:p>
            <a:pPr marL="285750" indent="-285750">
              <a:buFont typeface="Arial"/>
              <a:buChar char="•"/>
            </a:pPr>
            <a:r>
              <a:rPr lang="en-US" sz="2400" dirty="0" err="1"/>
              <a:t>ungrib</a:t>
            </a:r>
            <a:r>
              <a:rPr lang="en-US" sz="2400" dirty="0"/>
              <a:t> (</a:t>
            </a:r>
            <a:r>
              <a:rPr lang="en-US" sz="2400" dirty="0">
                <a:solidFill>
                  <a:srgbClr val="FFFFFF"/>
                </a:solidFill>
              </a:rPr>
              <a:t>think </a:t>
            </a:r>
            <a:r>
              <a:rPr lang="en-US" sz="2400" b="1" dirty="0" err="1">
                <a:solidFill>
                  <a:srgbClr val="FFFFFF"/>
                </a:solidFill>
              </a:rPr>
              <a:t>un</a:t>
            </a:r>
            <a:r>
              <a:rPr lang="en-US" sz="2400" dirty="0" err="1">
                <a:solidFill>
                  <a:srgbClr val="FFFFFF"/>
                </a:solidFill>
              </a:rPr>
              <a:t>+</a:t>
            </a:r>
            <a:r>
              <a:rPr lang="en-US" sz="2400" b="1" dirty="0" err="1">
                <a:solidFill>
                  <a:srgbClr val="FFFFFF"/>
                </a:solidFill>
              </a:rPr>
              <a:t>grib</a:t>
            </a:r>
            <a:r>
              <a:rPr lang="en-US" sz="2400" dirty="0" smtClean="0"/>
              <a:t>)</a:t>
            </a:r>
          </a:p>
          <a:p>
            <a:pPr marL="742950" lvl="1" indent="-285750">
              <a:buFont typeface="Arial"/>
              <a:buChar char="•"/>
            </a:pPr>
            <a:r>
              <a:rPr lang="en-US" sz="2400" dirty="0" smtClean="0"/>
              <a:t>Extract </a:t>
            </a:r>
            <a:r>
              <a:rPr lang="en-US" sz="2400" dirty="0"/>
              <a:t>meteorological fields from GRIB files</a:t>
            </a:r>
          </a:p>
          <a:p>
            <a:pPr marL="285750" indent="-285750">
              <a:buFont typeface="Arial"/>
              <a:buChar char="•"/>
            </a:pPr>
            <a:r>
              <a:rPr lang="en-US" sz="2400" dirty="0" err="1"/>
              <a:t>metgrid</a:t>
            </a:r>
            <a:r>
              <a:rPr lang="en-US" sz="2400" dirty="0"/>
              <a:t> (</a:t>
            </a:r>
            <a:r>
              <a:rPr lang="en-US" sz="2400" dirty="0">
                <a:solidFill>
                  <a:srgbClr val="FFFFFF"/>
                </a:solidFill>
              </a:rPr>
              <a:t>think </a:t>
            </a:r>
            <a:r>
              <a:rPr lang="en-US" sz="2400" b="1" dirty="0">
                <a:solidFill>
                  <a:srgbClr val="FFFFFF"/>
                </a:solidFill>
              </a:rPr>
              <a:t>met</a:t>
            </a:r>
            <a:r>
              <a:rPr lang="en-US" sz="2400" dirty="0">
                <a:solidFill>
                  <a:srgbClr val="FFFFFF"/>
                </a:solidFill>
              </a:rPr>
              <a:t>eorological</a:t>
            </a:r>
            <a:r>
              <a:rPr lang="en-US" sz="2400" dirty="0" smtClean="0"/>
              <a:t>)</a:t>
            </a:r>
          </a:p>
          <a:p>
            <a:pPr marL="742950" lvl="1" indent="-285750">
              <a:buFont typeface="Arial"/>
              <a:buChar char="•"/>
            </a:pPr>
            <a:r>
              <a:rPr lang="en-US" sz="2400" dirty="0" smtClean="0"/>
              <a:t>Horizontally </a:t>
            </a:r>
            <a:r>
              <a:rPr lang="en-US" sz="2400" dirty="0"/>
              <a:t>interpolate meteorological fields (</a:t>
            </a:r>
            <a:r>
              <a:rPr lang="en-US" sz="2400" dirty="0" smtClean="0">
                <a:solidFill>
                  <a:srgbClr val="FFFFFF"/>
                </a:solidFill>
              </a:rPr>
              <a:t>from </a:t>
            </a:r>
            <a:r>
              <a:rPr lang="en-US" sz="2400" dirty="0" err="1" smtClean="0">
                <a:solidFill>
                  <a:srgbClr val="FFFFFF"/>
                </a:solidFill>
              </a:rPr>
              <a:t>ungrib</a:t>
            </a:r>
            <a:r>
              <a:rPr lang="en-US" sz="2400" dirty="0"/>
              <a:t>) to simulation grids (</a:t>
            </a:r>
            <a:r>
              <a:rPr lang="en-US" sz="2400" dirty="0">
                <a:solidFill>
                  <a:srgbClr val="FFFFFF"/>
                </a:solidFill>
              </a:rPr>
              <a:t>defined by </a:t>
            </a:r>
            <a:r>
              <a:rPr lang="en-US" sz="2400" dirty="0" err="1">
                <a:solidFill>
                  <a:srgbClr val="FFFFFF"/>
                </a:solidFill>
              </a:rPr>
              <a:t>geogrid</a:t>
            </a:r>
            <a:r>
              <a:rPr lang="en-US" sz="2400" dirty="0"/>
              <a:t>)</a:t>
            </a:r>
            <a:endParaRPr lang="en-US" sz="2400" dirty="0" smtClean="0"/>
          </a:p>
        </p:txBody>
      </p:sp>
      <p:sp>
        <p:nvSpPr>
          <p:cNvPr id="9" name="Rectangle 8"/>
          <p:cNvSpPr/>
          <p:nvPr/>
        </p:nvSpPr>
        <p:spPr>
          <a:xfrm>
            <a:off x="3141862" y="0"/>
            <a:ext cx="2860278"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WPS - overview</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8290132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644635" y="0"/>
            <a:ext cx="385474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a:t>
            </a:r>
            <a:r>
              <a:rPr lang="en-US" sz="3200" i="1" dirty="0" err="1" smtClean="0"/>
              <a:t>geogrid</a:t>
            </a:r>
            <a:r>
              <a:rPr lang="en-US" sz="3200" dirty="0" smtClean="0"/>
              <a:t> 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3" name="Picture 2"/>
          <p:cNvPicPr>
            <a:picLocks noChangeAspect="1"/>
          </p:cNvPicPr>
          <p:nvPr/>
        </p:nvPicPr>
        <p:blipFill>
          <a:blip r:embed="rId3"/>
          <a:stretch>
            <a:fillRect/>
          </a:stretch>
        </p:blipFill>
        <p:spPr>
          <a:xfrm>
            <a:off x="711200" y="927100"/>
            <a:ext cx="7708900" cy="4991100"/>
          </a:xfrm>
          <a:prstGeom prst="rect">
            <a:avLst/>
          </a:prstGeom>
        </p:spPr>
      </p:pic>
      <p:pic>
        <p:nvPicPr>
          <p:cNvPr id="8" name="Picture 7"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8121978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4524315"/>
          </a:xfrm>
          <a:prstGeom prst="rect">
            <a:avLst/>
          </a:prstGeom>
          <a:noFill/>
        </p:spPr>
        <p:txBody>
          <a:bodyPr wrap="square" rtlCol="0">
            <a:spAutoFit/>
          </a:bodyPr>
          <a:lstStyle/>
          <a:p>
            <a:pPr marL="285750" indent="-285750">
              <a:buFont typeface="Arial"/>
              <a:buChar char="•"/>
            </a:pPr>
            <a:r>
              <a:rPr lang="en-US" sz="2400" dirty="0"/>
              <a:t>For WRF model domains, </a:t>
            </a:r>
            <a:r>
              <a:rPr lang="en-US" sz="2400" dirty="0" err="1"/>
              <a:t>geogrid</a:t>
            </a:r>
            <a:r>
              <a:rPr lang="en-US" sz="2400" dirty="0"/>
              <a:t> </a:t>
            </a:r>
            <a:r>
              <a:rPr lang="en-US" sz="2400" dirty="0" smtClean="0"/>
              <a:t>defines:</a:t>
            </a:r>
          </a:p>
          <a:p>
            <a:pPr marL="742950" lvl="1" indent="-285750">
              <a:buFont typeface="Arial"/>
              <a:buChar char="•"/>
            </a:pPr>
            <a:r>
              <a:rPr lang="en-US" sz="2400" dirty="0" smtClean="0"/>
              <a:t>Map </a:t>
            </a:r>
            <a:r>
              <a:rPr lang="en-US" sz="2400" dirty="0"/>
              <a:t>projection (all domains must use the same projection</a:t>
            </a:r>
            <a:r>
              <a:rPr lang="en-US" sz="2400" dirty="0" smtClean="0"/>
              <a:t>)</a:t>
            </a:r>
          </a:p>
          <a:p>
            <a:pPr marL="742950" lvl="1" indent="-285750">
              <a:buFont typeface="Arial"/>
              <a:buChar char="•"/>
            </a:pPr>
            <a:r>
              <a:rPr lang="en-US" sz="2400" dirty="0" smtClean="0"/>
              <a:t>Geographic </a:t>
            </a:r>
            <a:r>
              <a:rPr lang="en-US" sz="2400" dirty="0"/>
              <a:t>location of domains -  Dimensions of domains</a:t>
            </a:r>
          </a:p>
          <a:p>
            <a:pPr marL="285750" indent="-285750">
              <a:buFont typeface="Arial"/>
              <a:buChar char="•"/>
            </a:pPr>
            <a:r>
              <a:rPr lang="en-US" sz="2400" dirty="0" err="1"/>
              <a:t>Geogrid</a:t>
            </a:r>
            <a:r>
              <a:rPr lang="en-US" sz="2400" dirty="0"/>
              <a:t> provides values for static (time-invariant) fields at each model grid </a:t>
            </a:r>
            <a:r>
              <a:rPr lang="en-US" sz="2400" dirty="0" smtClean="0"/>
              <a:t>point</a:t>
            </a:r>
          </a:p>
          <a:p>
            <a:pPr marL="742950" lvl="1" indent="-285750">
              <a:buFont typeface="Arial"/>
              <a:buChar char="•"/>
            </a:pPr>
            <a:r>
              <a:rPr lang="en-US" sz="2400" dirty="0" smtClean="0"/>
              <a:t>Compute </a:t>
            </a:r>
            <a:r>
              <a:rPr lang="en-US" sz="2400" dirty="0"/>
              <a:t>latitude, longitude, map scale factor, and </a:t>
            </a:r>
            <a:r>
              <a:rPr lang="en-US" sz="2400" dirty="0" err="1"/>
              <a:t>Coriolis</a:t>
            </a:r>
            <a:r>
              <a:rPr lang="en-US" sz="2400" dirty="0"/>
              <a:t> parameters at each grid </a:t>
            </a:r>
            <a:r>
              <a:rPr lang="en-US" sz="2400" dirty="0" smtClean="0"/>
              <a:t>point</a:t>
            </a:r>
          </a:p>
          <a:p>
            <a:pPr marL="742950" lvl="1" indent="-285750">
              <a:buFont typeface="Arial"/>
              <a:buChar char="•"/>
            </a:pPr>
            <a:r>
              <a:rPr lang="en-US" sz="2400" dirty="0" smtClean="0"/>
              <a:t>Horizontally </a:t>
            </a:r>
            <a:r>
              <a:rPr lang="en-US" sz="2400" dirty="0"/>
              <a:t>interpolate static terrestrial data (e.g., topography height, land use category, soil type, vegetation fraction, monthly surface albedo)</a:t>
            </a:r>
            <a:endParaRPr lang="en-US" sz="2400" dirty="0" smtClean="0"/>
          </a:p>
        </p:txBody>
      </p:sp>
      <p:sp>
        <p:nvSpPr>
          <p:cNvPr id="9" name="Rectangle 8"/>
          <p:cNvSpPr/>
          <p:nvPr/>
        </p:nvSpPr>
        <p:spPr>
          <a:xfrm>
            <a:off x="2644633" y="0"/>
            <a:ext cx="385474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a:t>
            </a:r>
            <a:r>
              <a:rPr lang="en-US" sz="3200" i="1" dirty="0" err="1" smtClean="0"/>
              <a:t>geogrid</a:t>
            </a:r>
            <a:r>
              <a:rPr lang="en-US" sz="3200" dirty="0" smtClean="0"/>
              <a:t> 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1949330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a:t>A nested domain is a domain that is wholly contained within its parent domain and that receives information from its parent, and that may also feed information back to its </a:t>
            </a:r>
            <a:r>
              <a:rPr lang="en-US" sz="2400" dirty="0" smtClean="0"/>
              <a:t>parent</a:t>
            </a:r>
          </a:p>
          <a:p>
            <a:pPr marL="742950" lvl="1" indent="-285750">
              <a:buFont typeface="Arial"/>
              <a:buChar char="•"/>
            </a:pPr>
            <a:r>
              <a:rPr lang="en-US" sz="2400" dirty="0" smtClean="0"/>
              <a:t>A </a:t>
            </a:r>
            <a:r>
              <a:rPr lang="en-US" sz="2400" dirty="0"/>
              <a:t>nested domain has exactly one </a:t>
            </a:r>
            <a:r>
              <a:rPr lang="en-US" sz="2400" dirty="0" smtClean="0"/>
              <a:t>parent</a:t>
            </a:r>
          </a:p>
          <a:p>
            <a:pPr marL="742950" lvl="1" indent="-285750">
              <a:buFont typeface="Arial"/>
              <a:buChar char="•"/>
            </a:pPr>
            <a:r>
              <a:rPr lang="en-US" sz="2400" dirty="0" smtClean="0"/>
              <a:t>A </a:t>
            </a:r>
            <a:r>
              <a:rPr lang="en-US" sz="2400" dirty="0"/>
              <a:t>domain may have one or more children</a:t>
            </a:r>
          </a:p>
          <a:p>
            <a:pPr marL="285750" indent="-285750">
              <a:buFont typeface="Arial"/>
              <a:buChar char="•"/>
            </a:pPr>
            <a:r>
              <a:rPr lang="en-US" sz="2400" dirty="0"/>
              <a:t>2-way nests on the same nesting level must not overlap in coverage!</a:t>
            </a:r>
            <a:endParaRPr lang="en-US" sz="2400" dirty="0" smtClean="0"/>
          </a:p>
        </p:txBody>
      </p:sp>
      <p:sp>
        <p:nvSpPr>
          <p:cNvPr id="9" name="Rectangle 8"/>
          <p:cNvSpPr/>
          <p:nvPr/>
        </p:nvSpPr>
        <p:spPr>
          <a:xfrm>
            <a:off x="2457087" y="0"/>
            <a:ext cx="422984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Nesting basics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42715391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237376" y="0"/>
            <a:ext cx="4669267"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Nesting example</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224250" y="1013471"/>
            <a:ext cx="5295900" cy="5003800"/>
          </a:xfrm>
          <a:prstGeom prst="rect">
            <a:avLst/>
          </a:prstGeom>
        </p:spPr>
      </p:pic>
      <p:pic>
        <p:nvPicPr>
          <p:cNvPr id="3" name="Picture 2"/>
          <p:cNvPicPr>
            <a:picLocks noChangeAspect="1"/>
          </p:cNvPicPr>
          <p:nvPr/>
        </p:nvPicPr>
        <p:blipFill>
          <a:blip r:embed="rId4"/>
          <a:stretch>
            <a:fillRect/>
          </a:stretch>
        </p:blipFill>
        <p:spPr>
          <a:xfrm>
            <a:off x="5648440" y="2054615"/>
            <a:ext cx="3314700" cy="3937000"/>
          </a:xfrm>
          <a:prstGeom prst="rect">
            <a:avLst/>
          </a:prstGeom>
        </p:spPr>
      </p:pic>
      <p:sp>
        <p:nvSpPr>
          <p:cNvPr id="4" name="TextBox 3"/>
          <p:cNvSpPr txBox="1"/>
          <p:nvPr/>
        </p:nvSpPr>
        <p:spPr>
          <a:xfrm>
            <a:off x="333559" y="584776"/>
            <a:ext cx="5965570" cy="461665"/>
          </a:xfrm>
          <a:prstGeom prst="rect">
            <a:avLst/>
          </a:prstGeom>
          <a:noFill/>
        </p:spPr>
        <p:txBody>
          <a:bodyPr wrap="square" rtlCol="0">
            <a:spAutoFit/>
          </a:bodyPr>
          <a:lstStyle/>
          <a:p>
            <a:r>
              <a:rPr lang="en-GB" sz="2400" dirty="0" smtClean="0"/>
              <a:t>Example configuration using four domains</a:t>
            </a:r>
            <a:endParaRPr lang="en-GB" sz="2400" dirty="0"/>
          </a:p>
        </p:txBody>
      </p:sp>
      <p:sp>
        <p:nvSpPr>
          <p:cNvPr id="6" name="TextBox 5"/>
          <p:cNvSpPr txBox="1"/>
          <p:nvPr/>
        </p:nvSpPr>
        <p:spPr>
          <a:xfrm>
            <a:off x="5648440" y="1251832"/>
            <a:ext cx="3314700" cy="830997"/>
          </a:xfrm>
          <a:prstGeom prst="rect">
            <a:avLst/>
          </a:prstGeom>
          <a:noFill/>
        </p:spPr>
        <p:txBody>
          <a:bodyPr wrap="square" rtlCol="0">
            <a:spAutoFit/>
          </a:bodyPr>
          <a:lstStyle/>
          <a:p>
            <a:r>
              <a:rPr lang="en-GB" sz="2400" dirty="0" smtClean="0"/>
              <a:t>Each domain is assign a domain ID #</a:t>
            </a:r>
            <a:endParaRPr lang="en-GB" sz="2400" dirty="0"/>
          </a:p>
        </p:txBody>
      </p:sp>
      <p:sp>
        <p:nvSpPr>
          <p:cNvPr id="12" name="TextBox 11"/>
          <p:cNvSpPr txBox="1"/>
          <p:nvPr/>
        </p:nvSpPr>
        <p:spPr>
          <a:xfrm>
            <a:off x="1334234" y="5965959"/>
            <a:ext cx="7718709" cy="461665"/>
          </a:xfrm>
          <a:prstGeom prst="rect">
            <a:avLst/>
          </a:prstGeom>
          <a:noFill/>
        </p:spPr>
        <p:txBody>
          <a:bodyPr wrap="square" rtlCol="0">
            <a:spAutoFit/>
          </a:bodyPr>
          <a:lstStyle/>
          <a:p>
            <a:r>
              <a:rPr lang="en-GB" sz="2400" dirty="0" smtClean="0"/>
              <a:t>Relative location of inner domains is set in </a:t>
            </a:r>
            <a:r>
              <a:rPr lang="en-GB" sz="2400" i="1" dirty="0" err="1" smtClean="0"/>
              <a:t>namelist.wps</a:t>
            </a:r>
            <a:endParaRPr lang="en-GB" sz="2400" i="1" dirty="0"/>
          </a:p>
        </p:txBody>
      </p:sp>
    </p:spTree>
    <p:extLst>
      <p:ext uri="{BB962C8B-B14F-4D97-AF65-F5344CB8AC3E}">
        <p14:creationId xmlns:p14="http://schemas.microsoft.com/office/powerpoint/2010/main" val="4307478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a:t>Given definitions of all computational grids, </a:t>
            </a:r>
            <a:r>
              <a:rPr lang="en-US" sz="2400" dirty="0" err="1"/>
              <a:t>geogrid</a:t>
            </a:r>
            <a:r>
              <a:rPr lang="en-US" sz="2400" dirty="0"/>
              <a:t> interpolates terrestrial, time</a:t>
            </a:r>
            <a:r>
              <a:rPr lang="en-US" sz="2400" dirty="0" smtClean="0"/>
              <a:t>-invariant fields</a:t>
            </a:r>
          </a:p>
          <a:p>
            <a:pPr marL="742950" lvl="1" indent="-285750">
              <a:buFont typeface="Arial"/>
              <a:buChar char="•"/>
            </a:pPr>
            <a:r>
              <a:rPr lang="en-US" sz="2400" dirty="0" smtClean="0"/>
              <a:t>Topography height</a:t>
            </a:r>
          </a:p>
          <a:p>
            <a:pPr marL="742950" lvl="1" indent="-285750">
              <a:buFont typeface="Arial"/>
              <a:buChar char="•"/>
            </a:pPr>
            <a:r>
              <a:rPr lang="en-US" sz="2400" dirty="0" smtClean="0"/>
              <a:t>Land </a:t>
            </a:r>
            <a:r>
              <a:rPr lang="en-US" sz="2400" dirty="0"/>
              <a:t>use </a:t>
            </a:r>
            <a:r>
              <a:rPr lang="en-US" sz="2400" dirty="0" smtClean="0"/>
              <a:t>categories</a:t>
            </a:r>
          </a:p>
          <a:p>
            <a:pPr marL="742950" lvl="1" indent="-285750">
              <a:buFont typeface="Arial"/>
              <a:buChar char="•"/>
            </a:pPr>
            <a:r>
              <a:rPr lang="en-US" sz="2400" dirty="0" smtClean="0"/>
              <a:t>Soil </a:t>
            </a:r>
            <a:r>
              <a:rPr lang="en-US" sz="2400" dirty="0"/>
              <a:t>type (top layer &amp; bottom layer</a:t>
            </a:r>
            <a:r>
              <a:rPr lang="en-US" sz="2400" dirty="0" smtClean="0"/>
              <a:t>)</a:t>
            </a:r>
          </a:p>
          <a:p>
            <a:pPr marL="742950" lvl="1" indent="-285750">
              <a:buFont typeface="Arial"/>
              <a:buChar char="•"/>
            </a:pPr>
            <a:r>
              <a:rPr lang="en-US" sz="2400" dirty="0" smtClean="0"/>
              <a:t>Annual </a:t>
            </a:r>
            <a:r>
              <a:rPr lang="en-US" sz="2400" dirty="0"/>
              <a:t>mean soil </a:t>
            </a:r>
            <a:r>
              <a:rPr lang="en-US" sz="2400" dirty="0" smtClean="0"/>
              <a:t>temperature</a:t>
            </a:r>
          </a:p>
          <a:p>
            <a:pPr marL="742950" lvl="1" indent="-285750">
              <a:buFont typeface="Arial"/>
              <a:buChar char="•"/>
            </a:pPr>
            <a:r>
              <a:rPr lang="en-US" sz="2400" dirty="0" smtClean="0"/>
              <a:t>Monthly </a:t>
            </a:r>
            <a:r>
              <a:rPr lang="en-US" sz="2400" dirty="0"/>
              <a:t>vegetation </a:t>
            </a:r>
            <a:r>
              <a:rPr lang="en-US" sz="2400" dirty="0" smtClean="0"/>
              <a:t>fraction</a:t>
            </a:r>
          </a:p>
          <a:p>
            <a:pPr marL="742950" lvl="1" indent="-285750">
              <a:buFont typeface="Arial"/>
              <a:buChar char="•"/>
            </a:pPr>
            <a:r>
              <a:rPr lang="en-US" sz="2400" dirty="0" smtClean="0"/>
              <a:t>Monthly </a:t>
            </a:r>
            <a:r>
              <a:rPr lang="en-US" sz="2400" dirty="0"/>
              <a:t>surface albedo</a:t>
            </a:r>
            <a:endParaRPr lang="en-US" sz="2400" dirty="0" smtClean="0"/>
          </a:p>
        </p:txBody>
      </p:sp>
      <p:sp>
        <p:nvSpPr>
          <p:cNvPr id="9" name="Rectangle 8"/>
          <p:cNvSpPr/>
          <p:nvPr/>
        </p:nvSpPr>
        <p:spPr>
          <a:xfrm>
            <a:off x="1502806" y="0"/>
            <a:ext cx="613841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Interpolating static </a:t>
            </a:r>
            <a:r>
              <a:rPr lang="en-US" sz="3200" dirty="0"/>
              <a:t>f</a:t>
            </a:r>
            <a:r>
              <a:rPr lang="en-US" sz="3200" dirty="0" smtClean="0"/>
              <a:t>ields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7266894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8031386" cy="4240494"/>
          </a:xfrm>
        </p:spPr>
        <p:txBody>
          <a:bodyPr>
            <a:normAutofit/>
          </a:bodyPr>
          <a:lstStyle/>
          <a:p>
            <a:r>
              <a:rPr lang="en-GB" dirty="0" smtClean="0"/>
              <a:t>Introduction</a:t>
            </a:r>
          </a:p>
          <a:p>
            <a:pPr lvl="1"/>
            <a:r>
              <a:rPr lang="en-GB" dirty="0" smtClean="0"/>
              <a:t>What is ISOR/Belgingur</a:t>
            </a:r>
          </a:p>
          <a:p>
            <a:pPr lvl="1"/>
            <a:r>
              <a:rPr lang="en-GB" dirty="0" smtClean="0"/>
              <a:t>Atmospheric </a:t>
            </a:r>
            <a:r>
              <a:rPr lang="en-GB" dirty="0" err="1" smtClean="0"/>
              <a:t>modeling</a:t>
            </a:r>
            <a:endParaRPr lang="en-GB" dirty="0" smtClean="0"/>
          </a:p>
          <a:p>
            <a:r>
              <a:rPr lang="en-GB" dirty="0" smtClean="0"/>
              <a:t>The WRF </a:t>
            </a:r>
            <a:r>
              <a:rPr lang="en-GB" dirty="0" err="1" smtClean="0"/>
              <a:t>modeling</a:t>
            </a:r>
            <a:r>
              <a:rPr lang="en-GB" dirty="0" smtClean="0"/>
              <a:t> system</a:t>
            </a:r>
          </a:p>
          <a:p>
            <a:pPr lvl="1"/>
            <a:r>
              <a:rPr lang="en-GB" dirty="0" smtClean="0"/>
              <a:t>Pre-processing</a:t>
            </a:r>
          </a:p>
          <a:p>
            <a:pPr lvl="1"/>
            <a:r>
              <a:rPr lang="en-GB" dirty="0" smtClean="0"/>
              <a:t>Model physics</a:t>
            </a:r>
          </a:p>
          <a:p>
            <a:pPr lvl="1"/>
            <a:r>
              <a:rPr lang="en-GB" dirty="0" smtClean="0"/>
              <a:t>Running the model and data visualization</a:t>
            </a:r>
          </a:p>
          <a:p>
            <a:r>
              <a:rPr lang="en-GB" dirty="0" smtClean="0"/>
              <a:t>The ISOR/Belgingur forecasting suite</a:t>
            </a:r>
          </a:p>
          <a:p>
            <a:pPr lvl="1"/>
            <a:r>
              <a:rPr lang="en-GB" dirty="0" smtClean="0"/>
              <a:t>Tomorrow </a:t>
            </a:r>
            <a:r>
              <a:rPr lang="en-GB" dirty="0" smtClean="0">
                <a:sym typeface="Wingdings"/>
              </a:rPr>
              <a:t></a:t>
            </a:r>
            <a:endParaRPr lang="en-GB" dirty="0" smtClean="0"/>
          </a:p>
        </p:txBody>
      </p:sp>
      <p:sp>
        <p:nvSpPr>
          <p:cNvPr id="3" name="Title 2"/>
          <p:cNvSpPr>
            <a:spLocks noGrp="1"/>
          </p:cNvSpPr>
          <p:nvPr>
            <p:ph type="title"/>
          </p:nvPr>
        </p:nvSpPr>
        <p:spPr/>
        <p:txBody>
          <a:bodyPr>
            <a:normAutofit/>
          </a:bodyPr>
          <a:lstStyle/>
          <a:p>
            <a:r>
              <a:rPr lang="en-GB" dirty="0" smtClean="0"/>
              <a:t>Outline of this talk</a:t>
            </a:r>
            <a:endParaRPr lang="en-GB"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1319783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502806" y="0"/>
            <a:ext cx="613841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Interpolating static </a:t>
            </a:r>
            <a:r>
              <a:rPr lang="en-US" sz="3200" dirty="0"/>
              <a:t>f</a:t>
            </a:r>
            <a:r>
              <a:rPr lang="en-US" sz="3200" dirty="0" smtClean="0"/>
              <a:t>ields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1542126" y="916458"/>
            <a:ext cx="6059749" cy="4354042"/>
          </a:xfrm>
          <a:prstGeom prst="rect">
            <a:avLst/>
          </a:prstGeom>
        </p:spPr>
      </p:pic>
      <p:sp>
        <p:nvSpPr>
          <p:cNvPr id="3" name="TextBox 2"/>
          <p:cNvSpPr txBox="1"/>
          <p:nvPr/>
        </p:nvSpPr>
        <p:spPr>
          <a:xfrm>
            <a:off x="1344367" y="5387626"/>
            <a:ext cx="6455266" cy="830997"/>
          </a:xfrm>
          <a:prstGeom prst="rect">
            <a:avLst/>
          </a:prstGeom>
          <a:noFill/>
        </p:spPr>
        <p:txBody>
          <a:bodyPr wrap="square" rtlCol="0">
            <a:spAutoFit/>
          </a:bodyPr>
          <a:lstStyle/>
          <a:p>
            <a:r>
              <a:rPr lang="en-GB" sz="2400" dirty="0"/>
              <a:t>In general, source data are given on a different projection from the model grid</a:t>
            </a:r>
          </a:p>
        </p:txBody>
      </p:sp>
      <p:pic>
        <p:nvPicPr>
          <p:cNvPr id="12" name="Picture 11"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1799260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416320"/>
          </a:xfrm>
          <a:prstGeom prst="rect">
            <a:avLst/>
          </a:prstGeom>
          <a:noFill/>
        </p:spPr>
        <p:txBody>
          <a:bodyPr wrap="square" rtlCol="0">
            <a:spAutoFit/>
          </a:bodyPr>
          <a:lstStyle/>
          <a:p>
            <a:pPr marL="285750" indent="-285750">
              <a:buFont typeface="Arial"/>
              <a:buChar char="•"/>
            </a:pPr>
            <a:r>
              <a:rPr lang="en-US" sz="2400" dirty="0"/>
              <a:t>The parameters defining each domain, plus interpolated static fields, are written using the WRF I/</a:t>
            </a:r>
            <a:r>
              <a:rPr lang="en-US" sz="2400" dirty="0" smtClean="0"/>
              <a:t>O</a:t>
            </a:r>
          </a:p>
          <a:p>
            <a:pPr marL="742950" lvl="1" indent="-285750">
              <a:buFont typeface="Arial"/>
              <a:buChar char="•"/>
            </a:pPr>
            <a:r>
              <a:rPr lang="en-US" sz="2400" dirty="0" smtClean="0"/>
              <a:t>One </a:t>
            </a:r>
            <a:r>
              <a:rPr lang="en-US" sz="2400" dirty="0"/>
              <a:t>file per domain for ARW </a:t>
            </a:r>
            <a:endParaRPr lang="en-US" sz="2400" dirty="0" smtClean="0"/>
          </a:p>
          <a:p>
            <a:pPr marL="285750" indent="-285750">
              <a:buFont typeface="Arial"/>
              <a:buChar char="•"/>
            </a:pPr>
            <a:r>
              <a:rPr lang="en-US" sz="2400" dirty="0" smtClean="0"/>
              <a:t>Filenames</a:t>
            </a:r>
            <a:r>
              <a:rPr lang="en-US" sz="2400" dirty="0"/>
              <a:t>: </a:t>
            </a:r>
            <a:r>
              <a:rPr lang="en-US" sz="2400" dirty="0" smtClean="0">
                <a:solidFill>
                  <a:schemeClr val="bg1"/>
                </a:solidFill>
              </a:rPr>
              <a:t>geo_em.d0n.nc</a:t>
            </a:r>
          </a:p>
          <a:p>
            <a:pPr marL="742950" lvl="1" indent="-285750">
              <a:buFont typeface="Arial"/>
              <a:buChar char="•"/>
            </a:pPr>
            <a:r>
              <a:rPr lang="en-US" sz="2400" dirty="0" smtClean="0"/>
              <a:t>(</a:t>
            </a:r>
            <a:r>
              <a:rPr lang="en-US" sz="2400" dirty="0"/>
              <a:t>where n is the domain ID number) </a:t>
            </a:r>
            <a:endParaRPr lang="en-US" sz="2400" dirty="0" smtClean="0"/>
          </a:p>
          <a:p>
            <a:pPr marL="285750" indent="-285750">
              <a:buFont typeface="Arial"/>
              <a:buChar char="•"/>
            </a:pPr>
            <a:r>
              <a:rPr lang="en-US" sz="2400" dirty="0" smtClean="0"/>
              <a:t>Example</a:t>
            </a:r>
            <a:r>
              <a:rPr lang="en-US" sz="2400" dirty="0"/>
              <a:t>:</a:t>
            </a:r>
          </a:p>
          <a:p>
            <a:pPr marL="742950" lvl="1" indent="-285750">
              <a:buFont typeface="Arial"/>
              <a:buChar char="•"/>
            </a:pPr>
            <a:r>
              <a:rPr lang="en-US" sz="2400" dirty="0">
                <a:solidFill>
                  <a:srgbClr val="FFFFFF"/>
                </a:solidFill>
              </a:rPr>
              <a:t>geo_em.d01.nc </a:t>
            </a:r>
            <a:endParaRPr lang="en-US" sz="2400" dirty="0" smtClean="0">
              <a:solidFill>
                <a:srgbClr val="FFFFFF"/>
              </a:solidFill>
            </a:endParaRPr>
          </a:p>
          <a:p>
            <a:pPr marL="742950" lvl="1" indent="-285750">
              <a:buFont typeface="Arial"/>
              <a:buChar char="•"/>
            </a:pPr>
            <a:r>
              <a:rPr lang="en-US" sz="2400" dirty="0" smtClean="0">
                <a:solidFill>
                  <a:srgbClr val="FFFFFF"/>
                </a:solidFill>
              </a:rPr>
              <a:t>geo_em.d02</a:t>
            </a:r>
            <a:r>
              <a:rPr lang="en-US" sz="2400" dirty="0">
                <a:solidFill>
                  <a:srgbClr val="FFFFFF"/>
                </a:solidFill>
              </a:rPr>
              <a:t>.nc</a:t>
            </a:r>
            <a:r>
              <a:rPr lang="en-US" sz="2400" dirty="0"/>
              <a:t> (nest) </a:t>
            </a:r>
            <a:endParaRPr lang="en-US" sz="2400" dirty="0" smtClean="0"/>
          </a:p>
          <a:p>
            <a:pPr marL="742950" lvl="1" indent="-285750">
              <a:buFont typeface="Arial"/>
              <a:buChar char="•"/>
            </a:pPr>
            <a:r>
              <a:rPr lang="en-US" sz="2400" dirty="0" smtClean="0">
                <a:solidFill>
                  <a:srgbClr val="FFFFFF"/>
                </a:solidFill>
              </a:rPr>
              <a:t>geo_em.d03</a:t>
            </a:r>
            <a:r>
              <a:rPr lang="en-US" sz="2400" dirty="0">
                <a:solidFill>
                  <a:srgbClr val="FFFFFF"/>
                </a:solidFill>
              </a:rPr>
              <a:t>.nc</a:t>
            </a:r>
            <a:r>
              <a:rPr lang="en-US" sz="2400" dirty="0"/>
              <a:t> (nest)</a:t>
            </a:r>
            <a:endParaRPr lang="en-US" sz="2400" dirty="0" smtClean="0"/>
          </a:p>
        </p:txBody>
      </p:sp>
      <p:sp>
        <p:nvSpPr>
          <p:cNvPr id="9" name="Rectangle 8"/>
          <p:cNvSpPr/>
          <p:nvPr/>
        </p:nvSpPr>
        <p:spPr>
          <a:xfrm>
            <a:off x="3071745" y="0"/>
            <a:ext cx="300054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Output</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7600756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769109" y="0"/>
            <a:ext cx="560582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Geogrid</a:t>
            </a:r>
            <a:r>
              <a:rPr lang="en-US" sz="3200" dirty="0" smtClean="0"/>
              <a:t>: Example output </a:t>
            </a:r>
            <a:r>
              <a:rPr lang="en-US" sz="3200" dirty="0"/>
              <a:t>f</a:t>
            </a:r>
            <a:r>
              <a:rPr lang="en-US" sz="3200" dirty="0" smtClean="0"/>
              <a:t>ields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548490" y="584200"/>
            <a:ext cx="8047020" cy="5786621"/>
          </a:xfrm>
          <a:prstGeom prst="rect">
            <a:avLst/>
          </a:prstGeom>
        </p:spPr>
      </p:pic>
    </p:spTree>
    <p:extLst>
      <p:ext uri="{BB962C8B-B14F-4D97-AF65-F5344CB8AC3E}">
        <p14:creationId xmlns:p14="http://schemas.microsoft.com/office/powerpoint/2010/main" val="21284976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767666" y="0"/>
            <a:ext cx="3608680"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a:t>
            </a:r>
            <a:r>
              <a:rPr lang="en-US" sz="3200" i="1" dirty="0" err="1" smtClean="0"/>
              <a:t>ungrib</a:t>
            </a:r>
            <a:r>
              <a:rPr lang="en-US" sz="3200" i="1" dirty="0" smtClean="0"/>
              <a:t> </a:t>
            </a:r>
            <a:r>
              <a:rPr lang="en-US" sz="3200" dirty="0" smtClean="0"/>
              <a:t>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4" name="Picture 3"/>
          <p:cNvPicPr>
            <a:picLocks noChangeAspect="1"/>
          </p:cNvPicPr>
          <p:nvPr/>
        </p:nvPicPr>
        <p:blipFill>
          <a:blip r:embed="rId3"/>
          <a:stretch>
            <a:fillRect/>
          </a:stretch>
        </p:blipFill>
        <p:spPr>
          <a:xfrm>
            <a:off x="673100" y="901700"/>
            <a:ext cx="7785100" cy="5054600"/>
          </a:xfrm>
          <a:prstGeom prst="rect">
            <a:avLst/>
          </a:prstGeom>
        </p:spPr>
      </p:pic>
    </p:spTree>
    <p:extLst>
      <p:ext uri="{BB962C8B-B14F-4D97-AF65-F5344CB8AC3E}">
        <p14:creationId xmlns:p14="http://schemas.microsoft.com/office/powerpoint/2010/main" val="22830108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4893647"/>
          </a:xfrm>
          <a:prstGeom prst="rect">
            <a:avLst/>
          </a:prstGeom>
          <a:noFill/>
        </p:spPr>
        <p:txBody>
          <a:bodyPr wrap="square" rtlCol="0">
            <a:spAutoFit/>
          </a:bodyPr>
          <a:lstStyle/>
          <a:p>
            <a:pPr marL="285750" indent="-285750">
              <a:buFont typeface="Arial"/>
              <a:buChar char="•"/>
            </a:pPr>
            <a:r>
              <a:rPr lang="en-US" sz="2400" dirty="0" smtClean="0"/>
              <a:t>Read </a:t>
            </a:r>
            <a:r>
              <a:rPr lang="en-US" sz="2400" dirty="0"/>
              <a:t>GRIB Edition 1 and GRIB Edition 2 </a:t>
            </a:r>
            <a:r>
              <a:rPr lang="en-US" sz="2400" dirty="0" smtClean="0"/>
              <a:t>files </a:t>
            </a:r>
            <a:r>
              <a:rPr lang="en-US" sz="2400" dirty="0"/>
              <a:t>	</a:t>
            </a:r>
            <a:endParaRPr lang="en-US" sz="2400" dirty="0" smtClean="0"/>
          </a:p>
          <a:p>
            <a:pPr marL="285750" indent="-285750">
              <a:buFont typeface="Arial"/>
              <a:buChar char="•"/>
            </a:pPr>
            <a:r>
              <a:rPr lang="en-US" sz="2400" dirty="0" smtClean="0"/>
              <a:t>Extract </a:t>
            </a:r>
            <a:r>
              <a:rPr lang="en-US" sz="2400" dirty="0"/>
              <a:t>meteorological fields</a:t>
            </a:r>
          </a:p>
          <a:p>
            <a:pPr marL="285750" indent="-285750">
              <a:buFont typeface="Arial"/>
              <a:buChar char="•"/>
            </a:pPr>
            <a:r>
              <a:rPr lang="en-US" sz="2400" dirty="0" smtClean="0"/>
              <a:t>If </a:t>
            </a:r>
            <a:r>
              <a:rPr lang="en-US" sz="2400" dirty="0"/>
              <a:t>necessary, derive required fields from related </a:t>
            </a:r>
            <a:r>
              <a:rPr lang="en-US" sz="2400" dirty="0" smtClean="0"/>
              <a:t>ones</a:t>
            </a:r>
          </a:p>
          <a:p>
            <a:pPr marL="742950" lvl="1" indent="-285750">
              <a:buFont typeface="Arial"/>
              <a:buChar char="•"/>
            </a:pPr>
            <a:r>
              <a:rPr lang="en-US" sz="2400" dirty="0" smtClean="0"/>
              <a:t>E.g</a:t>
            </a:r>
            <a:r>
              <a:rPr lang="en-US" sz="2400" dirty="0"/>
              <a:t>., </a:t>
            </a:r>
            <a:r>
              <a:rPr lang="en-US" sz="2400" dirty="0" smtClean="0"/>
              <a:t>compute </a:t>
            </a:r>
            <a:r>
              <a:rPr lang="en-US" sz="2400" dirty="0"/>
              <a:t>RH from T, P, and Q</a:t>
            </a:r>
          </a:p>
          <a:p>
            <a:pPr marL="285750" indent="-285750">
              <a:buFont typeface="Arial"/>
              <a:buChar char="•"/>
            </a:pPr>
            <a:r>
              <a:rPr lang="en-US" sz="2400" dirty="0"/>
              <a:t>Write requested fields to an intermediate file </a:t>
            </a:r>
            <a:r>
              <a:rPr lang="en-US" sz="2400" dirty="0" smtClean="0"/>
              <a:t>format</a:t>
            </a:r>
          </a:p>
          <a:p>
            <a:endParaRPr lang="en-US" sz="2400" dirty="0" smtClean="0"/>
          </a:p>
          <a:p>
            <a:r>
              <a:rPr lang="en-US" sz="2400" dirty="0" smtClean="0"/>
              <a:t>Uses </a:t>
            </a:r>
            <a:r>
              <a:rPr lang="en-US" sz="2400" dirty="0" err="1" smtClean="0"/>
              <a:t>Vtables</a:t>
            </a:r>
            <a:r>
              <a:rPr lang="en-US" sz="2400" dirty="0" smtClean="0"/>
              <a:t> (</a:t>
            </a:r>
            <a:r>
              <a:rPr lang="en-US" sz="2400" dirty="0" err="1" smtClean="0"/>
              <a:t>Vartibal</a:t>
            </a:r>
            <a:r>
              <a:rPr lang="en-US" sz="2400" dirty="0" smtClean="0"/>
              <a:t> tables) to identify which fields </a:t>
            </a:r>
            <a:r>
              <a:rPr lang="en-US" sz="2400" dirty="0"/>
              <a:t>to </a:t>
            </a:r>
            <a:r>
              <a:rPr lang="en-US" sz="2400" dirty="0" smtClean="0"/>
              <a:t>extract</a:t>
            </a:r>
          </a:p>
          <a:p>
            <a:pPr marL="342900" indent="-342900">
              <a:buFont typeface="Arial"/>
              <a:buChar char="•"/>
            </a:pPr>
            <a:r>
              <a:rPr lang="en-US" sz="2400" dirty="0" err="1" smtClean="0"/>
              <a:t>Vtables</a:t>
            </a:r>
            <a:r>
              <a:rPr lang="en-US" sz="2400" dirty="0" smtClean="0"/>
              <a:t> </a:t>
            </a:r>
            <a:r>
              <a:rPr lang="en-US" sz="2400" dirty="0"/>
              <a:t>are files that give the GRIB codes for fields to be extracted from GRIB input files</a:t>
            </a:r>
          </a:p>
          <a:p>
            <a:pPr marL="342900" indent="-342900">
              <a:buFont typeface="Arial"/>
              <a:buChar char="•"/>
            </a:pPr>
            <a:r>
              <a:rPr lang="en-US" sz="2400" dirty="0" smtClean="0"/>
              <a:t>One </a:t>
            </a:r>
            <a:r>
              <a:rPr lang="en-US" sz="2400" dirty="0" err="1"/>
              <a:t>Vtable</a:t>
            </a:r>
            <a:r>
              <a:rPr lang="en-US" sz="2400" dirty="0"/>
              <a:t> for each source of </a:t>
            </a:r>
            <a:r>
              <a:rPr lang="en-US" sz="2400" dirty="0" smtClean="0"/>
              <a:t>data </a:t>
            </a:r>
            <a:endParaRPr lang="en-US" sz="2400" dirty="0"/>
          </a:p>
          <a:p>
            <a:pPr marL="342900" indent="-342900">
              <a:buFont typeface="Arial"/>
              <a:buChar char="•"/>
            </a:pPr>
            <a:r>
              <a:rPr lang="en-US" sz="2400" dirty="0" err="1"/>
              <a:t>Vtables</a:t>
            </a:r>
            <a:r>
              <a:rPr lang="en-US" sz="2400" dirty="0"/>
              <a:t> are provided for: NAM 104, NAM 212, GFS, AGRMET, and others</a:t>
            </a:r>
            <a:endParaRPr lang="en-US" sz="2400" dirty="0" smtClean="0"/>
          </a:p>
        </p:txBody>
      </p:sp>
      <p:sp>
        <p:nvSpPr>
          <p:cNvPr id="9" name="Rectangle 8"/>
          <p:cNvSpPr/>
          <p:nvPr/>
        </p:nvSpPr>
        <p:spPr>
          <a:xfrm>
            <a:off x="2767676" y="0"/>
            <a:ext cx="3608680"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a:t>The </a:t>
            </a:r>
            <a:r>
              <a:rPr lang="en-US" sz="3200" i="1" dirty="0" err="1"/>
              <a:t>ungrib</a:t>
            </a:r>
            <a:r>
              <a:rPr lang="en-US" sz="3200" i="1" dirty="0"/>
              <a:t> </a:t>
            </a:r>
            <a:r>
              <a:rPr lang="en-US" sz="3200" dirty="0"/>
              <a:t>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spTree>
    <p:extLst>
      <p:ext uri="{BB962C8B-B14F-4D97-AF65-F5344CB8AC3E}">
        <p14:creationId xmlns:p14="http://schemas.microsoft.com/office/powerpoint/2010/main" val="36072767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4893647"/>
          </a:xfrm>
          <a:prstGeom prst="rect">
            <a:avLst/>
          </a:prstGeom>
          <a:noFill/>
        </p:spPr>
        <p:txBody>
          <a:bodyPr wrap="square" rtlCol="0">
            <a:spAutoFit/>
          </a:bodyPr>
          <a:lstStyle/>
          <a:p>
            <a:pPr marL="285750" indent="-285750">
              <a:buFont typeface="Arial"/>
              <a:buChar char="•"/>
            </a:pPr>
            <a:r>
              <a:rPr lang="en-US" sz="2400" dirty="0"/>
              <a:t>After extracting fields listed in </a:t>
            </a:r>
            <a:r>
              <a:rPr lang="en-US" sz="2400" dirty="0" err="1"/>
              <a:t>Vtable</a:t>
            </a:r>
            <a:r>
              <a:rPr lang="en-US" sz="2400" dirty="0"/>
              <a:t>, </a:t>
            </a:r>
            <a:r>
              <a:rPr lang="en-US" sz="2400" dirty="0" err="1"/>
              <a:t>ungrib</a:t>
            </a:r>
            <a:r>
              <a:rPr lang="en-US" sz="2400" dirty="0"/>
              <a:t> writes those fields to intermediate format</a:t>
            </a:r>
          </a:p>
          <a:p>
            <a:pPr marL="285750" indent="-285750">
              <a:buFont typeface="Arial"/>
              <a:buChar char="•"/>
            </a:pPr>
            <a:r>
              <a:rPr lang="en-US" sz="2400" dirty="0"/>
              <a:t>For meteorological data sets not in GRIB format, the user may write to </a:t>
            </a:r>
            <a:r>
              <a:rPr lang="en-US" sz="2400" dirty="0" smtClean="0"/>
              <a:t>intermediate format directly</a:t>
            </a:r>
          </a:p>
          <a:p>
            <a:pPr marL="742950" lvl="1" indent="-285750">
              <a:buFont typeface="Arial"/>
              <a:buChar char="•"/>
            </a:pPr>
            <a:r>
              <a:rPr lang="en-US" sz="2400" dirty="0" smtClean="0"/>
              <a:t>Allows </a:t>
            </a:r>
            <a:r>
              <a:rPr lang="en-US" sz="2400" dirty="0"/>
              <a:t>WPS to ingest new data </a:t>
            </a:r>
            <a:r>
              <a:rPr lang="en-US" sz="2400" dirty="0" smtClean="0"/>
              <a:t>sources (basic </a:t>
            </a:r>
            <a:r>
              <a:rPr lang="en-US" sz="2400" dirty="0"/>
              <a:t>programming required of </a:t>
            </a:r>
            <a:r>
              <a:rPr lang="en-US" sz="2400" dirty="0" smtClean="0"/>
              <a:t>user)</a:t>
            </a:r>
          </a:p>
          <a:p>
            <a:pPr marL="742950" lvl="1" indent="-285750">
              <a:buFont typeface="Arial"/>
              <a:buChar char="•"/>
            </a:pPr>
            <a:r>
              <a:rPr lang="en-US" sz="2400" dirty="0" smtClean="0"/>
              <a:t>Simple </a:t>
            </a:r>
            <a:r>
              <a:rPr lang="en-US" sz="2400" dirty="0"/>
              <a:t>intermediate file format is easily read</a:t>
            </a:r>
            <a:r>
              <a:rPr lang="en-US" sz="2400" dirty="0" smtClean="0"/>
              <a:t>/written </a:t>
            </a:r>
            <a:r>
              <a:rPr lang="en-US" sz="2400" dirty="0"/>
              <a:t>using routines from WPS (</a:t>
            </a:r>
            <a:r>
              <a:rPr lang="en-US" sz="2400" dirty="0" err="1">
                <a:solidFill>
                  <a:srgbClr val="FFFFFF"/>
                </a:solidFill>
              </a:rPr>
              <a:t>read_met_module.F</a:t>
            </a:r>
            <a:r>
              <a:rPr lang="en-US" sz="2400" dirty="0"/>
              <a:t> and </a:t>
            </a:r>
            <a:r>
              <a:rPr lang="en-US" sz="2400" dirty="0" err="1">
                <a:solidFill>
                  <a:srgbClr val="FFFFFF"/>
                </a:solidFill>
              </a:rPr>
              <a:t>write_met_module.F</a:t>
            </a:r>
            <a:r>
              <a:rPr lang="en-US" sz="2400" dirty="0" smtClean="0"/>
              <a:t>)</a:t>
            </a:r>
          </a:p>
          <a:p>
            <a:pPr marL="285750" indent="-285750">
              <a:buFont typeface="Arial"/>
              <a:buChar char="•"/>
            </a:pPr>
            <a:r>
              <a:rPr lang="en-US" sz="2400" dirty="0"/>
              <a:t>Output files named FILE:YYYY-MM-</a:t>
            </a:r>
            <a:r>
              <a:rPr lang="en-US" sz="2400" dirty="0" smtClean="0"/>
              <a:t>DD_HH</a:t>
            </a:r>
          </a:p>
          <a:p>
            <a:pPr marL="742950" lvl="1" indent="-285750">
              <a:buFont typeface="Arial"/>
              <a:buChar char="•"/>
            </a:pPr>
            <a:r>
              <a:rPr lang="en-US" sz="2400" dirty="0" smtClean="0"/>
              <a:t>YYYY </a:t>
            </a:r>
            <a:r>
              <a:rPr lang="en-US" sz="2400" dirty="0"/>
              <a:t>is year of data in the file; MM is month; DD is day; HH is </a:t>
            </a:r>
            <a:r>
              <a:rPr lang="en-US" sz="2400" dirty="0" smtClean="0"/>
              <a:t>hour</a:t>
            </a:r>
          </a:p>
          <a:p>
            <a:pPr marL="742950" lvl="1" indent="-285750">
              <a:buFont typeface="Arial"/>
              <a:buChar char="•"/>
            </a:pPr>
            <a:r>
              <a:rPr lang="en-US" sz="2400" dirty="0" smtClean="0"/>
              <a:t>All </a:t>
            </a:r>
            <a:r>
              <a:rPr lang="en-US" sz="2400" dirty="0"/>
              <a:t>times are </a:t>
            </a:r>
            <a:r>
              <a:rPr lang="en-US" sz="2400" dirty="0" smtClean="0"/>
              <a:t>UTC</a:t>
            </a:r>
          </a:p>
        </p:txBody>
      </p:sp>
      <p:sp>
        <p:nvSpPr>
          <p:cNvPr id="9" name="Rectangle 8"/>
          <p:cNvSpPr/>
          <p:nvPr/>
        </p:nvSpPr>
        <p:spPr>
          <a:xfrm>
            <a:off x="1720620" y="0"/>
            <a:ext cx="570280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Ungrib</a:t>
            </a:r>
            <a:r>
              <a:rPr lang="en-US" sz="3200" dirty="0" smtClean="0"/>
              <a:t>: Intermediate file format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0053513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644136" y="0"/>
            <a:ext cx="385574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a:t>
            </a:r>
            <a:r>
              <a:rPr lang="en-US" sz="3200" i="1" dirty="0" err="1" smtClean="0"/>
              <a:t>metgrid</a:t>
            </a:r>
            <a:r>
              <a:rPr lang="en-US" sz="3200" i="1" dirty="0" smtClean="0"/>
              <a:t> </a:t>
            </a:r>
            <a:r>
              <a:rPr lang="en-US" sz="3200" dirty="0" smtClean="0"/>
              <a:t>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711200" y="876300"/>
            <a:ext cx="7708900" cy="5092700"/>
          </a:xfrm>
          <a:prstGeom prst="rect">
            <a:avLst/>
          </a:prstGeom>
        </p:spPr>
      </p:pic>
      <p:pic>
        <p:nvPicPr>
          <p:cNvPr id="8" name="Picture 7"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1435075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416320"/>
          </a:xfrm>
          <a:prstGeom prst="rect">
            <a:avLst/>
          </a:prstGeom>
          <a:noFill/>
        </p:spPr>
        <p:txBody>
          <a:bodyPr wrap="square" rtlCol="0">
            <a:spAutoFit/>
          </a:bodyPr>
          <a:lstStyle/>
          <a:p>
            <a:pPr marL="285750" indent="-285750">
              <a:buFont typeface="Arial"/>
              <a:buChar char="•"/>
            </a:pPr>
            <a:r>
              <a:rPr lang="en-US" sz="2400" dirty="0"/>
              <a:t>Horizontally interpolate meteorological</a:t>
            </a:r>
          </a:p>
          <a:p>
            <a:pPr marL="285750" indent="-285750">
              <a:buFont typeface="Arial"/>
              <a:buChar char="•"/>
            </a:pPr>
            <a:r>
              <a:rPr lang="en-US" sz="2400" dirty="0"/>
              <a:t>data (</a:t>
            </a:r>
            <a:r>
              <a:rPr lang="en-US" sz="2400" dirty="0">
                <a:solidFill>
                  <a:srgbClr val="FFFFFF"/>
                </a:solidFill>
              </a:rPr>
              <a:t>extracted by </a:t>
            </a:r>
            <a:r>
              <a:rPr lang="en-US" sz="2400" dirty="0" err="1">
                <a:solidFill>
                  <a:srgbClr val="FFFFFF"/>
                </a:solidFill>
              </a:rPr>
              <a:t>ungrib</a:t>
            </a:r>
            <a:r>
              <a:rPr lang="en-US" sz="2400" dirty="0"/>
              <a:t>) to simulation domains (</a:t>
            </a:r>
            <a:r>
              <a:rPr lang="en-US" sz="2400" dirty="0">
                <a:solidFill>
                  <a:srgbClr val="FFFFFF"/>
                </a:solidFill>
              </a:rPr>
              <a:t>defined by </a:t>
            </a:r>
            <a:r>
              <a:rPr lang="en-US" sz="2400" dirty="0" err="1">
                <a:solidFill>
                  <a:srgbClr val="FFFFFF"/>
                </a:solidFill>
              </a:rPr>
              <a:t>geogrid</a:t>
            </a:r>
            <a:r>
              <a:rPr lang="en-US" sz="2400" dirty="0" smtClean="0"/>
              <a:t>)</a:t>
            </a:r>
          </a:p>
          <a:p>
            <a:pPr marL="742950" lvl="1" indent="-285750">
              <a:buFont typeface="Arial"/>
              <a:buChar char="•"/>
            </a:pPr>
            <a:r>
              <a:rPr lang="en-US" sz="2400" dirty="0" smtClean="0"/>
              <a:t>Masked </a:t>
            </a:r>
            <a:r>
              <a:rPr lang="en-US" sz="2400" dirty="0"/>
              <a:t>interpolation for masked </a:t>
            </a:r>
            <a:r>
              <a:rPr lang="en-US" sz="2400" dirty="0" smtClean="0"/>
              <a:t>fields</a:t>
            </a:r>
          </a:p>
          <a:p>
            <a:pPr marL="742950" lvl="1" indent="-285750">
              <a:buFont typeface="Arial"/>
              <a:buChar char="•"/>
            </a:pPr>
            <a:r>
              <a:rPr lang="en-US" sz="2400" dirty="0" smtClean="0"/>
              <a:t>Can </a:t>
            </a:r>
            <a:r>
              <a:rPr lang="en-US" sz="2400" dirty="0"/>
              <a:t>process both isobaric and native </a:t>
            </a:r>
            <a:r>
              <a:rPr lang="en-US" sz="2400" dirty="0" smtClean="0"/>
              <a:t>vertical coordinate </a:t>
            </a:r>
            <a:r>
              <a:rPr lang="en-US" sz="2400" dirty="0"/>
              <a:t>data sets </a:t>
            </a:r>
            <a:endParaRPr lang="en-US" sz="2400" dirty="0" smtClean="0"/>
          </a:p>
          <a:p>
            <a:pPr marL="285750" indent="-285750">
              <a:buFont typeface="Arial"/>
              <a:buChar char="•"/>
            </a:pPr>
            <a:r>
              <a:rPr lang="en-US" sz="2400" dirty="0" smtClean="0"/>
              <a:t>Rotate </a:t>
            </a:r>
            <a:r>
              <a:rPr lang="en-US" sz="2400" dirty="0"/>
              <a:t>winds to WRF </a:t>
            </a:r>
            <a:r>
              <a:rPr lang="en-US" sz="2400" dirty="0" smtClean="0"/>
              <a:t>grid</a:t>
            </a:r>
          </a:p>
          <a:p>
            <a:pPr marL="742950" lvl="1" indent="-285750">
              <a:buFont typeface="Arial"/>
              <a:buChar char="•"/>
            </a:pPr>
            <a:r>
              <a:rPr lang="en-US" sz="2400" dirty="0" smtClean="0"/>
              <a:t>i.e</a:t>
            </a:r>
            <a:r>
              <a:rPr lang="en-US" sz="2400" dirty="0"/>
              <a:t>., rotate so that U-component is parallel to x- axis, V-component is parallel to y-axis</a:t>
            </a:r>
            <a:endParaRPr lang="en-US" sz="2400" dirty="0" smtClean="0"/>
          </a:p>
        </p:txBody>
      </p:sp>
      <p:sp>
        <p:nvSpPr>
          <p:cNvPr id="9" name="Rectangle 8"/>
          <p:cNvSpPr/>
          <p:nvPr/>
        </p:nvSpPr>
        <p:spPr>
          <a:xfrm>
            <a:off x="2644150" y="0"/>
            <a:ext cx="385574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a:t>The </a:t>
            </a:r>
            <a:r>
              <a:rPr lang="en-US" sz="3200" i="1" dirty="0" err="1"/>
              <a:t>metgrid</a:t>
            </a:r>
            <a:r>
              <a:rPr lang="en-US" sz="3200" i="1" dirty="0"/>
              <a:t> </a:t>
            </a:r>
            <a:r>
              <a:rPr lang="en-US" sz="3200" dirty="0"/>
              <a:t>program</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8745856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a:t>Masked fields may only have valid data at a subset of grid </a:t>
            </a:r>
            <a:r>
              <a:rPr lang="en-US" sz="2400" dirty="0" smtClean="0"/>
              <a:t>points</a:t>
            </a:r>
          </a:p>
          <a:p>
            <a:pPr marL="742950" lvl="1" indent="-285750">
              <a:buFont typeface="Arial"/>
              <a:buChar char="•"/>
            </a:pPr>
            <a:r>
              <a:rPr lang="en-US" sz="2400" dirty="0" smtClean="0"/>
              <a:t>E.g</a:t>
            </a:r>
            <a:r>
              <a:rPr lang="en-US" sz="2400" dirty="0"/>
              <a:t>., SST field only valid on water points</a:t>
            </a:r>
          </a:p>
          <a:p>
            <a:pPr marL="285750" indent="-285750">
              <a:buFont typeface="Arial"/>
              <a:buChar char="•"/>
            </a:pPr>
            <a:r>
              <a:rPr lang="en-US" sz="2400" dirty="0"/>
              <a:t>When </a:t>
            </a:r>
            <a:r>
              <a:rPr lang="en-US" sz="2400" dirty="0" err="1"/>
              <a:t>metgrid</a:t>
            </a:r>
            <a:r>
              <a:rPr lang="en-US" sz="2400" dirty="0"/>
              <a:t> interpolates masked fields, it must know which points are invalid (masked</a:t>
            </a:r>
            <a:r>
              <a:rPr lang="en-US" sz="2400" dirty="0" smtClean="0"/>
              <a:t>)</a:t>
            </a:r>
          </a:p>
          <a:p>
            <a:pPr marL="742950" lvl="1" indent="-285750">
              <a:buFont typeface="Arial"/>
              <a:buChar char="•"/>
            </a:pPr>
            <a:r>
              <a:rPr lang="en-US" sz="2400" dirty="0" smtClean="0"/>
              <a:t>Can </a:t>
            </a:r>
            <a:r>
              <a:rPr lang="en-US" sz="2400" dirty="0"/>
              <a:t>use separate mask field (e.g., LANDSEA</a:t>
            </a:r>
            <a:r>
              <a:rPr lang="en-US" sz="2400" dirty="0" smtClean="0"/>
              <a:t>)</a:t>
            </a:r>
          </a:p>
          <a:p>
            <a:pPr marL="742950" lvl="1" indent="-285750">
              <a:buFont typeface="Arial"/>
              <a:buChar char="•"/>
            </a:pPr>
            <a:r>
              <a:rPr lang="en-US" sz="2400" dirty="0" smtClean="0"/>
              <a:t>Can </a:t>
            </a:r>
            <a:r>
              <a:rPr lang="en-US" sz="2400" dirty="0"/>
              <a:t>rely on special values (e.g., 1×10</a:t>
            </a:r>
            <a:r>
              <a:rPr lang="en-US" sz="2400" baseline="30000" dirty="0"/>
              <a:t>30</a:t>
            </a:r>
            <a:r>
              <a:rPr lang="en-US" sz="2400" dirty="0"/>
              <a:t>) in field itself to identify masked grid points</a:t>
            </a:r>
            <a:endParaRPr lang="en-US" sz="2400" dirty="0" smtClean="0"/>
          </a:p>
        </p:txBody>
      </p:sp>
      <p:sp>
        <p:nvSpPr>
          <p:cNvPr id="9" name="Rectangle 8"/>
          <p:cNvSpPr/>
          <p:nvPr/>
        </p:nvSpPr>
        <p:spPr>
          <a:xfrm>
            <a:off x="1835943" y="0"/>
            <a:ext cx="547217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Metgrid</a:t>
            </a:r>
            <a:r>
              <a:rPr lang="en-US" sz="3200" dirty="0" smtClean="0"/>
              <a:t>: Masked interpolation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0204057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785857" y="0"/>
            <a:ext cx="557235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Example: Masked interpolation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12828" y="547427"/>
            <a:ext cx="9144000" cy="3455176"/>
          </a:xfrm>
          <a:prstGeom prst="rect">
            <a:avLst/>
          </a:prstGeom>
        </p:spPr>
      </p:pic>
      <p:sp>
        <p:nvSpPr>
          <p:cNvPr id="3" name="TextBox 2"/>
          <p:cNvSpPr txBox="1"/>
          <p:nvPr/>
        </p:nvSpPr>
        <p:spPr>
          <a:xfrm>
            <a:off x="192438" y="3899979"/>
            <a:ext cx="4233630" cy="1569660"/>
          </a:xfrm>
          <a:prstGeom prst="rect">
            <a:avLst/>
          </a:prstGeom>
          <a:noFill/>
        </p:spPr>
        <p:txBody>
          <a:bodyPr wrap="square" rtlCol="0">
            <a:spAutoFit/>
          </a:bodyPr>
          <a:lstStyle/>
          <a:p>
            <a:r>
              <a:rPr lang="en-GB" sz="2400" dirty="0"/>
              <a:t>Skin temperature field </a:t>
            </a:r>
            <a:r>
              <a:rPr lang="en-GB" sz="2400" dirty="0" smtClean="0"/>
              <a:t>inter-</a:t>
            </a:r>
            <a:r>
              <a:rPr lang="en-GB" sz="2400" dirty="0" err="1" smtClean="0"/>
              <a:t>polated</a:t>
            </a:r>
            <a:r>
              <a:rPr lang="en-GB" sz="2400" dirty="0" smtClean="0"/>
              <a:t> </a:t>
            </a:r>
            <a:r>
              <a:rPr lang="en-GB" sz="2400" dirty="0"/>
              <a:t>from GFS 0.5-deg field with no mask using a sixteen-point interpolator</a:t>
            </a:r>
          </a:p>
        </p:txBody>
      </p:sp>
      <p:sp>
        <p:nvSpPr>
          <p:cNvPr id="12" name="TextBox 11"/>
          <p:cNvSpPr txBox="1"/>
          <p:nvPr/>
        </p:nvSpPr>
        <p:spPr>
          <a:xfrm>
            <a:off x="4732418" y="3912437"/>
            <a:ext cx="4233630" cy="2308324"/>
          </a:xfrm>
          <a:prstGeom prst="rect">
            <a:avLst/>
          </a:prstGeom>
          <a:noFill/>
        </p:spPr>
        <p:txBody>
          <a:bodyPr wrap="square" rtlCol="0">
            <a:spAutoFit/>
          </a:bodyPr>
          <a:lstStyle/>
          <a:p>
            <a:r>
              <a:rPr lang="en-GB" sz="2400" dirty="0"/>
              <a:t>Skin temperature field interpolated using masks: GFS water points interpolated to model water points, GFS land points interpolated to model land points</a:t>
            </a:r>
          </a:p>
        </p:txBody>
      </p:sp>
      <p:pic>
        <p:nvPicPr>
          <p:cNvPr id="13" name="Picture 12"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4" name="Picture 13"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056916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Where we came from</a:t>
            </a:r>
            <a:endParaRPr lang="en-GB" dirty="0"/>
          </a:p>
        </p:txBody>
      </p:sp>
      <p:pic>
        <p:nvPicPr>
          <p:cNvPr id="4" name="Picture 3" descr="Screen shot 2013-11-18 at 5.03.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22" y="1520238"/>
            <a:ext cx="8686800" cy="5337761"/>
          </a:xfrm>
          <a:prstGeom prst="rect">
            <a:avLst/>
          </a:prstGeom>
        </p:spPr>
      </p:pic>
      <p:sp>
        <p:nvSpPr>
          <p:cNvPr id="5" name="Oval 4"/>
          <p:cNvSpPr/>
          <p:nvPr/>
        </p:nvSpPr>
        <p:spPr>
          <a:xfrm>
            <a:off x="3643488" y="2809263"/>
            <a:ext cx="269413" cy="28220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1994938" y="2422005"/>
            <a:ext cx="3322758" cy="954107"/>
          </a:xfrm>
          <a:prstGeom prst="rect">
            <a:avLst/>
          </a:prstGeom>
          <a:noFill/>
        </p:spPr>
        <p:txBody>
          <a:bodyPr wrap="square" rtlCol="0">
            <a:spAutoFit/>
          </a:bodyPr>
          <a:lstStyle/>
          <a:p>
            <a:r>
              <a:rPr lang="en-GB" sz="2800" dirty="0" smtClean="0">
                <a:solidFill>
                  <a:schemeClr val="bg1"/>
                </a:solidFill>
              </a:rPr>
              <a:t>Reykjavík, </a:t>
            </a:r>
          </a:p>
          <a:p>
            <a:r>
              <a:rPr lang="en-GB" sz="2800" dirty="0" smtClean="0">
                <a:solidFill>
                  <a:schemeClr val="bg1"/>
                </a:solidFill>
              </a:rPr>
              <a:t>Iceland</a:t>
            </a:r>
            <a:endParaRPr lang="en-GB" sz="2800" dirty="0">
              <a:solidFill>
                <a:schemeClr val="bg1"/>
              </a:solidFill>
            </a:endParaRPr>
          </a:p>
        </p:txBody>
      </p:sp>
      <p:pic>
        <p:nvPicPr>
          <p:cNvPr id="6" name="Picture 5"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pic>
        <p:nvPicPr>
          <p:cNvPr id="8" name="Picture 7"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9" name="Picture 8"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40391959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1938992"/>
          </a:xfrm>
          <a:prstGeom prst="rect">
            <a:avLst/>
          </a:prstGeom>
          <a:noFill/>
        </p:spPr>
        <p:txBody>
          <a:bodyPr wrap="square" rtlCol="0">
            <a:spAutoFit/>
          </a:bodyPr>
          <a:lstStyle/>
          <a:p>
            <a:pPr marL="285750" indent="-285750">
              <a:buFont typeface="Arial"/>
              <a:buChar char="•"/>
            </a:pPr>
            <a:r>
              <a:rPr lang="en-US" sz="2400" dirty="0"/>
              <a:t>For </a:t>
            </a:r>
            <a:r>
              <a:rPr lang="en-US" sz="2400" dirty="0" smtClean="0"/>
              <a:t>all domains; </a:t>
            </a:r>
            <a:r>
              <a:rPr lang="en-US" sz="2400" dirty="0"/>
              <a:t>one file per time period</a:t>
            </a:r>
          </a:p>
          <a:p>
            <a:pPr marL="285750" indent="-285750">
              <a:buFont typeface="Arial"/>
              <a:buChar char="•"/>
            </a:pPr>
            <a:r>
              <a:rPr lang="en-US" sz="2400" dirty="0" smtClean="0"/>
              <a:t>Files </a:t>
            </a:r>
            <a:r>
              <a:rPr lang="en-US" sz="2400" dirty="0"/>
              <a:t>contain static fields from </a:t>
            </a:r>
            <a:r>
              <a:rPr lang="en-US" sz="2400" dirty="0" err="1"/>
              <a:t>geogrid</a:t>
            </a:r>
            <a:r>
              <a:rPr lang="en-US" sz="2400" dirty="0"/>
              <a:t> plus interpolated meteorological fields</a:t>
            </a:r>
          </a:p>
          <a:p>
            <a:pPr marL="285750" indent="-285750">
              <a:buFont typeface="Arial"/>
              <a:buChar char="•"/>
            </a:pPr>
            <a:r>
              <a:rPr lang="en-US" sz="2400" dirty="0"/>
              <a:t>Filenames: ARW: </a:t>
            </a:r>
            <a:r>
              <a:rPr lang="en-US" sz="2400" dirty="0" smtClean="0">
                <a:solidFill>
                  <a:srgbClr val="FFFFFF"/>
                </a:solidFill>
              </a:rPr>
              <a:t>met_em.d0</a:t>
            </a:r>
            <a:r>
              <a:rPr lang="en-US" sz="2400" i="1" dirty="0" smtClean="0">
                <a:solidFill>
                  <a:srgbClr val="FFFFFF"/>
                </a:solidFill>
              </a:rPr>
              <a:t>n</a:t>
            </a:r>
            <a:r>
              <a:rPr lang="en-US" sz="2400" dirty="0" smtClean="0">
                <a:solidFill>
                  <a:srgbClr val="FFFFFF"/>
                </a:solidFill>
              </a:rPr>
              <a:t>.YYYY</a:t>
            </a:r>
            <a:r>
              <a:rPr lang="en-US" sz="2400" dirty="0">
                <a:solidFill>
                  <a:srgbClr val="FFFFFF"/>
                </a:solidFill>
              </a:rPr>
              <a:t>-MM-DD_HH:mm:ss.nc</a:t>
            </a:r>
          </a:p>
          <a:p>
            <a:r>
              <a:rPr lang="en-US" sz="2400" dirty="0" smtClean="0"/>
              <a:t>(</a:t>
            </a:r>
            <a:r>
              <a:rPr lang="en-US" sz="2400" dirty="0"/>
              <a:t>where </a:t>
            </a:r>
            <a:r>
              <a:rPr lang="en-US" sz="2400" i="1" dirty="0">
                <a:solidFill>
                  <a:srgbClr val="FFFFFF"/>
                </a:solidFill>
              </a:rPr>
              <a:t>n</a:t>
            </a:r>
            <a:r>
              <a:rPr lang="en-US" sz="2400" dirty="0"/>
              <a:t> is the domain ID number)</a:t>
            </a:r>
            <a:endParaRPr lang="en-US" sz="2400" dirty="0" smtClean="0"/>
          </a:p>
        </p:txBody>
      </p:sp>
      <p:sp>
        <p:nvSpPr>
          <p:cNvPr id="9" name="Rectangle 8"/>
          <p:cNvSpPr/>
          <p:nvPr/>
        </p:nvSpPr>
        <p:spPr>
          <a:xfrm>
            <a:off x="2493277" y="0"/>
            <a:ext cx="4157508"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Metgrid</a:t>
            </a:r>
            <a:r>
              <a:rPr lang="en-US" sz="3200" dirty="0" smtClean="0"/>
              <a:t>: Model output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2009588" y="2836688"/>
            <a:ext cx="5124824" cy="3462512"/>
          </a:xfrm>
          <a:prstGeom prst="rect">
            <a:avLst/>
          </a:prstGeom>
        </p:spPr>
      </p:pic>
      <p:pic>
        <p:nvPicPr>
          <p:cNvPr id="12" name="Picture 11"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4865392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3234367" y="0"/>
            <a:ext cx="2675332"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WPS summary</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Michael </a:t>
            </a:r>
            <a:r>
              <a:rPr lang="en-GB" dirty="0" err="1" smtClean="0"/>
              <a:t>Duda</a:t>
            </a:r>
            <a:r>
              <a:rPr lang="en-GB" dirty="0" smtClean="0"/>
              <a:t> @ NCAR</a:t>
            </a:r>
            <a:endParaRPr lang="en-GB" dirty="0"/>
          </a:p>
        </p:txBody>
      </p:sp>
      <p:pic>
        <p:nvPicPr>
          <p:cNvPr id="3" name="Picture 2"/>
          <p:cNvPicPr>
            <a:picLocks noChangeAspect="1"/>
          </p:cNvPicPr>
          <p:nvPr/>
        </p:nvPicPr>
        <p:blipFill>
          <a:blip r:embed="rId3"/>
          <a:stretch>
            <a:fillRect/>
          </a:stretch>
        </p:blipFill>
        <p:spPr>
          <a:xfrm>
            <a:off x="25658" y="774700"/>
            <a:ext cx="9144000" cy="5284839"/>
          </a:xfrm>
          <a:prstGeom prst="rect">
            <a:avLst/>
          </a:prstGeom>
        </p:spPr>
      </p:pic>
      <p:sp>
        <p:nvSpPr>
          <p:cNvPr id="4" name="TextBox 3"/>
          <p:cNvSpPr txBox="1"/>
          <p:nvPr/>
        </p:nvSpPr>
        <p:spPr>
          <a:xfrm>
            <a:off x="1076048" y="774700"/>
            <a:ext cx="6991905" cy="954107"/>
          </a:xfrm>
          <a:prstGeom prst="rect">
            <a:avLst/>
          </a:prstGeom>
          <a:noFill/>
        </p:spPr>
        <p:txBody>
          <a:bodyPr wrap="square" rtlCol="0">
            <a:spAutoFit/>
          </a:bodyPr>
          <a:lstStyle/>
          <a:p>
            <a:pPr algn="ctr"/>
            <a:r>
              <a:rPr lang="en-GB" sz="2800" dirty="0"/>
              <a:t>Vertical interpolation to WRF </a:t>
            </a:r>
            <a:r>
              <a:rPr lang="en-GB" sz="2800" dirty="0" smtClean="0"/>
              <a:t>sigma levels </a:t>
            </a:r>
            <a:r>
              <a:rPr lang="en-GB" sz="2800" dirty="0"/>
              <a:t>is</a:t>
            </a:r>
          </a:p>
          <a:p>
            <a:pPr algn="ctr"/>
            <a:r>
              <a:rPr lang="en-GB" sz="2800" dirty="0"/>
              <a:t>performed in the real program</a:t>
            </a:r>
          </a:p>
        </p:txBody>
      </p:sp>
      <p:pic>
        <p:nvPicPr>
          <p:cNvPr id="12" name="Picture 11"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6647792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3785652"/>
          </a:xfrm>
          <a:prstGeom prst="rect">
            <a:avLst/>
          </a:prstGeom>
          <a:noFill/>
        </p:spPr>
        <p:txBody>
          <a:bodyPr wrap="square" rtlCol="0">
            <a:spAutoFit/>
          </a:bodyPr>
          <a:lstStyle/>
          <a:p>
            <a:pPr marL="285750" indent="-285750">
              <a:buFont typeface="Arial"/>
              <a:buChar char="•"/>
            </a:pPr>
            <a:r>
              <a:rPr lang="en-US" sz="2400" dirty="0" smtClean="0"/>
              <a:t>Radiation</a:t>
            </a:r>
          </a:p>
          <a:p>
            <a:pPr marL="742950" lvl="1" indent="-285750">
              <a:buFont typeface="Arial"/>
              <a:buChar char="•"/>
            </a:pPr>
            <a:r>
              <a:rPr lang="en-US" sz="2400" dirty="0" err="1" smtClean="0"/>
              <a:t>Longwave</a:t>
            </a:r>
            <a:r>
              <a:rPr lang="en-US" sz="2400" dirty="0"/>
              <a:t> (</a:t>
            </a:r>
            <a:r>
              <a:rPr lang="en-US" sz="2400" dirty="0" err="1"/>
              <a:t>ra_lw_physics</a:t>
            </a:r>
            <a:r>
              <a:rPr lang="en-US" sz="2400" dirty="0" smtClean="0"/>
              <a:t>)</a:t>
            </a:r>
          </a:p>
          <a:p>
            <a:pPr marL="742950" lvl="1" indent="-285750">
              <a:buFont typeface="Arial"/>
              <a:buChar char="•"/>
            </a:pPr>
            <a:r>
              <a:rPr lang="en-US" sz="2400" dirty="0" smtClean="0"/>
              <a:t>Shortwave (</a:t>
            </a:r>
            <a:r>
              <a:rPr lang="en-US" sz="2400" dirty="0" err="1" smtClean="0"/>
              <a:t>ra_sw_physics</a:t>
            </a:r>
            <a:r>
              <a:rPr lang="en-US" sz="2400" dirty="0" smtClean="0"/>
              <a:t>)</a:t>
            </a:r>
          </a:p>
          <a:p>
            <a:pPr marL="285750" indent="-285750">
              <a:buFont typeface="Arial"/>
              <a:buChar char="•"/>
            </a:pPr>
            <a:r>
              <a:rPr lang="en-US" sz="2400" dirty="0" smtClean="0"/>
              <a:t>Surface</a:t>
            </a:r>
          </a:p>
          <a:p>
            <a:pPr marL="742950" lvl="1" indent="-285750">
              <a:buFont typeface="Arial"/>
              <a:buChar char="•"/>
            </a:pPr>
            <a:r>
              <a:rPr lang="en-US" sz="2400" dirty="0" smtClean="0"/>
              <a:t>Surface</a:t>
            </a:r>
            <a:r>
              <a:rPr lang="en-US" sz="2400" dirty="0"/>
              <a:t> </a:t>
            </a:r>
            <a:r>
              <a:rPr lang="en-US" sz="2400" dirty="0" smtClean="0"/>
              <a:t>layer (</a:t>
            </a:r>
            <a:r>
              <a:rPr lang="en-US" sz="2400" dirty="0" err="1"/>
              <a:t>sf_sfclay_physics</a:t>
            </a:r>
            <a:r>
              <a:rPr lang="en-US" sz="2400" dirty="0" smtClean="0"/>
              <a:t>)</a:t>
            </a:r>
          </a:p>
          <a:p>
            <a:pPr marL="742950" lvl="1" indent="-285750">
              <a:buFont typeface="Arial"/>
              <a:buChar char="•"/>
            </a:pPr>
            <a:r>
              <a:rPr lang="en-US" sz="2400" dirty="0" smtClean="0"/>
              <a:t>Land</a:t>
            </a:r>
            <a:r>
              <a:rPr lang="en-US" sz="2400" dirty="0"/>
              <a:t>/</a:t>
            </a:r>
            <a:r>
              <a:rPr lang="en-US" sz="2400" dirty="0" smtClean="0"/>
              <a:t>water surface (</a:t>
            </a:r>
            <a:r>
              <a:rPr lang="en-US" sz="2400" dirty="0" err="1"/>
              <a:t>sf_surface_physics</a:t>
            </a:r>
            <a:r>
              <a:rPr lang="en-US" sz="2400" dirty="0" smtClean="0"/>
              <a:t>)</a:t>
            </a:r>
          </a:p>
          <a:p>
            <a:pPr marL="285750" indent="-285750">
              <a:buFont typeface="Arial"/>
              <a:buChar char="•"/>
            </a:pPr>
            <a:r>
              <a:rPr lang="en-US" sz="2400" dirty="0" smtClean="0"/>
              <a:t>PBL (</a:t>
            </a:r>
            <a:r>
              <a:rPr lang="en-US" sz="2400" dirty="0" err="1"/>
              <a:t>bl_pbl_physics</a:t>
            </a:r>
            <a:r>
              <a:rPr lang="en-US" sz="2400" dirty="0" smtClean="0"/>
              <a:t>)</a:t>
            </a:r>
          </a:p>
          <a:p>
            <a:pPr marL="285750" indent="-285750">
              <a:buFont typeface="Arial"/>
              <a:buChar char="•"/>
            </a:pPr>
            <a:r>
              <a:rPr lang="en-GB" sz="2400" dirty="0" smtClean="0">
                <a:solidFill>
                  <a:srgbClr val="000000"/>
                </a:solidFill>
                <a:latin typeface="Calibri"/>
                <a:ea typeface="Calibri"/>
                <a:cs typeface="Calibri"/>
              </a:rPr>
              <a:t>Turbulence</a:t>
            </a:r>
            <a:r>
              <a:rPr lang="en-GB" sz="2400" dirty="0">
                <a:solidFill>
                  <a:srgbClr val="000000"/>
                </a:solidFill>
                <a:latin typeface="Calibri"/>
                <a:ea typeface="Calibri"/>
                <a:cs typeface="Calibri"/>
              </a:rPr>
              <a:t>/</a:t>
            </a:r>
            <a:r>
              <a:rPr lang="en-GB" sz="2400" dirty="0" smtClean="0">
                <a:solidFill>
                  <a:srgbClr val="000000"/>
                </a:solidFill>
                <a:latin typeface="Calibri"/>
                <a:ea typeface="Calibri"/>
                <a:cs typeface="Calibri"/>
              </a:rPr>
              <a:t>Diffusion (</a:t>
            </a:r>
            <a:r>
              <a:rPr lang="en-GB" sz="2400" dirty="0" err="1">
                <a:solidFill>
                  <a:srgbClr val="000000"/>
                </a:solidFill>
                <a:latin typeface="Calibri"/>
                <a:ea typeface="Calibri"/>
                <a:cs typeface="Calibri"/>
              </a:rPr>
              <a:t>diff_opt</a:t>
            </a:r>
            <a:r>
              <a:rPr lang="en-GB" sz="2400" dirty="0" smtClean="0">
                <a:solidFill>
                  <a:srgbClr val="000000"/>
                </a:solidFill>
                <a:latin typeface="Calibri"/>
                <a:ea typeface="Calibri"/>
                <a:cs typeface="Calibri"/>
              </a:rPr>
              <a:t>,</a:t>
            </a:r>
            <a:r>
              <a:rPr lang="en-GB" sz="2400" dirty="0">
                <a:solidFill>
                  <a:srgbClr val="000000"/>
                </a:solidFill>
                <a:latin typeface="Calibri"/>
                <a:ea typeface="Calibri"/>
                <a:cs typeface="Calibri"/>
              </a:rPr>
              <a:t> </a:t>
            </a:r>
            <a:r>
              <a:rPr lang="en-GB" sz="2400" dirty="0" err="1">
                <a:solidFill>
                  <a:srgbClr val="000000"/>
                </a:solidFill>
                <a:latin typeface="Calibri"/>
                <a:ea typeface="Calibri"/>
                <a:cs typeface="Calibri"/>
              </a:rPr>
              <a:t>km_opt</a:t>
            </a:r>
            <a:r>
              <a:rPr lang="en-GB" sz="2400" dirty="0" smtClean="0">
                <a:solidFill>
                  <a:srgbClr val="000000"/>
                </a:solidFill>
                <a:latin typeface="Calibri"/>
                <a:ea typeface="Calibri"/>
                <a:cs typeface="Calibri"/>
              </a:rPr>
              <a:t>)</a:t>
            </a:r>
          </a:p>
          <a:p>
            <a:pPr marL="285750" indent="-285750">
              <a:buFont typeface="Arial"/>
              <a:buChar char="•"/>
            </a:pPr>
            <a:r>
              <a:rPr lang="en-GB" sz="2400" dirty="0" smtClean="0"/>
              <a:t>Cumulus </a:t>
            </a:r>
            <a:r>
              <a:rPr lang="en-GB" sz="2400" dirty="0" err="1" smtClean="0"/>
              <a:t>parameterizatio</a:t>
            </a:r>
            <a:r>
              <a:rPr lang="en-GB" sz="2400" dirty="0" smtClean="0"/>
              <a:t> (</a:t>
            </a:r>
            <a:r>
              <a:rPr lang="en-GB" sz="2400" dirty="0" err="1"/>
              <a:t>cu_physics</a:t>
            </a:r>
            <a:r>
              <a:rPr lang="en-GB" sz="2400" dirty="0" smtClean="0"/>
              <a:t>)</a:t>
            </a:r>
          </a:p>
          <a:p>
            <a:pPr marL="285750" indent="-285750">
              <a:buFont typeface="Arial"/>
              <a:buChar char="•"/>
            </a:pPr>
            <a:r>
              <a:rPr lang="en-GB" sz="2400" dirty="0" smtClean="0"/>
              <a:t>Microphysics (</a:t>
            </a:r>
            <a:r>
              <a:rPr lang="en-GB" sz="2400" dirty="0" err="1" smtClean="0"/>
              <a:t>mp_physics</a:t>
            </a:r>
            <a:r>
              <a:rPr lang="en-GB" sz="2400" dirty="0" smtClean="0"/>
              <a:t>)</a:t>
            </a:r>
            <a:endParaRPr lang="en-US" sz="2400" dirty="0" smtClean="0"/>
          </a:p>
        </p:txBody>
      </p:sp>
      <p:sp>
        <p:nvSpPr>
          <p:cNvPr id="9" name="Rectangle 8"/>
          <p:cNvSpPr/>
          <p:nvPr/>
        </p:nvSpPr>
        <p:spPr>
          <a:xfrm>
            <a:off x="3398971" y="0"/>
            <a:ext cx="2346115"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a:t>WRF physics</a:t>
            </a:r>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12" name="Picture 11"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008725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30099"/>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38943" y="0"/>
            <a:ext cx="942197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physics – direct interaction of parameterizations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p:cNvPicPr>
            <a:picLocks noChangeAspect="1"/>
          </p:cNvPicPr>
          <p:nvPr/>
        </p:nvPicPr>
        <p:blipFill>
          <a:blip r:embed="rId3"/>
          <a:stretch>
            <a:fillRect/>
          </a:stretch>
        </p:blipFill>
        <p:spPr>
          <a:xfrm>
            <a:off x="536791" y="584199"/>
            <a:ext cx="8070418" cy="5876979"/>
          </a:xfrm>
          <a:prstGeom prst="rect">
            <a:avLst/>
          </a:prstGeom>
        </p:spPr>
      </p:pic>
      <p:sp>
        <p:nvSpPr>
          <p:cNvPr id="13" name="TextBox 12"/>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Tree>
    <p:extLst>
      <p:ext uri="{BB962C8B-B14F-4D97-AF65-F5344CB8AC3E}">
        <p14:creationId xmlns:p14="http://schemas.microsoft.com/office/powerpoint/2010/main" val="28054663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897696"/>
            <a:ext cx="8106899" cy="830997"/>
          </a:xfrm>
          <a:prstGeom prst="rect">
            <a:avLst/>
          </a:prstGeom>
          <a:noFill/>
        </p:spPr>
        <p:txBody>
          <a:bodyPr wrap="square" rtlCol="0">
            <a:spAutoFit/>
          </a:bodyPr>
          <a:lstStyle/>
          <a:p>
            <a:r>
              <a:rPr lang="en-GB" sz="2400" dirty="0" smtClean="0"/>
              <a:t>Provides</a:t>
            </a:r>
            <a:r>
              <a:rPr lang="en-GB" sz="2400" dirty="0"/>
              <a:t> </a:t>
            </a:r>
            <a:r>
              <a:rPr lang="en-GB" sz="2400" dirty="0" smtClean="0"/>
              <a:t>atmospheric</a:t>
            </a:r>
            <a:r>
              <a:rPr lang="en-GB" sz="2400" dirty="0"/>
              <a:t> </a:t>
            </a:r>
            <a:r>
              <a:rPr lang="en-GB" sz="2400" dirty="0" smtClean="0"/>
              <a:t>temperature</a:t>
            </a:r>
            <a:r>
              <a:rPr lang="en-GB" sz="2400" dirty="0"/>
              <a:t> </a:t>
            </a:r>
            <a:r>
              <a:rPr lang="en-GB" sz="2400" dirty="0" smtClean="0"/>
              <a:t>tendency</a:t>
            </a:r>
            <a:r>
              <a:rPr lang="en-GB" sz="2400" dirty="0"/>
              <a:t> </a:t>
            </a:r>
            <a:r>
              <a:rPr lang="en-GB" sz="2400" dirty="0" smtClean="0"/>
              <a:t>profiles and surface</a:t>
            </a:r>
            <a:r>
              <a:rPr lang="en-GB" sz="2400" dirty="0"/>
              <a:t> </a:t>
            </a:r>
            <a:r>
              <a:rPr lang="en-GB" sz="2400" dirty="0" err="1" smtClean="0"/>
              <a:t>radiative</a:t>
            </a:r>
            <a:r>
              <a:rPr lang="en-GB" sz="2400" dirty="0" smtClean="0"/>
              <a:t> fluxes</a:t>
            </a:r>
            <a:endParaRPr lang="en-US" sz="2400" dirty="0" smtClean="0"/>
          </a:p>
        </p:txBody>
      </p:sp>
      <p:sp>
        <p:nvSpPr>
          <p:cNvPr id="9" name="Rectangle 8"/>
          <p:cNvSpPr/>
          <p:nvPr/>
        </p:nvSpPr>
        <p:spPr>
          <a:xfrm>
            <a:off x="3652448" y="0"/>
            <a:ext cx="1839165"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Radiation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1845561" y="1689872"/>
            <a:ext cx="5452879" cy="4636008"/>
          </a:xfrm>
          <a:prstGeom prst="rect">
            <a:avLst/>
          </a:prstGeom>
        </p:spPr>
      </p:pic>
      <p:pic>
        <p:nvPicPr>
          <p:cNvPr id="12" name="Picture 11"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3978902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716299" y="0"/>
            <a:ext cx="371147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Long wave radiation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3785652"/>
          </a:xfrm>
          <a:prstGeom prst="rect">
            <a:avLst/>
          </a:prstGeom>
          <a:noFill/>
        </p:spPr>
        <p:txBody>
          <a:bodyPr wrap="square" rtlCol="0">
            <a:spAutoFit/>
          </a:bodyPr>
          <a:lstStyle/>
          <a:p>
            <a:pPr marL="285750" indent="-285750">
              <a:buFont typeface="Arial"/>
              <a:buChar char="•"/>
            </a:pPr>
            <a:r>
              <a:rPr lang="en-US" sz="2400" dirty="0" smtClean="0"/>
              <a:t>Compute clear-sky and cloud upward and downward radiation fluxes</a:t>
            </a:r>
          </a:p>
          <a:p>
            <a:pPr marL="742950" lvl="1" indent="-285750">
              <a:buFont typeface="Arial"/>
              <a:buChar char="•"/>
            </a:pPr>
            <a:r>
              <a:rPr lang="en-US" sz="2400" dirty="0" smtClean="0"/>
              <a:t>Consider IR emissions from model layers</a:t>
            </a:r>
          </a:p>
          <a:p>
            <a:pPr marL="742950" lvl="1" indent="-285750">
              <a:buFont typeface="Arial"/>
              <a:buChar char="•"/>
            </a:pPr>
            <a:r>
              <a:rPr lang="en-US" sz="2400" dirty="0" smtClean="0"/>
              <a:t>Surface emissivity based on land-type</a:t>
            </a:r>
          </a:p>
          <a:p>
            <a:pPr marL="742950" lvl="1" indent="-285750">
              <a:buFont typeface="Arial"/>
              <a:buChar char="•"/>
            </a:pPr>
            <a:r>
              <a:rPr lang="en-US" sz="2400" dirty="0" smtClean="0"/>
              <a:t>Flux divergence leads to cooling in a model layer</a:t>
            </a:r>
          </a:p>
          <a:p>
            <a:pPr marL="742950" lvl="1" indent="-285750">
              <a:buFont typeface="Arial"/>
              <a:buChar char="•"/>
            </a:pPr>
            <a:r>
              <a:rPr lang="en-US" sz="2400" dirty="0" smtClean="0"/>
              <a:t>Downward flux at surface is important in land energy budget</a:t>
            </a:r>
          </a:p>
          <a:p>
            <a:pPr marL="742950" lvl="1" indent="-285750">
              <a:buFont typeface="Arial"/>
              <a:buChar char="•"/>
            </a:pPr>
            <a:r>
              <a:rPr lang="en-US" sz="2400" dirty="0" smtClean="0"/>
              <a:t>IR radiation generally leads to cooling in clear air (~2 K/day), stronger cooling at cloud tops and warming at cloud base</a:t>
            </a:r>
          </a:p>
        </p:txBody>
      </p:sp>
      <p:pic>
        <p:nvPicPr>
          <p:cNvPr id="8" name="Picture 7"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0966720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676224" y="0"/>
            <a:ext cx="379162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Short wave radiation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3046988"/>
          </a:xfrm>
          <a:prstGeom prst="rect">
            <a:avLst/>
          </a:prstGeom>
          <a:noFill/>
        </p:spPr>
        <p:txBody>
          <a:bodyPr wrap="square" rtlCol="0">
            <a:spAutoFit/>
          </a:bodyPr>
          <a:lstStyle/>
          <a:p>
            <a:pPr marL="285750" indent="-285750">
              <a:buFont typeface="Arial"/>
              <a:buChar char="•"/>
            </a:pPr>
            <a:r>
              <a:rPr lang="en-US" sz="2400" dirty="0" smtClean="0"/>
              <a:t>Computes clear-sky and cloudy solar fluxes</a:t>
            </a:r>
          </a:p>
          <a:p>
            <a:pPr marL="285750" indent="-285750">
              <a:buFont typeface="Arial"/>
              <a:buChar char="•"/>
            </a:pPr>
            <a:r>
              <a:rPr lang="en-US" sz="2400" dirty="0" smtClean="0"/>
              <a:t>Includes annual and diurnal solar cycles</a:t>
            </a:r>
          </a:p>
          <a:p>
            <a:pPr marL="285750" indent="-285750">
              <a:buFont typeface="Arial"/>
              <a:buChar char="•"/>
            </a:pPr>
            <a:r>
              <a:rPr lang="en-US" sz="2400" dirty="0" smtClean="0"/>
              <a:t>Most schemes consider downward and upward (reflected) fluxes</a:t>
            </a:r>
          </a:p>
          <a:p>
            <a:pPr marL="742950" lvl="1" indent="-285750">
              <a:buFont typeface="Arial"/>
              <a:buChar char="•"/>
            </a:pPr>
            <a:r>
              <a:rPr lang="en-US" sz="2400" dirty="0" smtClean="0"/>
              <a:t>Note that the </a:t>
            </a:r>
            <a:r>
              <a:rPr lang="en-US" sz="2400" dirty="0" err="1" smtClean="0"/>
              <a:t>Dudhia</a:t>
            </a:r>
            <a:r>
              <a:rPr lang="en-US" sz="2400" dirty="0" smtClean="0"/>
              <a:t> scheme has only downward fluxes</a:t>
            </a:r>
          </a:p>
          <a:p>
            <a:pPr marL="285750" indent="-285750">
              <a:buFont typeface="Arial"/>
              <a:buChar char="•"/>
            </a:pPr>
            <a:r>
              <a:rPr lang="en-US" sz="2400" dirty="0" smtClean="0"/>
              <a:t>Primarily a warming effect in clear sky</a:t>
            </a:r>
          </a:p>
          <a:p>
            <a:pPr marL="285750" indent="-285750">
              <a:buFont typeface="Arial"/>
              <a:buChar char="•"/>
            </a:pPr>
            <a:r>
              <a:rPr lang="en-US" sz="2400" dirty="0" smtClean="0"/>
              <a:t>Important component of the surface energy balance</a:t>
            </a:r>
          </a:p>
        </p:txBody>
      </p:sp>
      <p:pic>
        <p:nvPicPr>
          <p:cNvPr id="8" name="Picture 7"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6173886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014184" y="0"/>
            <a:ext cx="511570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Surface physics components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3" name="Picture 2"/>
          <p:cNvPicPr>
            <a:picLocks noChangeAspect="1"/>
          </p:cNvPicPr>
          <p:nvPr/>
        </p:nvPicPr>
        <p:blipFill>
          <a:blip r:embed="rId3"/>
          <a:stretch>
            <a:fillRect/>
          </a:stretch>
        </p:blipFill>
        <p:spPr>
          <a:xfrm>
            <a:off x="774700" y="1358900"/>
            <a:ext cx="7581900" cy="4127500"/>
          </a:xfrm>
          <a:prstGeom prst="rect">
            <a:avLst/>
          </a:prstGeom>
        </p:spPr>
      </p:pic>
      <p:pic>
        <p:nvPicPr>
          <p:cNvPr id="8" name="Picture 7"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4771757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223280" y="0"/>
            <a:ext cx="4697520"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surface layer options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2677656"/>
          </a:xfrm>
          <a:prstGeom prst="rect">
            <a:avLst/>
          </a:prstGeom>
          <a:noFill/>
        </p:spPr>
        <p:txBody>
          <a:bodyPr wrap="square" rtlCol="0">
            <a:spAutoFit/>
          </a:bodyPr>
          <a:lstStyle/>
          <a:p>
            <a:pPr marL="285750" indent="-285750">
              <a:buFont typeface="Arial"/>
              <a:buChar char="•"/>
            </a:pPr>
            <a:r>
              <a:rPr lang="en-US" sz="2400" dirty="0" smtClean="0"/>
              <a:t>Use similarity theory to determine the exchange coefficients and diagnostics of 2m T and Q and 10m winds</a:t>
            </a:r>
          </a:p>
          <a:p>
            <a:pPr marL="285750" indent="-285750">
              <a:buFont typeface="Arial"/>
              <a:buChar char="•"/>
            </a:pPr>
            <a:r>
              <a:rPr lang="en-US" sz="2400" dirty="0" smtClean="0"/>
              <a:t>Provide exchange coefficients to land-surface models</a:t>
            </a:r>
          </a:p>
          <a:p>
            <a:pPr marL="285750" indent="-285750">
              <a:buFont typeface="Arial"/>
              <a:buChar char="•"/>
            </a:pPr>
            <a:r>
              <a:rPr lang="en-US" sz="2400" dirty="0" smtClean="0"/>
              <a:t>Provide friction velocity to PBL schemes</a:t>
            </a:r>
          </a:p>
          <a:p>
            <a:pPr marL="285750" indent="-285750">
              <a:buFont typeface="Arial"/>
              <a:buChar char="•"/>
            </a:pPr>
            <a:r>
              <a:rPr lang="en-US" sz="2400" dirty="0" smtClean="0"/>
              <a:t>Proved surface fluxes over water points</a:t>
            </a:r>
          </a:p>
          <a:p>
            <a:pPr marL="285750" indent="-285750">
              <a:buFont typeface="Arial"/>
              <a:buChar char="•"/>
            </a:pPr>
            <a:r>
              <a:rPr lang="en-US" sz="2400" dirty="0" smtClean="0"/>
              <a:t>Schemes have variations in stability functions and roughness </a:t>
            </a:r>
            <a:r>
              <a:rPr lang="en-US" sz="2400" dirty="0" smtClean="0"/>
              <a:t>lengths</a:t>
            </a:r>
            <a:endParaRPr lang="en-US" sz="2400" dirty="0" smtClean="0"/>
          </a:p>
        </p:txBody>
      </p:sp>
      <p:pic>
        <p:nvPicPr>
          <p:cNvPr id="8" name="Picture 7"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0432972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290310" y="0"/>
            <a:ext cx="456346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land-surface models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845101" y="584776"/>
            <a:ext cx="7453798" cy="5542568"/>
          </a:xfrm>
          <a:prstGeom prst="rect">
            <a:avLst/>
          </a:prstGeom>
        </p:spPr>
      </p:pic>
      <p:pic>
        <p:nvPicPr>
          <p:cNvPr id="8" name="Picture 7"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5833530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W</a:t>
            </a:r>
            <a:r>
              <a:rPr lang="en-GB" dirty="0" smtClean="0"/>
              <a:t>here we went </a:t>
            </a:r>
            <a:r>
              <a:rPr lang="en-GB" dirty="0" smtClean="0">
                <a:sym typeface="Wingdings"/>
              </a:rPr>
              <a:t></a:t>
            </a:r>
            <a:endParaRPr lang="en-GB" dirty="0"/>
          </a:p>
        </p:txBody>
      </p:sp>
      <p:pic>
        <p:nvPicPr>
          <p:cNvPr id="5" name="Picture 4"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6" name="Rectangle 5"/>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descr="Screen Shot 2016-02-23 at 04.57.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731" y="1380728"/>
            <a:ext cx="5674538" cy="5146842"/>
          </a:xfrm>
          <a:prstGeom prst="rect">
            <a:avLst/>
          </a:prstGeom>
        </p:spPr>
      </p:pic>
      <p:pic>
        <p:nvPicPr>
          <p:cNvPr id="7" name="Picture 6"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8" name="Picture 7"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0250809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290310" y="0"/>
            <a:ext cx="4563469"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land-surface models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2677656"/>
          </a:xfrm>
          <a:prstGeom prst="rect">
            <a:avLst/>
          </a:prstGeom>
          <a:noFill/>
        </p:spPr>
        <p:txBody>
          <a:bodyPr wrap="square" rtlCol="0">
            <a:spAutoFit/>
          </a:bodyPr>
          <a:lstStyle/>
          <a:p>
            <a:pPr marL="285750" indent="-285750">
              <a:buFont typeface="Arial"/>
              <a:buChar char="•"/>
            </a:pPr>
            <a:r>
              <a:rPr lang="en-US" sz="2400" dirty="0" smtClean="0"/>
              <a:t>Driven by surface energy and water fluxes</a:t>
            </a:r>
          </a:p>
          <a:p>
            <a:pPr marL="285750" indent="-285750">
              <a:buFont typeface="Arial"/>
              <a:buChar char="•"/>
            </a:pPr>
            <a:r>
              <a:rPr lang="en-US" sz="2400" dirty="0" smtClean="0"/>
              <a:t>Predicts soil temperature and soil moisture in layers (4 for Noah and </a:t>
            </a:r>
            <a:r>
              <a:rPr lang="en-US" sz="2400" dirty="0" err="1" smtClean="0"/>
              <a:t>NoahMP</a:t>
            </a:r>
            <a:r>
              <a:rPr lang="en-US" sz="2400" dirty="0" smtClean="0"/>
              <a:t>, 6 for RUC, 2 for PX and 3 for </a:t>
            </a:r>
            <a:r>
              <a:rPr lang="en-US" sz="2400" dirty="0" err="1" smtClean="0"/>
              <a:t>SSiB</a:t>
            </a:r>
            <a:r>
              <a:rPr lang="en-US" sz="2400" dirty="0" smtClean="0"/>
              <a:t>)</a:t>
            </a:r>
          </a:p>
          <a:p>
            <a:pPr marL="285750" indent="-285750">
              <a:buFont typeface="Arial"/>
              <a:buChar char="•"/>
            </a:pPr>
            <a:r>
              <a:rPr lang="en-US" sz="2400" dirty="0" smtClean="0"/>
              <a:t>Predicts snow water equivalent on ground. May be in layers (</a:t>
            </a:r>
            <a:r>
              <a:rPr lang="en-US" sz="2400" dirty="0" err="1" smtClean="0"/>
              <a:t>NoahMP</a:t>
            </a:r>
            <a:r>
              <a:rPr lang="en-US" sz="2400" dirty="0" smtClean="0"/>
              <a:t>, RUC,</a:t>
            </a:r>
            <a:r>
              <a:rPr lang="en-US" sz="2400" dirty="0"/>
              <a:t> </a:t>
            </a:r>
            <a:r>
              <a:rPr lang="en-US" sz="2400" dirty="0" smtClean="0"/>
              <a:t>and </a:t>
            </a:r>
            <a:r>
              <a:rPr lang="en-US" sz="2400" dirty="0" err="1" smtClean="0"/>
              <a:t>SSiB</a:t>
            </a:r>
            <a:r>
              <a:rPr lang="en-US" sz="2400" dirty="0" smtClean="0"/>
              <a:t>)</a:t>
            </a:r>
          </a:p>
          <a:p>
            <a:pPr marL="285750" indent="-285750">
              <a:buFont typeface="Arial"/>
              <a:buChar char="•"/>
            </a:pPr>
            <a:r>
              <a:rPr lang="en-US" sz="2400" dirty="0" smtClean="0"/>
              <a:t>May predict canopy moisture only (Noah, RUC) or temperature only (</a:t>
            </a:r>
            <a:r>
              <a:rPr lang="en-US" sz="2400" dirty="0" err="1" smtClean="0"/>
              <a:t>SSiB</a:t>
            </a:r>
            <a:r>
              <a:rPr lang="en-US" sz="2400" dirty="0" smtClean="0"/>
              <a:t>) or both (</a:t>
            </a:r>
            <a:r>
              <a:rPr lang="en-US" sz="2400" dirty="0" err="1" smtClean="0"/>
              <a:t>NoahMP</a:t>
            </a:r>
            <a:r>
              <a:rPr lang="en-US" sz="2400" dirty="0" smtClean="0"/>
              <a:t>)</a:t>
            </a:r>
          </a:p>
        </p:txBody>
      </p:sp>
      <p:pic>
        <p:nvPicPr>
          <p:cNvPr id="8" name="Picture 7"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1237431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318368" y="0"/>
            <a:ext cx="450736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Planetary boundary layer</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2" name="Picture 1"/>
          <p:cNvPicPr>
            <a:picLocks noChangeAspect="1"/>
          </p:cNvPicPr>
          <p:nvPr/>
        </p:nvPicPr>
        <p:blipFill>
          <a:blip r:embed="rId3"/>
          <a:stretch>
            <a:fillRect/>
          </a:stretch>
        </p:blipFill>
        <p:spPr>
          <a:xfrm>
            <a:off x="1537902" y="782251"/>
            <a:ext cx="6068197" cy="5716944"/>
          </a:xfrm>
          <a:prstGeom prst="rect">
            <a:avLst/>
          </a:prstGeom>
        </p:spPr>
      </p:pic>
      <p:pic>
        <p:nvPicPr>
          <p:cNvPr id="8" name="Picture 7"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9166201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991524" y="0"/>
            <a:ext cx="3161042"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PBL options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3416320"/>
          </a:xfrm>
          <a:prstGeom prst="rect">
            <a:avLst/>
          </a:prstGeom>
          <a:noFill/>
        </p:spPr>
        <p:txBody>
          <a:bodyPr wrap="square" rtlCol="0">
            <a:spAutoFit/>
          </a:bodyPr>
          <a:lstStyle/>
          <a:p>
            <a:pPr marL="285750" indent="-285750">
              <a:buFont typeface="Arial"/>
              <a:buChar char="•"/>
            </a:pPr>
            <a:r>
              <a:rPr lang="en-US" sz="2400" dirty="0" smtClean="0"/>
              <a:t>Purpose is to distribute surface fluxes with boundary layer eddy fluxes and to allow for PBL growth by entrainment</a:t>
            </a:r>
          </a:p>
          <a:p>
            <a:pPr marL="285750" indent="-285750">
              <a:buFont typeface="Arial"/>
              <a:buChar char="•"/>
            </a:pPr>
            <a:r>
              <a:rPr lang="en-US" sz="2400" dirty="0" smtClean="0"/>
              <a:t>Classes of PBL schemes are:</a:t>
            </a:r>
          </a:p>
          <a:p>
            <a:pPr marL="742950" lvl="1" indent="-285750">
              <a:buFont typeface="Arial"/>
              <a:buChar char="•"/>
            </a:pPr>
            <a:r>
              <a:rPr lang="en-US" sz="2400" dirty="0" smtClean="0"/>
              <a:t>Turbulent kinetic energy prediction (Mellor-Yamada </a:t>
            </a:r>
            <a:r>
              <a:rPr lang="en-US" sz="2400" dirty="0" err="1" smtClean="0"/>
              <a:t>Janjic</a:t>
            </a:r>
            <a:r>
              <a:rPr lang="en-US" sz="2400" dirty="0" smtClean="0"/>
              <a:t>, MYNN, </a:t>
            </a:r>
            <a:r>
              <a:rPr lang="en-US" sz="2400" dirty="0" err="1" smtClean="0"/>
              <a:t>Bougeault-Lacarre</a:t>
            </a:r>
            <a:r>
              <a:rPr lang="en-US" sz="2400" dirty="0" smtClean="0"/>
              <a:t>, TEMF, QNSE, CAM UW)</a:t>
            </a:r>
          </a:p>
          <a:p>
            <a:pPr marL="742950" lvl="1" indent="-285750">
              <a:buFont typeface="Arial"/>
              <a:buChar char="•"/>
            </a:pPr>
            <a:r>
              <a:rPr lang="en-US" sz="2400" dirty="0" smtClean="0"/>
              <a:t>Diagnostic non-local (YSU, GFS, MRF, ACM2)</a:t>
            </a:r>
          </a:p>
          <a:p>
            <a:pPr marL="285750" indent="-285750">
              <a:buFont typeface="Arial"/>
              <a:buChar char="•"/>
            </a:pPr>
            <a:r>
              <a:rPr lang="en-US" sz="2400" dirty="0" smtClean="0"/>
              <a:t>Above the PBL all these schemes also do vertical diffusion due to turbulence</a:t>
            </a:r>
          </a:p>
        </p:txBody>
      </p:sp>
      <p:pic>
        <p:nvPicPr>
          <p:cNvPr id="8" name="Picture 7"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41839363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991524" y="0"/>
            <a:ext cx="3161042"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WRF PBL options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4893647"/>
          </a:xfrm>
          <a:prstGeom prst="rect">
            <a:avLst/>
          </a:prstGeom>
          <a:noFill/>
        </p:spPr>
        <p:txBody>
          <a:bodyPr wrap="square" rtlCol="0">
            <a:spAutoFit/>
          </a:bodyPr>
          <a:lstStyle/>
          <a:p>
            <a:pPr marL="285750" indent="-285750">
              <a:buFont typeface="Arial"/>
              <a:buChar char="•"/>
            </a:pPr>
            <a:r>
              <a:rPr lang="en-US" sz="2400" dirty="0" smtClean="0"/>
              <a:t>PBL schemes can be used for most grid sizes when surface fluxes are present</a:t>
            </a:r>
          </a:p>
          <a:p>
            <a:pPr marL="285750" indent="-285750">
              <a:buFont typeface="Arial"/>
              <a:buChar char="•"/>
            </a:pPr>
            <a:r>
              <a:rPr lang="en-US" sz="2400" dirty="0" smtClean="0"/>
              <a:t>Lowest level should be in the surface layer</a:t>
            </a:r>
          </a:p>
          <a:p>
            <a:pPr marL="742950" lvl="1" indent="-285750">
              <a:buFont typeface="Arial"/>
              <a:buChar char="•"/>
            </a:pPr>
            <a:r>
              <a:rPr lang="en-US" sz="2400" dirty="0" smtClean="0"/>
              <a:t>Important for surface (2m, 10m) diagnostic interpolation</a:t>
            </a:r>
          </a:p>
          <a:p>
            <a:pPr marL="285750" indent="-285750">
              <a:buFont typeface="Arial"/>
              <a:buChar char="•"/>
            </a:pPr>
            <a:r>
              <a:rPr lang="en-US" sz="2400" dirty="0" smtClean="0"/>
              <a:t>With ACM2, GFS and MRF schemes, lowest full level should be 0.99 or 0.995, not too close to 1</a:t>
            </a:r>
          </a:p>
          <a:p>
            <a:pPr marL="285750" indent="-285750">
              <a:buFont typeface="Arial"/>
              <a:buChar char="•"/>
            </a:pPr>
            <a:r>
              <a:rPr lang="en-US" sz="2400" dirty="0" smtClean="0"/>
              <a:t>TKE schemes can use thinner surface layers</a:t>
            </a:r>
          </a:p>
          <a:p>
            <a:pPr marL="285750" indent="-285750">
              <a:buFont typeface="Arial"/>
              <a:buChar char="•"/>
            </a:pPr>
            <a:r>
              <a:rPr lang="en-US" sz="2400" dirty="0" smtClean="0"/>
              <a:t>Assumes that PBL eddies are not resolved</a:t>
            </a:r>
          </a:p>
          <a:p>
            <a:pPr marL="285750" indent="-285750">
              <a:buFont typeface="Arial"/>
              <a:buChar char="•"/>
            </a:pPr>
            <a:r>
              <a:rPr lang="en-US" sz="2400" dirty="0" smtClean="0"/>
              <a:t>At grid size dx &lt;&lt; 1km this assumption breaks down</a:t>
            </a:r>
          </a:p>
          <a:p>
            <a:pPr marL="742950" lvl="1" indent="-285750">
              <a:buFont typeface="Arial"/>
              <a:buChar char="•"/>
            </a:pPr>
            <a:r>
              <a:rPr lang="en-US" sz="2400" dirty="0" smtClean="0"/>
              <a:t>Can use 3d diffusion instead of a PBL scheme in WRF Version 3 (coupled to surface physics)</a:t>
            </a:r>
          </a:p>
          <a:p>
            <a:pPr marL="742950" lvl="1" indent="-285750">
              <a:buFont typeface="Arial"/>
              <a:buChar char="•"/>
            </a:pPr>
            <a:r>
              <a:rPr lang="en-US" sz="2400" dirty="0" smtClean="0"/>
              <a:t>Works best when dx and </a:t>
            </a:r>
            <a:r>
              <a:rPr lang="en-US" sz="2400" dirty="0" err="1" smtClean="0"/>
              <a:t>dz</a:t>
            </a:r>
            <a:r>
              <a:rPr lang="en-US" sz="2400" dirty="0" smtClean="0"/>
              <a:t> are comparable</a:t>
            </a:r>
          </a:p>
        </p:txBody>
      </p:sp>
      <p:pic>
        <p:nvPicPr>
          <p:cNvPr id="8" name="Picture 7"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54635312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195845" y="0"/>
            <a:ext cx="4752423"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Cumulus parameterization</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pic>
        <p:nvPicPr>
          <p:cNvPr id="3" name="Picture 2"/>
          <p:cNvPicPr>
            <a:picLocks noChangeAspect="1"/>
          </p:cNvPicPr>
          <p:nvPr/>
        </p:nvPicPr>
        <p:blipFill>
          <a:blip r:embed="rId3"/>
          <a:stretch>
            <a:fillRect/>
          </a:stretch>
        </p:blipFill>
        <p:spPr>
          <a:xfrm>
            <a:off x="1016000" y="647700"/>
            <a:ext cx="7099300" cy="5562600"/>
          </a:xfrm>
          <a:prstGeom prst="rect">
            <a:avLst/>
          </a:prstGeom>
        </p:spPr>
      </p:pic>
      <p:pic>
        <p:nvPicPr>
          <p:cNvPr id="8" name="Picture 7"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9370748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937526" y="0"/>
            <a:ext cx="326904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Cumulus schemes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897696"/>
            <a:ext cx="8106899" cy="4893647"/>
          </a:xfrm>
          <a:prstGeom prst="rect">
            <a:avLst/>
          </a:prstGeom>
          <a:noFill/>
        </p:spPr>
        <p:txBody>
          <a:bodyPr wrap="square" rtlCol="0">
            <a:spAutoFit/>
          </a:bodyPr>
          <a:lstStyle/>
          <a:p>
            <a:pPr marL="285750" indent="-285750">
              <a:buFont typeface="Arial"/>
              <a:buChar char="•"/>
            </a:pPr>
            <a:r>
              <a:rPr lang="en-US" sz="2400" dirty="0" smtClean="0"/>
              <a:t>Used for grid columns that completely contain convective clouds</a:t>
            </a:r>
          </a:p>
          <a:p>
            <a:pPr marL="285750" indent="-285750">
              <a:buFont typeface="Arial"/>
              <a:buChar char="•"/>
            </a:pPr>
            <a:r>
              <a:rPr lang="en-US" sz="2400" dirty="0" smtClean="0"/>
              <a:t>Re-distribute air in column to account for vertical convective fluxes</a:t>
            </a:r>
          </a:p>
          <a:p>
            <a:pPr marL="742950" lvl="1" indent="-285750">
              <a:buFont typeface="Arial"/>
              <a:buChar char="•"/>
            </a:pPr>
            <a:r>
              <a:rPr lang="en-US" sz="2400" dirty="0" smtClean="0"/>
              <a:t>Updrafts take boundary layer air upwards</a:t>
            </a:r>
          </a:p>
          <a:p>
            <a:pPr marL="742950" lvl="1" indent="-285750">
              <a:buFont typeface="Arial"/>
              <a:buChar char="•"/>
            </a:pPr>
            <a:r>
              <a:rPr lang="en-US" sz="2400" dirty="0" smtClean="0"/>
              <a:t>Downdrafts take mid-level air downwards</a:t>
            </a:r>
          </a:p>
          <a:p>
            <a:pPr marL="285750" indent="-285750">
              <a:buFont typeface="Arial"/>
              <a:buChar char="•"/>
            </a:pPr>
            <a:r>
              <a:rPr lang="en-US" sz="2400" dirty="0" smtClean="0"/>
              <a:t>Schemes have to determine</a:t>
            </a:r>
          </a:p>
          <a:p>
            <a:pPr marL="742950" lvl="1" indent="-285750">
              <a:buFont typeface="Arial"/>
              <a:buChar char="•"/>
            </a:pPr>
            <a:r>
              <a:rPr lang="en-US" sz="2400" dirty="0" smtClean="0"/>
              <a:t>When to trigger a convective column</a:t>
            </a:r>
          </a:p>
          <a:p>
            <a:pPr marL="742950" lvl="1" indent="-285750">
              <a:buFont typeface="Arial"/>
              <a:buChar char="•"/>
            </a:pPr>
            <a:r>
              <a:rPr lang="en-US" sz="2400" dirty="0" smtClean="0"/>
              <a:t>How fast to make the convection act</a:t>
            </a:r>
          </a:p>
          <a:p>
            <a:pPr marL="285750" indent="-285750">
              <a:buFont typeface="Arial"/>
              <a:buChar char="•"/>
            </a:pPr>
            <a:r>
              <a:rPr lang="en-US" sz="2400" dirty="0" smtClean="0"/>
              <a:t>Clouds only activate in columns that meet certain criteria</a:t>
            </a:r>
          </a:p>
          <a:p>
            <a:pPr marL="742950" lvl="1" indent="-285750">
              <a:buFont typeface="Arial"/>
              <a:buChar char="•"/>
            </a:pPr>
            <a:r>
              <a:rPr lang="en-US" sz="2400" dirty="0" smtClean="0"/>
              <a:t>Presence of some CAPE in sounding</a:t>
            </a:r>
          </a:p>
          <a:p>
            <a:pPr marL="742950" lvl="1" indent="-285750">
              <a:buFont typeface="Arial"/>
              <a:buChar char="•"/>
            </a:pPr>
            <a:r>
              <a:rPr lang="en-US" sz="2400" dirty="0" smtClean="0"/>
              <a:t>Not too much convective inhibition (CIN) in sounding</a:t>
            </a:r>
          </a:p>
          <a:p>
            <a:pPr marL="742950" lvl="1" indent="-285750">
              <a:buFont typeface="Arial"/>
              <a:buChar char="•"/>
            </a:pPr>
            <a:r>
              <a:rPr lang="en-US" sz="2400" dirty="0" smtClean="0"/>
              <a:t>Minimum cloud depth from parcel ascent</a:t>
            </a:r>
          </a:p>
        </p:txBody>
      </p:sp>
      <p:pic>
        <p:nvPicPr>
          <p:cNvPr id="8" name="Picture 7"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42721166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551305" y="0"/>
            <a:ext cx="4041491"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Microphysics schemes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591117"/>
            <a:ext cx="8106899" cy="5632310"/>
          </a:xfrm>
          <a:prstGeom prst="rect">
            <a:avLst/>
          </a:prstGeom>
          <a:noFill/>
        </p:spPr>
        <p:txBody>
          <a:bodyPr wrap="square" rtlCol="0">
            <a:spAutoFit/>
          </a:bodyPr>
          <a:lstStyle/>
          <a:p>
            <a:pPr marL="285750" indent="-285750">
              <a:buFont typeface="Arial"/>
              <a:buChar char="•"/>
            </a:pPr>
            <a:r>
              <a:rPr lang="en-US" sz="2400" dirty="0" smtClean="0"/>
              <a:t>Range of levels of sophistication</a:t>
            </a:r>
          </a:p>
          <a:p>
            <a:pPr marL="742950" lvl="1" indent="-285750">
              <a:buFont typeface="Arial"/>
              <a:buChar char="•"/>
            </a:pPr>
            <a:r>
              <a:rPr lang="en-US" sz="2400" dirty="0" smtClean="0"/>
              <a:t>Warm rain (i.e. no ice) – idealized</a:t>
            </a:r>
          </a:p>
          <a:p>
            <a:pPr marL="742950" lvl="1" indent="-285750">
              <a:buFont typeface="Arial"/>
              <a:buChar char="•"/>
            </a:pPr>
            <a:r>
              <a:rPr lang="en-US" sz="2400" dirty="0" smtClean="0"/>
              <a:t>Simple ice (3 arrays)</a:t>
            </a:r>
          </a:p>
          <a:p>
            <a:pPr marL="742950" lvl="1" indent="-285750">
              <a:buFont typeface="Arial"/>
              <a:buChar char="•"/>
            </a:pPr>
            <a:r>
              <a:rPr lang="en-US" sz="2400" dirty="0" err="1" smtClean="0"/>
              <a:t>Mesoscale</a:t>
            </a:r>
            <a:r>
              <a:rPr lang="en-US" sz="2400" dirty="0" smtClean="0"/>
              <a:t> (5 arrays, no </a:t>
            </a:r>
            <a:r>
              <a:rPr lang="en-US" sz="2400" dirty="0" err="1" smtClean="0"/>
              <a:t>graupel</a:t>
            </a:r>
            <a:r>
              <a:rPr lang="en-US" sz="2400" dirty="0" smtClean="0"/>
              <a:t>)</a:t>
            </a:r>
          </a:p>
          <a:p>
            <a:pPr marL="742950" lvl="1" indent="-285750">
              <a:buFont typeface="Arial"/>
              <a:buChar char="•"/>
            </a:pPr>
            <a:r>
              <a:rPr lang="en-US" sz="2400" dirty="0" smtClean="0"/>
              <a:t>Cloud scale single-moment (6 arrays, with </a:t>
            </a:r>
            <a:r>
              <a:rPr lang="en-US" sz="2400" dirty="0" err="1" smtClean="0"/>
              <a:t>graupel</a:t>
            </a:r>
            <a:r>
              <a:rPr lang="en-US" sz="2400" dirty="0" smtClean="0"/>
              <a:t>)</a:t>
            </a:r>
          </a:p>
          <a:p>
            <a:pPr marL="742950" lvl="1" indent="-285750">
              <a:buFont typeface="Arial"/>
              <a:buChar char="•"/>
            </a:pPr>
            <a:r>
              <a:rPr lang="en-US" sz="2400" dirty="0" smtClean="0"/>
              <a:t>Double moment (8-13 arrays)</a:t>
            </a:r>
          </a:p>
          <a:p>
            <a:pPr marL="742950" lvl="1" indent="-285750">
              <a:buFont typeface="Arial"/>
              <a:buChar char="•"/>
            </a:pPr>
            <a:r>
              <a:rPr lang="en-US" sz="2400" dirty="0" smtClean="0"/>
              <a:t>Spectral Bin (120-240 arrays)</a:t>
            </a:r>
          </a:p>
          <a:p>
            <a:pPr marL="285750" indent="-285750">
              <a:buFont typeface="Arial"/>
              <a:buChar char="•"/>
            </a:pPr>
            <a:r>
              <a:rPr lang="en-US" sz="2400" dirty="0" smtClean="0"/>
              <a:t>Latent heat release from </a:t>
            </a:r>
          </a:p>
          <a:p>
            <a:pPr marL="742950" lvl="1" indent="-285750">
              <a:buFont typeface="Arial"/>
              <a:buChar char="•"/>
            </a:pPr>
            <a:r>
              <a:rPr lang="en-US" sz="2400" dirty="0" smtClean="0"/>
              <a:t>Condensation, evaporation, deposition, sublimation, </a:t>
            </a:r>
            <a:r>
              <a:rPr lang="en-US" sz="2400" dirty="0" err="1" smtClean="0"/>
              <a:t>freesing</a:t>
            </a:r>
            <a:r>
              <a:rPr lang="en-US" sz="2400" dirty="0" smtClean="0"/>
              <a:t>, and melting</a:t>
            </a:r>
          </a:p>
          <a:p>
            <a:pPr marL="285750" indent="-285750">
              <a:buFont typeface="Arial"/>
              <a:buChar char="•"/>
            </a:pPr>
            <a:r>
              <a:rPr lang="en-US" sz="2400" dirty="0" smtClean="0"/>
              <a:t>Particle types</a:t>
            </a:r>
          </a:p>
          <a:p>
            <a:pPr marL="742950" lvl="1" indent="-285750">
              <a:buFont typeface="Arial"/>
              <a:buChar char="•"/>
            </a:pPr>
            <a:r>
              <a:rPr lang="en-US" sz="2400" dirty="0" smtClean="0"/>
              <a:t>Cloud water, </a:t>
            </a:r>
            <a:r>
              <a:rPr lang="en-US" sz="2400" dirty="0" err="1" smtClean="0"/>
              <a:t>raind</a:t>
            </a:r>
            <a:r>
              <a:rPr lang="en-US" sz="2400" dirty="0" smtClean="0"/>
              <a:t> drops, ice crystals, snow, </a:t>
            </a:r>
            <a:r>
              <a:rPr lang="en-US" sz="2400" dirty="0" err="1" smtClean="0"/>
              <a:t>graupel</a:t>
            </a:r>
            <a:r>
              <a:rPr lang="en-US" sz="2400" dirty="0" smtClean="0"/>
              <a:t>, hail</a:t>
            </a:r>
          </a:p>
          <a:p>
            <a:pPr marL="285750" indent="-285750">
              <a:buFont typeface="Arial"/>
              <a:buChar char="•"/>
            </a:pPr>
            <a:r>
              <a:rPr lang="en-US" sz="2400" dirty="0" smtClean="0"/>
              <a:t>Processes</a:t>
            </a:r>
          </a:p>
          <a:p>
            <a:pPr marL="742950" lvl="1" indent="-285750">
              <a:buFont typeface="Arial"/>
              <a:buChar char="•"/>
            </a:pPr>
            <a:r>
              <a:rPr lang="en-US" sz="2400" dirty="0" smtClean="0"/>
              <a:t>Aggregation, accretion, growth, and fall-out</a:t>
            </a:r>
          </a:p>
        </p:txBody>
      </p:sp>
      <p:pic>
        <p:nvPicPr>
          <p:cNvPr id="8" name="Picture 7"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8269118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17339" y="0"/>
            <a:ext cx="8709436"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Microphysics: Single vs. double moment schemes</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a:t>
            </a:r>
            <a:r>
              <a:rPr lang="en-GB" dirty="0" err="1" smtClean="0"/>
              <a:t>Jimy</a:t>
            </a:r>
            <a:r>
              <a:rPr lang="en-GB" dirty="0" smtClean="0"/>
              <a:t> </a:t>
            </a:r>
            <a:r>
              <a:rPr lang="en-GB" dirty="0" err="1" smtClean="0"/>
              <a:t>Dudhia</a:t>
            </a:r>
            <a:r>
              <a:rPr lang="en-GB" dirty="0" smtClean="0"/>
              <a:t> @ NCAR</a:t>
            </a:r>
            <a:endParaRPr lang="en-GB" dirty="0"/>
          </a:p>
        </p:txBody>
      </p:sp>
      <p:sp>
        <p:nvSpPr>
          <p:cNvPr id="12" name="TextBox 11"/>
          <p:cNvSpPr txBox="1"/>
          <p:nvPr/>
        </p:nvSpPr>
        <p:spPr>
          <a:xfrm>
            <a:off x="510390" y="693310"/>
            <a:ext cx="8106899" cy="4154983"/>
          </a:xfrm>
          <a:prstGeom prst="rect">
            <a:avLst/>
          </a:prstGeom>
          <a:noFill/>
        </p:spPr>
        <p:txBody>
          <a:bodyPr wrap="square" rtlCol="0">
            <a:spAutoFit/>
          </a:bodyPr>
          <a:lstStyle/>
          <a:p>
            <a:pPr marL="285750" indent="-285750">
              <a:buFont typeface="Arial"/>
              <a:buChar char="•"/>
            </a:pPr>
            <a:r>
              <a:rPr lang="en-US" sz="2400" dirty="0" smtClean="0"/>
              <a:t>Single-moment schemes have one prediction equation for mass (kg/kg) per species (</a:t>
            </a:r>
            <a:r>
              <a:rPr lang="en-US" sz="2400" dirty="0" err="1" smtClean="0"/>
              <a:t>Qr</a:t>
            </a:r>
            <a:r>
              <a:rPr lang="en-US" sz="2400" dirty="0" smtClean="0"/>
              <a:t>, Qs, etc.) with particle size distribution being derived from fixed parameters</a:t>
            </a:r>
          </a:p>
          <a:p>
            <a:pPr marL="285750" indent="-285750">
              <a:buFont typeface="Arial"/>
              <a:buChar char="•"/>
            </a:pPr>
            <a:r>
              <a:rPr lang="en-US" sz="2400" dirty="0" smtClean="0"/>
              <a:t>Double-moment (DM) schemes add a prediction equation for number concentration (#/kg) per DM species (Nr, Ns, etc.)</a:t>
            </a:r>
          </a:p>
          <a:p>
            <a:pPr marL="742950" lvl="1" indent="-285750">
              <a:buFont typeface="Arial"/>
              <a:buChar char="•"/>
            </a:pPr>
            <a:r>
              <a:rPr lang="en-US" sz="2400" dirty="0" smtClean="0"/>
              <a:t>DM schemes may only be double-moment for a few species</a:t>
            </a:r>
          </a:p>
          <a:p>
            <a:pPr marL="742950" lvl="1" indent="-285750">
              <a:buFont typeface="Arial"/>
              <a:buChar char="•"/>
            </a:pPr>
            <a:r>
              <a:rPr lang="en-US" sz="2400" dirty="0" smtClean="0"/>
              <a:t>DM schemes allow for additional processes such as size-sorting during fall-out and sometimes aerosol (CCN) effects</a:t>
            </a:r>
          </a:p>
        </p:txBody>
      </p:sp>
      <p:pic>
        <p:nvPicPr>
          <p:cNvPr id="8" name="Picture 7"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43154198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379092" y="0"/>
            <a:ext cx="4385936"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Running the WRF model</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pic>
        <p:nvPicPr>
          <p:cNvPr id="2" name="Picture 1"/>
          <p:cNvPicPr>
            <a:picLocks noChangeAspect="1"/>
          </p:cNvPicPr>
          <p:nvPr/>
        </p:nvPicPr>
        <p:blipFill>
          <a:blip r:embed="rId3"/>
          <a:stretch>
            <a:fillRect/>
          </a:stretch>
        </p:blipFill>
        <p:spPr>
          <a:xfrm>
            <a:off x="685800" y="1397000"/>
            <a:ext cx="7772400" cy="4064000"/>
          </a:xfrm>
          <a:prstGeom prst="rect">
            <a:avLst/>
          </a:prstGeom>
        </p:spPr>
      </p:pic>
      <p:sp>
        <p:nvSpPr>
          <p:cNvPr id="3" name="TextBox 2"/>
          <p:cNvSpPr txBox="1"/>
          <p:nvPr/>
        </p:nvSpPr>
        <p:spPr>
          <a:xfrm>
            <a:off x="2024600" y="788360"/>
            <a:ext cx="5094801" cy="461665"/>
          </a:xfrm>
          <a:prstGeom prst="rect">
            <a:avLst/>
          </a:prstGeom>
          <a:noFill/>
        </p:spPr>
        <p:txBody>
          <a:bodyPr wrap="square" rtlCol="0">
            <a:spAutoFit/>
          </a:bodyPr>
          <a:lstStyle/>
          <a:p>
            <a:pPr algn="ctr"/>
            <a:r>
              <a:rPr lang="en-GB" sz="2400" dirty="0" smtClean="0"/>
              <a:t>WRF system flowchart</a:t>
            </a:r>
            <a:endParaRPr lang="en-GB" sz="2400" dirty="0"/>
          </a:p>
        </p:txBody>
      </p:sp>
      <p:pic>
        <p:nvPicPr>
          <p:cNvPr id="12" name="Picture 11"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3" name="Picture 12"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9126231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379091" y="0"/>
            <a:ext cx="4385936"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Running the WRF model</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10390" y="693310"/>
            <a:ext cx="8106899" cy="2677656"/>
          </a:xfrm>
          <a:prstGeom prst="rect">
            <a:avLst/>
          </a:prstGeom>
          <a:noFill/>
        </p:spPr>
        <p:txBody>
          <a:bodyPr wrap="square" rtlCol="0">
            <a:spAutoFit/>
          </a:bodyPr>
          <a:lstStyle/>
          <a:p>
            <a:pPr marL="285750" indent="-285750">
              <a:buFont typeface="Arial"/>
              <a:buChar char="•"/>
            </a:pPr>
            <a:r>
              <a:rPr lang="en-US" sz="2400" dirty="0"/>
              <a:t> cd to run/ or one of the test case </a:t>
            </a:r>
            <a:r>
              <a:rPr lang="en-US" sz="2400" dirty="0" smtClean="0"/>
              <a:t>directories</a:t>
            </a:r>
          </a:p>
          <a:p>
            <a:pPr marL="285750" indent="-285750">
              <a:buFont typeface="Arial"/>
              <a:buChar char="•"/>
            </a:pPr>
            <a:r>
              <a:rPr lang="en-US" sz="2400" dirty="0" smtClean="0"/>
              <a:t>Move </a:t>
            </a:r>
            <a:r>
              <a:rPr lang="en-US" sz="2400" dirty="0"/>
              <a:t>or link WPS output files to </a:t>
            </a:r>
            <a:r>
              <a:rPr lang="en-US" sz="2400" dirty="0" smtClean="0"/>
              <a:t>the directory </a:t>
            </a:r>
            <a:r>
              <a:rPr lang="en-US" sz="2400" dirty="0"/>
              <a:t>for real-data cases</a:t>
            </a:r>
          </a:p>
          <a:p>
            <a:pPr marL="285750" indent="-285750">
              <a:buFont typeface="Arial"/>
              <a:buChar char="•"/>
            </a:pPr>
            <a:r>
              <a:rPr lang="en-US" sz="2400" dirty="0" smtClean="0"/>
              <a:t>Edit </a:t>
            </a:r>
            <a:r>
              <a:rPr lang="en-US" sz="2400" dirty="0" err="1">
                <a:solidFill>
                  <a:srgbClr val="FFFFFF"/>
                </a:solidFill>
              </a:rPr>
              <a:t>namelist.input</a:t>
            </a:r>
            <a:r>
              <a:rPr lang="en-US" sz="2400" dirty="0"/>
              <a:t> file for the appropriate grid and times of the case</a:t>
            </a:r>
          </a:p>
          <a:p>
            <a:pPr marL="285750" indent="-285750">
              <a:buFont typeface="Arial"/>
              <a:buChar char="•"/>
            </a:pPr>
            <a:r>
              <a:rPr lang="en-US" sz="2400" dirty="0" smtClean="0"/>
              <a:t>Run </a:t>
            </a:r>
            <a:r>
              <a:rPr lang="en-US" sz="2400" dirty="0"/>
              <a:t>a initialization program </a:t>
            </a:r>
            <a:r>
              <a:rPr lang="en-US" sz="2400" dirty="0" smtClean="0"/>
              <a:t>(</a:t>
            </a:r>
            <a:r>
              <a:rPr lang="en-US" sz="2400" dirty="0" err="1" smtClean="0"/>
              <a:t>real.exe</a:t>
            </a:r>
            <a:r>
              <a:rPr lang="en-US" sz="2400" dirty="0"/>
              <a:t>)</a:t>
            </a:r>
          </a:p>
          <a:p>
            <a:pPr marL="285750" indent="-285750">
              <a:buFont typeface="Arial"/>
              <a:buChar char="•"/>
            </a:pPr>
            <a:r>
              <a:rPr lang="en-US" sz="2400" dirty="0" smtClean="0"/>
              <a:t>Run </a:t>
            </a:r>
            <a:r>
              <a:rPr lang="en-US" sz="2400" dirty="0"/>
              <a:t>model executable, </a:t>
            </a:r>
            <a:r>
              <a:rPr lang="en-US" sz="2400" dirty="0" err="1"/>
              <a:t>wrf.exe</a:t>
            </a:r>
            <a:endParaRPr lang="en-US" sz="2400" dirty="0" smtClean="0"/>
          </a:p>
        </p:txBody>
      </p:sp>
      <p:sp>
        <p:nvSpPr>
          <p:cNvPr id="8" name="TextBox 7"/>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pic>
        <p:nvPicPr>
          <p:cNvPr id="13" name="Picture 12"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4" name="Picture 13"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6459494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8031386" cy="4240494"/>
          </a:xfrm>
        </p:spPr>
        <p:txBody>
          <a:bodyPr>
            <a:normAutofit/>
          </a:bodyPr>
          <a:lstStyle/>
          <a:p>
            <a:r>
              <a:rPr lang="en-GB" dirty="0" smtClean="0"/>
              <a:t>Established in 2003 when the </a:t>
            </a:r>
            <a:r>
              <a:rPr lang="en-GB" dirty="0" err="1" smtClean="0"/>
              <a:t>GeoScience</a:t>
            </a:r>
            <a:r>
              <a:rPr lang="en-GB" dirty="0" smtClean="0"/>
              <a:t> </a:t>
            </a:r>
            <a:r>
              <a:rPr lang="en-GB" dirty="0"/>
              <a:t>Division of </a:t>
            </a:r>
            <a:r>
              <a:rPr lang="en-GB" dirty="0" smtClean="0"/>
              <a:t>the </a:t>
            </a:r>
            <a:r>
              <a:rPr lang="en-GB" dirty="0"/>
              <a:t>National Energy Authority of </a:t>
            </a:r>
            <a:r>
              <a:rPr lang="en-GB" dirty="0" smtClean="0"/>
              <a:t>Iceland was </a:t>
            </a:r>
            <a:r>
              <a:rPr lang="en-GB" dirty="0"/>
              <a:t>spun off as a separate </a:t>
            </a:r>
            <a:r>
              <a:rPr lang="en-GB" dirty="0" smtClean="0"/>
              <a:t>entity</a:t>
            </a:r>
          </a:p>
          <a:p>
            <a:r>
              <a:rPr lang="en-GB" dirty="0"/>
              <a:t>A self-financing, state-owned, non-profit </a:t>
            </a:r>
            <a:r>
              <a:rPr lang="en-GB" dirty="0" smtClean="0"/>
              <a:t>institution</a:t>
            </a:r>
          </a:p>
          <a:p>
            <a:r>
              <a:rPr lang="en-GB" dirty="0" smtClean="0"/>
              <a:t>More then six </a:t>
            </a:r>
            <a:r>
              <a:rPr lang="en-GB" dirty="0"/>
              <a:t>decades of continuous experience in the field of geothermal and hydropower research and </a:t>
            </a:r>
            <a:r>
              <a:rPr lang="en-GB" dirty="0" smtClean="0"/>
              <a:t>development</a:t>
            </a:r>
          </a:p>
          <a:p>
            <a:r>
              <a:rPr lang="en-GB" dirty="0" smtClean="0"/>
              <a:t>Provides over half of the teaching staff of the UNU Geothermal Training Programme, operated since 1979</a:t>
            </a:r>
          </a:p>
        </p:txBody>
      </p:sp>
      <p:sp>
        <p:nvSpPr>
          <p:cNvPr id="3" name="Title 2"/>
          <p:cNvSpPr>
            <a:spLocks noGrp="1"/>
          </p:cNvSpPr>
          <p:nvPr>
            <p:ph type="title"/>
          </p:nvPr>
        </p:nvSpPr>
        <p:spPr/>
        <p:txBody>
          <a:bodyPr>
            <a:normAutofit fontScale="90000"/>
          </a:bodyPr>
          <a:lstStyle/>
          <a:p>
            <a:r>
              <a:rPr lang="en-GB" dirty="0" smtClean="0"/>
              <a:t>About ISOR (aka Iceland </a:t>
            </a:r>
            <a:r>
              <a:rPr lang="en-GB" dirty="0" err="1" smtClean="0"/>
              <a:t>Geosurvey</a:t>
            </a:r>
            <a:r>
              <a:rPr lang="en-GB" dirty="0" smtClean="0"/>
              <a:t>)</a:t>
            </a:r>
            <a:endParaRPr lang="en-GB"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Picture 6"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8" name="Picture 7"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65299779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838855" y="0"/>
            <a:ext cx="346641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What is a </a:t>
            </a:r>
            <a:r>
              <a:rPr lang="en-US" sz="3200" dirty="0" err="1" smtClean="0">
                <a:solidFill>
                  <a:srgbClr val="FFFFFF"/>
                </a:solidFill>
              </a:rPr>
              <a:t>namelist</a:t>
            </a:r>
            <a:r>
              <a:rPr lang="en-US" sz="3200" dirty="0" smtClean="0"/>
              <a: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10390" y="693310"/>
            <a:ext cx="8106899" cy="4524315"/>
          </a:xfrm>
          <a:prstGeom prst="rect">
            <a:avLst/>
          </a:prstGeom>
          <a:noFill/>
        </p:spPr>
        <p:txBody>
          <a:bodyPr wrap="square" rtlCol="0">
            <a:spAutoFit/>
          </a:bodyPr>
          <a:lstStyle/>
          <a:p>
            <a:pPr marL="285750" indent="-285750">
              <a:buFont typeface="Arial"/>
              <a:buChar char="•"/>
            </a:pPr>
            <a:r>
              <a:rPr lang="en-US" sz="2400" dirty="0" smtClean="0"/>
              <a:t>A Fortran </a:t>
            </a:r>
            <a:r>
              <a:rPr lang="en-US" sz="2400" dirty="0" err="1" smtClean="0"/>
              <a:t>namelist</a:t>
            </a:r>
            <a:r>
              <a:rPr lang="en-US" sz="2400" dirty="0" smtClean="0"/>
              <a:t> contains a list of runtime options </a:t>
            </a:r>
            <a:r>
              <a:rPr lang="en-US" sz="2400" dirty="0"/>
              <a:t>for the code to read in during its execution. Use of a </a:t>
            </a:r>
            <a:r>
              <a:rPr lang="en-US" sz="2400" dirty="0" err="1"/>
              <a:t>namelist</a:t>
            </a:r>
            <a:r>
              <a:rPr lang="en-US" sz="2400" dirty="0"/>
              <a:t> allows one to change runtime configuration without the need to recompile the source code.</a:t>
            </a:r>
          </a:p>
          <a:p>
            <a:pPr marL="285750" indent="-285750">
              <a:buFont typeface="Arial"/>
              <a:buChar char="•"/>
            </a:pPr>
            <a:r>
              <a:rPr lang="en-US" sz="2400" dirty="0" smtClean="0"/>
              <a:t>Fortran90 </a:t>
            </a:r>
            <a:r>
              <a:rPr lang="en-US" sz="2400" dirty="0" err="1" smtClean="0"/>
              <a:t>namelist</a:t>
            </a:r>
            <a:r>
              <a:rPr lang="en-US" sz="2400" dirty="0" smtClean="0"/>
              <a:t> has very specific format, so edit </a:t>
            </a:r>
            <a:r>
              <a:rPr lang="en-US" sz="2400" dirty="0"/>
              <a:t>with care:</a:t>
            </a:r>
          </a:p>
          <a:p>
            <a:r>
              <a:rPr lang="en-US" sz="2400" dirty="0" smtClean="0"/>
              <a:t>	&amp;</a:t>
            </a:r>
            <a:r>
              <a:rPr lang="en-US" sz="2400" dirty="0" err="1"/>
              <a:t>namelist</a:t>
            </a:r>
            <a:r>
              <a:rPr lang="en-US" sz="2400" dirty="0"/>
              <a:t>-</a:t>
            </a:r>
            <a:r>
              <a:rPr lang="en-US" sz="2400" dirty="0" smtClean="0"/>
              <a:t>record	- </a:t>
            </a:r>
            <a:r>
              <a:rPr lang="en-US" sz="2400" dirty="0"/>
              <a:t>start </a:t>
            </a:r>
            <a:endParaRPr lang="en-US" sz="2400" dirty="0" smtClean="0"/>
          </a:p>
          <a:p>
            <a:r>
              <a:rPr lang="en-US" sz="2400" dirty="0"/>
              <a:t>	</a:t>
            </a:r>
            <a:r>
              <a:rPr lang="en-US" sz="2400" dirty="0" smtClean="0"/>
              <a:t>/</a:t>
            </a:r>
            <a:r>
              <a:rPr lang="en-US" sz="2400" dirty="0"/>
              <a:t>	</a:t>
            </a:r>
            <a:r>
              <a:rPr lang="en-US" sz="2400" dirty="0" smtClean="0"/>
              <a:t>		- </a:t>
            </a:r>
            <a:r>
              <a:rPr lang="en-US" sz="2400" dirty="0"/>
              <a:t>end</a:t>
            </a:r>
          </a:p>
          <a:p>
            <a:pPr marL="285750" indent="-285750">
              <a:buFont typeface="Arial"/>
              <a:buChar char="•"/>
            </a:pPr>
            <a:r>
              <a:rPr lang="en-US" sz="2400" dirty="0" smtClean="0"/>
              <a:t>As a general rule</a:t>
            </a:r>
            <a:r>
              <a:rPr lang="en-US" sz="2400" dirty="0"/>
              <a:t>: </a:t>
            </a:r>
            <a:endParaRPr lang="en-US" sz="2400" dirty="0" smtClean="0"/>
          </a:p>
          <a:p>
            <a:pPr marL="742950" lvl="1" indent="-285750">
              <a:buFont typeface="Arial"/>
              <a:buChar char="•"/>
            </a:pPr>
            <a:r>
              <a:rPr lang="en-US" sz="2400" dirty="0" smtClean="0"/>
              <a:t>Multiple </a:t>
            </a:r>
            <a:r>
              <a:rPr lang="en-US" sz="2400" dirty="0"/>
              <a:t>columns: domain </a:t>
            </a:r>
            <a:r>
              <a:rPr lang="en-US" sz="2400" dirty="0" smtClean="0"/>
              <a:t>dependent </a:t>
            </a:r>
          </a:p>
          <a:p>
            <a:pPr marL="742950" lvl="1" indent="-285750">
              <a:buFont typeface="Arial"/>
              <a:buChar char="•"/>
            </a:pPr>
            <a:r>
              <a:rPr lang="en-US" sz="2400" dirty="0" smtClean="0"/>
              <a:t>Single column: value valid for all domains</a:t>
            </a:r>
            <a:endParaRPr lang="en-US" sz="2400" dirty="0"/>
          </a:p>
          <a:p>
            <a:pPr marL="285750" indent="-285750">
              <a:buFont typeface="Arial"/>
              <a:buChar char="•"/>
            </a:pPr>
            <a:r>
              <a:rPr lang="en-US" sz="2400" dirty="0" smtClean="0"/>
              <a:t>A </a:t>
            </a:r>
            <a:r>
              <a:rPr lang="en-US" sz="2400" dirty="0" err="1" smtClean="0"/>
              <a:t>namelist</a:t>
            </a:r>
            <a:r>
              <a:rPr lang="en-US" sz="2400" dirty="0" smtClean="0"/>
              <a:t> file may contain a number of records</a:t>
            </a:r>
          </a:p>
        </p:txBody>
      </p:sp>
      <p:sp>
        <p:nvSpPr>
          <p:cNvPr id="8" name="TextBox 7"/>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pic>
        <p:nvPicPr>
          <p:cNvPr id="13" name="Picture 12"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4" name="Picture 13"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3404952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2838855" y="0"/>
            <a:ext cx="346641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What is a </a:t>
            </a:r>
            <a:r>
              <a:rPr lang="en-US" sz="3200" dirty="0" err="1" smtClean="0">
                <a:solidFill>
                  <a:srgbClr val="FFFFFF"/>
                </a:solidFill>
              </a:rPr>
              <a:t>namelist</a:t>
            </a:r>
            <a:r>
              <a:rPr lang="en-US" sz="3200" dirty="0" smtClean="0"/>
              <a: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p:cNvPicPr>
            <a:picLocks noChangeAspect="1"/>
          </p:cNvPicPr>
          <p:nvPr/>
        </p:nvPicPr>
        <p:blipFill>
          <a:blip r:embed="rId3"/>
          <a:stretch>
            <a:fillRect/>
          </a:stretch>
        </p:blipFill>
        <p:spPr>
          <a:xfrm>
            <a:off x="1231900" y="533400"/>
            <a:ext cx="6680200" cy="5791200"/>
          </a:xfrm>
          <a:prstGeom prst="rect">
            <a:avLst/>
          </a:prstGeom>
        </p:spPr>
      </p:pic>
      <p:sp>
        <p:nvSpPr>
          <p:cNvPr id="13" name="TextBox 12"/>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pic>
        <p:nvPicPr>
          <p:cNvPr id="8" name="Picture 7"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3670874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1990071" y="0"/>
            <a:ext cx="5163994" cy="584776"/>
          </a:xfrm>
          <a:prstGeom prst="rect">
            <a:avLst/>
          </a:prstGeom>
        </p:spPr>
        <p:txBody>
          <a:bodyPr wrap="none">
            <a:spAutoFit/>
          </a:bodyPr>
          <a:lstStyle/>
          <a:p>
            <a:pPr marL="431800" indent="-323850" algn="ctr">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How to check model output?</a:t>
            </a:r>
            <a:endParaRPr lang="en-US" sz="3200" dirty="0"/>
          </a:p>
        </p:txBody>
      </p:sp>
      <p:sp>
        <p:nvSpPr>
          <p:cNvPr id="10" name="Rectangle 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2" name="TextBox 11"/>
          <p:cNvSpPr txBox="1"/>
          <p:nvPr/>
        </p:nvSpPr>
        <p:spPr>
          <a:xfrm>
            <a:off x="510390" y="693310"/>
            <a:ext cx="8106899" cy="5262979"/>
          </a:xfrm>
          <a:prstGeom prst="rect">
            <a:avLst/>
          </a:prstGeom>
          <a:noFill/>
        </p:spPr>
        <p:txBody>
          <a:bodyPr wrap="square" rtlCol="0">
            <a:spAutoFit/>
          </a:bodyPr>
          <a:lstStyle/>
          <a:p>
            <a:pPr marL="285750" indent="-285750">
              <a:buFont typeface="Arial"/>
              <a:buChar char="•"/>
            </a:pPr>
            <a:r>
              <a:rPr lang="en-US" sz="2400" dirty="0" smtClean="0"/>
              <a:t>Use </a:t>
            </a:r>
            <a:r>
              <a:rPr lang="en-US" sz="2400" dirty="0" err="1" smtClean="0"/>
              <a:t>ncdump</a:t>
            </a:r>
            <a:r>
              <a:rPr lang="en-US" sz="2400" dirty="0" smtClean="0"/>
              <a:t>:</a:t>
            </a:r>
          </a:p>
          <a:p>
            <a:pPr marL="742950" lvl="1" indent="-285750">
              <a:buFont typeface="Arial"/>
              <a:buChar char="•"/>
            </a:pPr>
            <a:r>
              <a:rPr lang="en-US" sz="2400" dirty="0" err="1" smtClean="0"/>
              <a:t>ncdump</a:t>
            </a:r>
            <a:r>
              <a:rPr lang="en-US" sz="2400" dirty="0" smtClean="0"/>
              <a:t> –h wrfout_d0?_&lt;date&gt;</a:t>
            </a:r>
          </a:p>
          <a:p>
            <a:pPr lvl="1"/>
            <a:r>
              <a:rPr lang="en-US" sz="2400" dirty="0" smtClean="0"/>
              <a:t>to get the header information</a:t>
            </a:r>
            <a:endParaRPr lang="en-US" sz="2400" dirty="0"/>
          </a:p>
          <a:p>
            <a:pPr marL="800100" lvl="1" indent="-342900">
              <a:buFont typeface="Arial"/>
              <a:buChar char="•"/>
            </a:pPr>
            <a:r>
              <a:rPr lang="en-US" sz="2400" dirty="0" err="1" smtClean="0"/>
              <a:t>ncdump</a:t>
            </a:r>
            <a:r>
              <a:rPr lang="en-US" sz="2400" dirty="0" smtClean="0"/>
              <a:t> –v Times wrfout_d0?_&lt;date&gt;</a:t>
            </a:r>
          </a:p>
          <a:p>
            <a:pPr lvl="1"/>
            <a:r>
              <a:rPr lang="en-US" sz="2400" dirty="0" smtClean="0"/>
              <a:t>to check output time</a:t>
            </a:r>
          </a:p>
          <a:p>
            <a:pPr marL="800100" lvl="1" indent="-342900">
              <a:buFont typeface="Arial"/>
              <a:buChar char="•"/>
            </a:pPr>
            <a:r>
              <a:rPr lang="en-US" sz="2400" dirty="0" err="1" smtClean="0"/>
              <a:t>ncdump</a:t>
            </a:r>
            <a:r>
              <a:rPr lang="en-US" sz="2400" dirty="0" smtClean="0"/>
              <a:t> –v Uwrfout_d0?_&lt;date&gt;</a:t>
            </a:r>
          </a:p>
          <a:p>
            <a:pPr lvl="1"/>
            <a:r>
              <a:rPr lang="en-US" sz="2400" dirty="0" smtClean="0"/>
              <a:t>to </a:t>
            </a:r>
            <a:r>
              <a:rPr lang="en-US" sz="2400" dirty="0" err="1" smtClean="0"/>
              <a:t>chech</a:t>
            </a:r>
            <a:r>
              <a:rPr lang="en-US" sz="2400" dirty="0" smtClean="0"/>
              <a:t> a particular variable (U, in this case)</a:t>
            </a:r>
          </a:p>
          <a:p>
            <a:pPr lvl="1"/>
            <a:endParaRPr lang="en-US" sz="2400" dirty="0"/>
          </a:p>
          <a:p>
            <a:pPr marL="342900" indent="-342900">
              <a:buFont typeface="Arial"/>
              <a:buChar char="•"/>
            </a:pPr>
            <a:r>
              <a:rPr lang="en-US" sz="2400" dirty="0" smtClean="0"/>
              <a:t>Use </a:t>
            </a:r>
            <a:r>
              <a:rPr lang="en-US" sz="2400" dirty="0" err="1" smtClean="0"/>
              <a:t>ncview</a:t>
            </a:r>
            <a:r>
              <a:rPr lang="en-US" sz="2400" dirty="0" smtClean="0"/>
              <a:t> to quickly plot variables</a:t>
            </a:r>
          </a:p>
          <a:p>
            <a:pPr marL="342900" indent="-342900">
              <a:buFont typeface="Arial"/>
              <a:buChar char="•"/>
            </a:pPr>
            <a:r>
              <a:rPr lang="en-US" sz="2400" dirty="0" smtClean="0"/>
              <a:t>Plethora of other software tools</a:t>
            </a:r>
          </a:p>
          <a:p>
            <a:pPr marL="800100" lvl="1" indent="-342900">
              <a:buFont typeface="Arial"/>
              <a:buChar char="•"/>
            </a:pPr>
            <a:r>
              <a:rPr lang="en-US" sz="2400" dirty="0" smtClean="0"/>
              <a:t>NCL</a:t>
            </a:r>
          </a:p>
          <a:p>
            <a:pPr marL="800100" lvl="1" indent="-342900">
              <a:buFont typeface="Arial"/>
              <a:buChar char="•"/>
            </a:pPr>
            <a:r>
              <a:rPr lang="en-US" sz="2400" dirty="0" smtClean="0"/>
              <a:t>RIP4</a:t>
            </a:r>
          </a:p>
          <a:p>
            <a:pPr marL="800100" lvl="1" indent="-342900">
              <a:buFont typeface="Arial"/>
              <a:buChar char="•"/>
            </a:pPr>
            <a:r>
              <a:rPr lang="en-US" sz="2400" dirty="0" smtClean="0"/>
              <a:t>Grads</a:t>
            </a:r>
          </a:p>
          <a:p>
            <a:pPr marL="800100" lvl="1" indent="-342900">
              <a:buFont typeface="Arial"/>
              <a:buChar char="•"/>
            </a:pPr>
            <a:r>
              <a:rPr lang="en-US" sz="2400" dirty="0" smtClean="0"/>
              <a:t>Python</a:t>
            </a:r>
          </a:p>
        </p:txBody>
      </p:sp>
      <p:sp>
        <p:nvSpPr>
          <p:cNvPr id="8" name="TextBox 7"/>
          <p:cNvSpPr txBox="1"/>
          <p:nvPr/>
        </p:nvSpPr>
        <p:spPr>
          <a:xfrm>
            <a:off x="5208648" y="6513662"/>
            <a:ext cx="3935352" cy="369332"/>
          </a:xfrm>
          <a:prstGeom prst="rect">
            <a:avLst/>
          </a:prstGeom>
          <a:noFill/>
        </p:spPr>
        <p:txBody>
          <a:bodyPr wrap="square" rtlCol="0">
            <a:spAutoFit/>
          </a:bodyPr>
          <a:lstStyle/>
          <a:p>
            <a:r>
              <a:rPr lang="en-GB" dirty="0" smtClean="0"/>
              <a:t>Courtesy of Wei Wang @ NCAR</a:t>
            </a:r>
            <a:endParaRPr lang="en-GB" dirty="0"/>
          </a:p>
        </p:txBody>
      </p:sp>
      <p:pic>
        <p:nvPicPr>
          <p:cNvPr id="13" name="Picture 12" descr="bergen80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4" name="Picture 13" descr="isor-merki-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9756300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Forecast On </a:t>
            </a:r>
            <a:r>
              <a:rPr lang="en-GB" dirty="0"/>
              <a:t>Demand</a:t>
            </a:r>
            <a:r>
              <a:rPr lang="en-GB" dirty="0" smtClean="0"/>
              <a:t/>
            </a:r>
            <a:br>
              <a:rPr lang="en-GB" dirty="0" smtClean="0"/>
            </a:br>
            <a:r>
              <a:rPr lang="en-GB" dirty="0" smtClean="0"/>
              <a:t>Three layer cake</a:t>
            </a:r>
            <a:endParaRPr lang="en-GB" dirty="0"/>
          </a:p>
        </p:txBody>
      </p:sp>
      <p:sp>
        <p:nvSpPr>
          <p:cNvPr id="7" name="Process 6"/>
          <p:cNvSpPr/>
          <p:nvPr/>
        </p:nvSpPr>
        <p:spPr>
          <a:xfrm>
            <a:off x="457200" y="4746585"/>
            <a:ext cx="2528061" cy="98205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Forecast On Demand </a:t>
            </a:r>
            <a:r>
              <a:rPr lang="en-GB" dirty="0"/>
              <a:t>s</a:t>
            </a:r>
            <a:r>
              <a:rPr lang="en-GB" dirty="0" smtClean="0"/>
              <a:t>oftware stack</a:t>
            </a:r>
            <a:endParaRPr lang="en-GB" dirty="0"/>
          </a:p>
        </p:txBody>
      </p:sp>
      <p:sp>
        <p:nvSpPr>
          <p:cNvPr id="8" name="Process 7"/>
          <p:cNvSpPr/>
          <p:nvPr/>
        </p:nvSpPr>
        <p:spPr>
          <a:xfrm>
            <a:off x="457199" y="2749746"/>
            <a:ext cx="2528062" cy="98205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Open source atmospheric </a:t>
            </a:r>
            <a:r>
              <a:rPr lang="en-GB" dirty="0"/>
              <a:t>model and </a:t>
            </a:r>
            <a:r>
              <a:rPr lang="en-GB" dirty="0" smtClean="0"/>
              <a:t>input </a:t>
            </a:r>
            <a:r>
              <a:rPr lang="en-GB" dirty="0"/>
              <a:t>data</a:t>
            </a:r>
          </a:p>
        </p:txBody>
      </p:sp>
      <p:sp>
        <p:nvSpPr>
          <p:cNvPr id="9" name="Process 8"/>
          <p:cNvSpPr/>
          <p:nvPr/>
        </p:nvSpPr>
        <p:spPr>
          <a:xfrm>
            <a:off x="3325686" y="3509201"/>
            <a:ext cx="2657930" cy="1543703"/>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Customized Output, e.g.</a:t>
            </a:r>
          </a:p>
          <a:p>
            <a:pPr algn="ctr"/>
            <a:r>
              <a:rPr lang="en-GB" dirty="0" smtClean="0"/>
              <a:t>Search And Rescue</a:t>
            </a:r>
          </a:p>
          <a:p>
            <a:pPr algn="ctr"/>
            <a:r>
              <a:rPr lang="en-GB" dirty="0" smtClean="0"/>
              <a:t>(</a:t>
            </a:r>
            <a:r>
              <a:rPr lang="en-GB" dirty="0" err="1" smtClean="0">
                <a:solidFill>
                  <a:srgbClr val="FF6600"/>
                </a:solidFill>
              </a:rPr>
              <a:t>SAR</a:t>
            </a:r>
            <a:r>
              <a:rPr lang="en-GB" dirty="0" err="1" smtClean="0"/>
              <a:t>Weather</a:t>
            </a:r>
            <a:r>
              <a:rPr lang="en-GB" dirty="0" smtClean="0"/>
              <a:t>)</a:t>
            </a:r>
          </a:p>
          <a:p>
            <a:pPr algn="ctr"/>
            <a:r>
              <a:rPr lang="en-GB" dirty="0" smtClean="0"/>
              <a:t>Wind Energy</a:t>
            </a:r>
          </a:p>
          <a:p>
            <a:pPr algn="ctr"/>
            <a:r>
              <a:rPr lang="en-GB" dirty="0" smtClean="0"/>
              <a:t>Road Authorities</a:t>
            </a:r>
            <a:endParaRPr lang="en-GB" dirty="0"/>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303" b="47797"/>
          <a:stretch/>
        </p:blipFill>
        <p:spPr bwMode="auto">
          <a:xfrm>
            <a:off x="6258202" y="2324533"/>
            <a:ext cx="2124075"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10" descr="vindorka_istock_0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90505" y="3764533"/>
            <a:ext cx="2091772" cy="1297849"/>
          </a:xfrm>
          <a:prstGeom prst="rect">
            <a:avLst/>
          </a:prstGeom>
        </p:spPr>
      </p:pic>
      <p:pic>
        <p:nvPicPr>
          <p:cNvPr id="12" name="Picture 11"/>
          <p:cNvPicPr>
            <a:picLocks noChangeAspect="1"/>
          </p:cNvPicPr>
          <p:nvPr/>
        </p:nvPicPr>
        <p:blipFill>
          <a:blip r:embed="rId5"/>
          <a:stretch>
            <a:fillRect/>
          </a:stretch>
        </p:blipFill>
        <p:spPr>
          <a:xfrm>
            <a:off x="6290505" y="5052904"/>
            <a:ext cx="2093539" cy="1399182"/>
          </a:xfrm>
          <a:prstGeom prst="rect">
            <a:avLst/>
          </a:prstGeom>
        </p:spPr>
      </p:pic>
      <p:sp>
        <p:nvSpPr>
          <p:cNvPr id="13" name="Rectangle 12"/>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5" name="Picture 14" descr="belgingur-logo-color-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pic>
        <p:nvPicPr>
          <p:cNvPr id="14" name="Picture 13" descr="bergen80new.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6" name="Picture 15" descr="isor-merki-0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7794555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Dataflow</a:t>
            </a:r>
            <a:br>
              <a:rPr lang="en-GB" dirty="0" smtClean="0"/>
            </a:br>
            <a:r>
              <a:rPr lang="en-GB" dirty="0" smtClean="0"/>
              <a:t>static and dynamic data</a:t>
            </a:r>
            <a:endParaRPr lang="en-GB" dirty="0"/>
          </a:p>
        </p:txBody>
      </p:sp>
      <p:pic>
        <p:nvPicPr>
          <p:cNvPr id="9" name="Picture 8"/>
          <p:cNvPicPr>
            <a:picLocks noChangeAspect="1"/>
          </p:cNvPicPr>
          <p:nvPr/>
        </p:nvPicPr>
        <p:blipFill rotWithShape="1">
          <a:blip r:embed="rId2"/>
          <a:srcRect l="19922" t="18260" r="23830" b="24386"/>
          <a:stretch/>
        </p:blipFill>
        <p:spPr>
          <a:xfrm>
            <a:off x="439606" y="3446340"/>
            <a:ext cx="1317094" cy="1343021"/>
          </a:xfrm>
          <a:prstGeom prst="rect">
            <a:avLst/>
          </a:prstGeom>
        </p:spPr>
      </p:pic>
      <p:pic>
        <p:nvPicPr>
          <p:cNvPr id="10" name="Picture 9"/>
          <p:cNvPicPr>
            <a:picLocks noChangeAspect="1"/>
          </p:cNvPicPr>
          <p:nvPr/>
        </p:nvPicPr>
        <p:blipFill>
          <a:blip r:embed="rId3"/>
          <a:stretch>
            <a:fillRect/>
          </a:stretch>
        </p:blipFill>
        <p:spPr>
          <a:xfrm>
            <a:off x="2343531" y="5282317"/>
            <a:ext cx="2260174" cy="1575683"/>
          </a:xfrm>
          <a:prstGeom prst="rect">
            <a:avLst/>
          </a:prstGeom>
        </p:spPr>
      </p:pic>
      <p:pic>
        <p:nvPicPr>
          <p:cNvPr id="12" name="Picture 11" descr="wrf-logo.jpg"/>
          <p:cNvPicPr>
            <a:picLocks noChangeAspect="1"/>
          </p:cNvPicPr>
          <p:nvPr/>
        </p:nvPicPr>
        <p:blipFill rotWithShape="1">
          <a:blip r:embed="rId4">
            <a:extLst>
              <a:ext uri="{28A0092B-C50C-407E-A947-70E740481C1C}">
                <a14:useLocalDpi xmlns:a14="http://schemas.microsoft.com/office/drawing/2010/main" val="0"/>
              </a:ext>
            </a:extLst>
          </a:blip>
          <a:srcRect r="78962"/>
          <a:stretch/>
        </p:blipFill>
        <p:spPr>
          <a:xfrm>
            <a:off x="3289989" y="2150430"/>
            <a:ext cx="1368000" cy="876300"/>
          </a:xfrm>
          <a:prstGeom prst="rect">
            <a:avLst/>
          </a:prstGeom>
        </p:spPr>
      </p:pic>
      <p:pic>
        <p:nvPicPr>
          <p:cNvPr id="11" name="Picture 10" descr="Screen shot 2013-04-05 at 2.15.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7245" y="1605306"/>
            <a:ext cx="3054194" cy="1986275"/>
          </a:xfrm>
          <a:prstGeom prst="rect">
            <a:avLst/>
          </a:prstGeom>
        </p:spPr>
      </p:pic>
      <p:sp>
        <p:nvSpPr>
          <p:cNvPr id="13" name="TextBox 12"/>
          <p:cNvSpPr txBox="1"/>
          <p:nvPr/>
        </p:nvSpPr>
        <p:spPr>
          <a:xfrm>
            <a:off x="-18513" y="2788139"/>
            <a:ext cx="2243344" cy="646331"/>
          </a:xfrm>
          <a:prstGeom prst="rect">
            <a:avLst/>
          </a:prstGeom>
          <a:noFill/>
        </p:spPr>
        <p:txBody>
          <a:bodyPr wrap="square" rtlCol="0">
            <a:spAutoFit/>
          </a:bodyPr>
          <a:lstStyle/>
          <a:p>
            <a:pPr algn="ctr"/>
            <a:r>
              <a:rPr lang="en-GB" dirty="0" smtClean="0"/>
              <a:t>New global forecast every 6 hours</a:t>
            </a:r>
            <a:endParaRPr lang="en-GB" dirty="0"/>
          </a:p>
        </p:txBody>
      </p:sp>
      <p:pic>
        <p:nvPicPr>
          <p:cNvPr id="8" name="Picture 7"/>
          <p:cNvPicPr>
            <a:picLocks noChangeAspect="1"/>
          </p:cNvPicPr>
          <p:nvPr/>
        </p:nvPicPr>
        <p:blipFill>
          <a:blip r:embed="rId6"/>
          <a:stretch>
            <a:fillRect/>
          </a:stretch>
        </p:blipFill>
        <p:spPr>
          <a:xfrm>
            <a:off x="1885989" y="2588580"/>
            <a:ext cx="3121256" cy="2789013"/>
          </a:xfrm>
          <a:prstGeom prst="rect">
            <a:avLst/>
          </a:prstGeom>
        </p:spPr>
      </p:pic>
      <p:sp>
        <p:nvSpPr>
          <p:cNvPr id="14" name="TextBox 13"/>
          <p:cNvSpPr txBox="1"/>
          <p:nvPr/>
        </p:nvSpPr>
        <p:spPr>
          <a:xfrm>
            <a:off x="83090" y="5583080"/>
            <a:ext cx="2468865" cy="369332"/>
          </a:xfrm>
          <a:prstGeom prst="rect">
            <a:avLst/>
          </a:prstGeom>
          <a:noFill/>
        </p:spPr>
        <p:txBody>
          <a:bodyPr wrap="square" rtlCol="0">
            <a:spAutoFit/>
          </a:bodyPr>
          <a:lstStyle/>
          <a:p>
            <a:r>
              <a:rPr lang="en-GB" dirty="0" smtClean="0"/>
              <a:t>Static geographic data</a:t>
            </a:r>
            <a:endParaRPr lang="en-GB" dirty="0"/>
          </a:p>
        </p:txBody>
      </p:sp>
      <p:pic>
        <p:nvPicPr>
          <p:cNvPr id="15" name="Picture 14" descr="Screen shot 2013-04-05 at 2.23.2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0553" y="3121691"/>
            <a:ext cx="3038070" cy="1975917"/>
          </a:xfrm>
          <a:prstGeom prst="rect">
            <a:avLst/>
          </a:prstGeom>
        </p:spPr>
      </p:pic>
      <p:pic>
        <p:nvPicPr>
          <p:cNvPr id="16" name="Picture 15" descr="Screen shot 2013-04-05 at 2.26.5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3064" y="4798803"/>
            <a:ext cx="3030936" cy="1981159"/>
          </a:xfrm>
          <a:prstGeom prst="rect">
            <a:avLst/>
          </a:prstGeom>
        </p:spPr>
      </p:pic>
      <p:sp>
        <p:nvSpPr>
          <p:cNvPr id="17" name="TextBox 16"/>
          <p:cNvSpPr txBox="1"/>
          <p:nvPr/>
        </p:nvSpPr>
        <p:spPr>
          <a:xfrm>
            <a:off x="5507463" y="1605306"/>
            <a:ext cx="2243344" cy="369332"/>
          </a:xfrm>
          <a:prstGeom prst="rect">
            <a:avLst/>
          </a:prstGeom>
          <a:noFill/>
        </p:spPr>
        <p:txBody>
          <a:bodyPr wrap="square" rtlCol="0">
            <a:spAutoFit/>
          </a:bodyPr>
          <a:lstStyle/>
          <a:p>
            <a:r>
              <a:rPr lang="en-GB" dirty="0" smtClean="0">
                <a:solidFill>
                  <a:schemeClr val="bg1"/>
                </a:solidFill>
              </a:rPr>
              <a:t>Forecast On Demand</a:t>
            </a:r>
            <a:endParaRPr lang="en-GB" dirty="0">
              <a:solidFill>
                <a:schemeClr val="bg1"/>
              </a:solidFill>
            </a:endParaRPr>
          </a:p>
        </p:txBody>
      </p:sp>
      <p:sp>
        <p:nvSpPr>
          <p:cNvPr id="18" name="TextBox 17"/>
          <p:cNvSpPr txBox="1"/>
          <p:nvPr/>
        </p:nvSpPr>
        <p:spPr>
          <a:xfrm>
            <a:off x="6113064" y="3142974"/>
            <a:ext cx="2243344" cy="369332"/>
          </a:xfrm>
          <a:prstGeom prst="rect">
            <a:avLst/>
          </a:prstGeom>
          <a:noFill/>
        </p:spPr>
        <p:txBody>
          <a:bodyPr wrap="square" rtlCol="0">
            <a:spAutoFit/>
          </a:bodyPr>
          <a:lstStyle/>
          <a:p>
            <a:r>
              <a:rPr lang="en-GB" dirty="0" smtClean="0">
                <a:solidFill>
                  <a:srgbClr val="FFFFFF"/>
                </a:solidFill>
              </a:rPr>
              <a:t>Forecast On Demand</a:t>
            </a:r>
            <a:endParaRPr lang="en-GB" dirty="0">
              <a:solidFill>
                <a:srgbClr val="FFFFFF"/>
              </a:solidFill>
            </a:endParaRPr>
          </a:p>
        </p:txBody>
      </p:sp>
      <p:sp>
        <p:nvSpPr>
          <p:cNvPr id="19" name="TextBox 18"/>
          <p:cNvSpPr txBox="1"/>
          <p:nvPr/>
        </p:nvSpPr>
        <p:spPr>
          <a:xfrm>
            <a:off x="6629135" y="4817982"/>
            <a:ext cx="2243344" cy="369332"/>
          </a:xfrm>
          <a:prstGeom prst="rect">
            <a:avLst/>
          </a:prstGeom>
          <a:noFill/>
        </p:spPr>
        <p:txBody>
          <a:bodyPr wrap="square" rtlCol="0">
            <a:spAutoFit/>
          </a:bodyPr>
          <a:lstStyle/>
          <a:p>
            <a:r>
              <a:rPr lang="en-GB" dirty="0" smtClean="0">
                <a:solidFill>
                  <a:srgbClr val="FFFFFF"/>
                </a:solidFill>
              </a:rPr>
              <a:t>Forecast On Demand</a:t>
            </a:r>
            <a:endParaRPr lang="en-GB" dirty="0">
              <a:solidFill>
                <a:srgbClr val="FFFFFF"/>
              </a:solidFill>
            </a:endParaRPr>
          </a:p>
        </p:txBody>
      </p:sp>
      <p:sp>
        <p:nvSpPr>
          <p:cNvPr id="20" name="Rectangle 19"/>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1" name="Picture 20" descr="belgingur-logo-color-horizont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pic>
        <p:nvPicPr>
          <p:cNvPr id="22" name="Picture 21" descr="bergen80new.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23" name="Picture 22" descr="isor-merki-0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90736441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cc-gridresolutio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23392"/>
            <a:ext cx="9144000" cy="5574974"/>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26" name="TextBox 25"/>
          <p:cNvSpPr txBox="1"/>
          <p:nvPr/>
        </p:nvSpPr>
        <p:spPr>
          <a:xfrm>
            <a:off x="6030662" y="574467"/>
            <a:ext cx="3127293" cy="830997"/>
          </a:xfrm>
          <a:prstGeom prst="rect">
            <a:avLst/>
          </a:prstGeom>
          <a:noFill/>
        </p:spPr>
        <p:txBody>
          <a:bodyPr wrap="square" rtlCol="0">
            <a:spAutoFit/>
          </a:bodyPr>
          <a:lstStyle/>
          <a:p>
            <a:r>
              <a:rPr lang="is-IS" sz="2400" dirty="0" smtClean="0"/>
              <a:t>Current climate models, ~100 km grids</a:t>
            </a:r>
            <a:endParaRPr lang="is-IS" sz="2400" dirty="0"/>
          </a:p>
        </p:txBody>
      </p:sp>
      <p:sp>
        <p:nvSpPr>
          <p:cNvPr id="27" name="TextBox 26"/>
          <p:cNvSpPr txBox="1"/>
          <p:nvPr/>
        </p:nvSpPr>
        <p:spPr>
          <a:xfrm>
            <a:off x="3179444" y="5676460"/>
            <a:ext cx="3127293" cy="830997"/>
          </a:xfrm>
          <a:prstGeom prst="rect">
            <a:avLst/>
          </a:prstGeom>
          <a:noFill/>
        </p:spPr>
        <p:txBody>
          <a:bodyPr wrap="square" rtlCol="0">
            <a:spAutoFit/>
          </a:bodyPr>
          <a:lstStyle/>
          <a:p>
            <a:r>
              <a:rPr lang="is-IS" sz="2400" dirty="0" smtClean="0"/>
              <a:t>Belgingur forecasts</a:t>
            </a:r>
          </a:p>
          <a:p>
            <a:r>
              <a:rPr lang="is-IS" sz="2400" dirty="0" smtClean="0"/>
              <a:t>9 – 3 – 1 km grids</a:t>
            </a:r>
            <a:endParaRPr lang="is-IS" sz="2400" dirty="0"/>
          </a:p>
        </p:txBody>
      </p:sp>
      <p:sp>
        <p:nvSpPr>
          <p:cNvPr id="3" name="Rectangle 2"/>
          <p:cNvSpPr/>
          <p:nvPr/>
        </p:nvSpPr>
        <p:spPr>
          <a:xfrm>
            <a:off x="0" y="1228195"/>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76128" y="1228195"/>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0" y="3934681"/>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631948" y="3920724"/>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16460" y="590664"/>
            <a:ext cx="2592288" cy="779316"/>
          </a:xfrm>
          <a:prstGeom prst="rect">
            <a:avLst/>
          </a:prstGeom>
          <a:noFill/>
        </p:spPr>
        <p:txBody>
          <a:bodyPr wrap="square" rtlCol="0">
            <a:spAutoFit/>
          </a:bodyPr>
          <a:lstStyle/>
          <a:p>
            <a:r>
              <a:rPr lang="is-IS" sz="2400" dirty="0" smtClean="0"/>
              <a:t>Global forecasts</a:t>
            </a:r>
          </a:p>
          <a:p>
            <a:r>
              <a:rPr lang="is-IS" sz="2400" dirty="0" smtClean="0"/>
              <a:t>15-50 km grid</a:t>
            </a:r>
            <a:endParaRPr lang="is-IS" sz="2400" dirty="0"/>
          </a:p>
        </p:txBody>
      </p:sp>
      <p:sp>
        <p:nvSpPr>
          <p:cNvPr id="4" name="TextBox 3"/>
          <p:cNvSpPr txBox="1"/>
          <p:nvPr/>
        </p:nvSpPr>
        <p:spPr>
          <a:xfrm>
            <a:off x="7284793" y="6094602"/>
            <a:ext cx="1859208" cy="369332"/>
          </a:xfrm>
          <a:prstGeom prst="rect">
            <a:avLst/>
          </a:prstGeom>
          <a:noFill/>
        </p:spPr>
        <p:txBody>
          <a:bodyPr wrap="square" rtlCol="0">
            <a:spAutoFit/>
          </a:bodyPr>
          <a:lstStyle/>
          <a:p>
            <a:r>
              <a:rPr lang="en-US" dirty="0" smtClean="0"/>
              <a:t>From IPCC 2007</a:t>
            </a:r>
            <a:endParaRPr lang="en-US" dirty="0"/>
          </a:p>
        </p:txBody>
      </p:sp>
      <p:pic>
        <p:nvPicPr>
          <p:cNvPr id="24" name="Picture 23"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6" name="Rectangle 15"/>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5" name="Picture 14"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7" name="Picture 16"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2516790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300"/>
            <a:ext cx="9144000" cy="5607246"/>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2" name="Oval 1"/>
          <p:cNvSpPr/>
          <p:nvPr/>
        </p:nvSpPr>
        <p:spPr bwMode="auto">
          <a:xfrm>
            <a:off x="5292454" y="3838941"/>
            <a:ext cx="1729221" cy="1683880"/>
          </a:xfrm>
          <a:prstGeom prst="ellipse">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6" name="TextBox 5"/>
          <p:cNvSpPr txBox="1"/>
          <p:nvPr/>
        </p:nvSpPr>
        <p:spPr>
          <a:xfrm>
            <a:off x="6786010" y="4548271"/>
            <a:ext cx="2532304" cy="1569660"/>
          </a:xfrm>
          <a:prstGeom prst="rect">
            <a:avLst/>
          </a:prstGeom>
          <a:noFill/>
        </p:spPr>
        <p:txBody>
          <a:bodyPr wrap="square" rtlCol="0">
            <a:spAutoFit/>
          </a:bodyPr>
          <a:lstStyle/>
          <a:p>
            <a:r>
              <a:rPr lang="en-US" sz="2400" dirty="0" smtClean="0">
                <a:solidFill>
                  <a:schemeClr val="bg1"/>
                </a:solidFill>
              </a:rPr>
              <a:t>How does the weather model “see” this mountain?</a:t>
            </a:r>
            <a:endParaRPr lang="en-US" sz="2400" dirty="0">
              <a:solidFill>
                <a:schemeClr val="bg1"/>
              </a:solidFill>
            </a:endParaRPr>
          </a:p>
        </p:txBody>
      </p:sp>
      <p:pic>
        <p:nvPicPr>
          <p:cNvPr id="11" name="Picture 10"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2" name="Rectangle 11"/>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9" name="Picture 8"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0" name="Picture 9"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5395535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aefajokull_1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956" y="2152070"/>
            <a:ext cx="4649045" cy="5147157"/>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26" name="TextBox 25"/>
          <p:cNvSpPr txBox="1"/>
          <p:nvPr/>
        </p:nvSpPr>
        <p:spPr>
          <a:xfrm>
            <a:off x="5220072" y="692696"/>
            <a:ext cx="3384376" cy="1569660"/>
          </a:xfrm>
          <a:prstGeom prst="rect">
            <a:avLst/>
          </a:prstGeom>
          <a:noFill/>
        </p:spPr>
        <p:txBody>
          <a:bodyPr wrap="square" rtlCol="0">
            <a:spAutoFit/>
          </a:bodyPr>
          <a:lstStyle/>
          <a:p>
            <a:r>
              <a:rPr lang="is-IS" sz="2400" dirty="0" smtClean="0"/>
              <a:t>Vatnajökull icecap, max height is 1675m. Top height of Mt. Öræfajökull is only 880m</a:t>
            </a:r>
            <a:endParaRPr lang="is-IS" sz="2400" dirty="0"/>
          </a:p>
        </p:txBody>
      </p:sp>
      <p:sp>
        <p:nvSpPr>
          <p:cNvPr id="27" name="TextBox 26"/>
          <p:cNvSpPr txBox="1"/>
          <p:nvPr/>
        </p:nvSpPr>
        <p:spPr>
          <a:xfrm>
            <a:off x="196312" y="5364727"/>
            <a:ext cx="4174131" cy="1200328"/>
          </a:xfrm>
          <a:prstGeom prst="rect">
            <a:avLst/>
          </a:prstGeom>
          <a:noFill/>
        </p:spPr>
        <p:txBody>
          <a:bodyPr wrap="square" rtlCol="0">
            <a:spAutoFit/>
          </a:bodyPr>
          <a:lstStyle/>
          <a:p>
            <a:r>
              <a:rPr lang="is-IS" sz="2400" dirty="0" smtClean="0"/>
              <a:t>At 1km resolution the </a:t>
            </a:r>
            <a:r>
              <a:rPr lang="is-IS" sz="2400" dirty="0"/>
              <a:t>m</a:t>
            </a:r>
            <a:r>
              <a:rPr lang="is-IS" sz="2400" dirty="0" smtClean="0"/>
              <a:t>ax height is 2020m. Top height of Mt. Öræfajökull is now 1945m</a:t>
            </a:r>
            <a:endParaRPr lang="is-IS" sz="2400" dirty="0"/>
          </a:p>
        </p:txBody>
      </p:sp>
      <p:pic>
        <p:nvPicPr>
          <p:cNvPr id="6" name="Picture 5" descr="oraefajokull_9k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9711"/>
            <a:ext cx="4494957" cy="4973336"/>
          </a:xfrm>
          <a:prstGeom prst="rect">
            <a:avLst/>
          </a:prstGeom>
        </p:spPr>
      </p:pic>
      <p:sp>
        <p:nvSpPr>
          <p:cNvPr id="7" name="Oval 6"/>
          <p:cNvSpPr/>
          <p:nvPr/>
        </p:nvSpPr>
        <p:spPr>
          <a:xfrm>
            <a:off x="1992225" y="3212645"/>
            <a:ext cx="224125" cy="224138"/>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676936" y="4834394"/>
            <a:ext cx="224125" cy="224138"/>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216350" y="2152070"/>
            <a:ext cx="3003722" cy="1172644"/>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3"/>
          </p:cNvCxnSpPr>
          <p:nvPr/>
        </p:nvCxnSpPr>
        <p:spPr>
          <a:xfrm flipV="1">
            <a:off x="4096513" y="5025708"/>
            <a:ext cx="2613245" cy="127506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0" name="Picture 19" descr="belgingur-logo-color-horizont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 y="6474914"/>
            <a:ext cx="1286505" cy="412197"/>
          </a:xfrm>
          <a:prstGeom prst="rect">
            <a:avLst/>
          </a:prstGeom>
        </p:spPr>
      </p:pic>
      <p:pic>
        <p:nvPicPr>
          <p:cNvPr id="14" name="Picture 13" descr="bergen80new.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5" name="Picture 14" descr="isor-merki-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1271788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3" name="Rectangle 2"/>
          <p:cNvSpPr/>
          <p:nvPr/>
        </p:nvSpPr>
        <p:spPr>
          <a:xfrm>
            <a:off x="4213688" y="5412805"/>
            <a:ext cx="2492604" cy="656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295400" y="723900"/>
            <a:ext cx="6553200" cy="5397500"/>
          </a:xfrm>
          <a:prstGeom prst="rect">
            <a:avLst/>
          </a:prstGeom>
        </p:spPr>
      </p:pic>
      <p:sp>
        <p:nvSpPr>
          <p:cNvPr id="6" name="TextBox 5"/>
          <p:cNvSpPr txBox="1"/>
          <p:nvPr/>
        </p:nvSpPr>
        <p:spPr>
          <a:xfrm>
            <a:off x="2017127" y="971265"/>
            <a:ext cx="2726858" cy="523220"/>
          </a:xfrm>
          <a:prstGeom prst="rect">
            <a:avLst/>
          </a:prstGeom>
          <a:noFill/>
        </p:spPr>
        <p:txBody>
          <a:bodyPr wrap="square" rtlCol="0">
            <a:spAutoFit/>
          </a:bodyPr>
          <a:lstStyle/>
          <a:p>
            <a:r>
              <a:rPr lang="en-US" sz="2800" dirty="0" smtClean="0">
                <a:solidFill>
                  <a:srgbClr val="FFFFFF"/>
                </a:solidFill>
              </a:rPr>
              <a:t>9 km resolution</a:t>
            </a:r>
            <a:endParaRPr lang="en-US" sz="2800" dirty="0">
              <a:solidFill>
                <a:srgbClr val="FFFFFF"/>
              </a:solidFill>
            </a:endParaRPr>
          </a:p>
        </p:txBody>
      </p:sp>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9" name="Picture 8"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9768807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3" name="Rectangle 2"/>
          <p:cNvSpPr/>
          <p:nvPr/>
        </p:nvSpPr>
        <p:spPr>
          <a:xfrm>
            <a:off x="4213688" y="5412805"/>
            <a:ext cx="2492604" cy="656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193800" y="736600"/>
            <a:ext cx="6743700" cy="5384800"/>
          </a:xfrm>
          <a:prstGeom prst="rect">
            <a:avLst/>
          </a:prstGeom>
        </p:spPr>
      </p:pic>
      <p:sp>
        <p:nvSpPr>
          <p:cNvPr id="8" name="TextBox 7"/>
          <p:cNvSpPr txBox="1"/>
          <p:nvPr/>
        </p:nvSpPr>
        <p:spPr>
          <a:xfrm>
            <a:off x="2017127" y="896553"/>
            <a:ext cx="2726858" cy="523220"/>
          </a:xfrm>
          <a:prstGeom prst="rect">
            <a:avLst/>
          </a:prstGeom>
          <a:noFill/>
        </p:spPr>
        <p:txBody>
          <a:bodyPr wrap="square" rtlCol="0">
            <a:spAutoFit/>
          </a:bodyPr>
          <a:lstStyle/>
          <a:p>
            <a:r>
              <a:rPr lang="en-US" sz="2800" dirty="0" smtClean="0">
                <a:solidFill>
                  <a:srgbClr val="FFFFFF"/>
                </a:solidFill>
              </a:rPr>
              <a:t>3 km resolution</a:t>
            </a:r>
            <a:endParaRPr lang="en-US" sz="2800" dirty="0">
              <a:solidFill>
                <a:srgbClr val="FFFFFF"/>
              </a:solidFill>
            </a:endParaRPr>
          </a:p>
        </p:txBody>
      </p:sp>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9" name="Picture 8"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722994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8031386" cy="4240494"/>
          </a:xfrm>
        </p:spPr>
        <p:txBody>
          <a:bodyPr>
            <a:normAutofit fontScale="92500"/>
          </a:bodyPr>
          <a:lstStyle/>
          <a:p>
            <a:r>
              <a:rPr lang="en-GB" dirty="0" smtClean="0"/>
              <a:t>Founded in 2001 – </a:t>
            </a:r>
            <a:r>
              <a:rPr lang="en-GB" dirty="0" err="1" smtClean="0"/>
              <a:t>www.belgingur.eu</a:t>
            </a:r>
            <a:endParaRPr lang="en-GB" dirty="0" smtClean="0"/>
          </a:p>
          <a:p>
            <a:r>
              <a:rPr lang="en-GB" dirty="0" smtClean="0"/>
              <a:t>Mixed private and governmental ownership</a:t>
            </a:r>
          </a:p>
          <a:p>
            <a:pPr lvl="1"/>
            <a:r>
              <a:rPr lang="en-GB" dirty="0" smtClean="0"/>
              <a:t>90% private</a:t>
            </a:r>
          </a:p>
          <a:p>
            <a:pPr lvl="1"/>
            <a:r>
              <a:rPr lang="en-GB" dirty="0" smtClean="0"/>
              <a:t>10% owned by ISOR (aka Iceland </a:t>
            </a:r>
            <a:r>
              <a:rPr lang="en-GB" dirty="0" err="1" smtClean="0"/>
              <a:t>Geosurvey</a:t>
            </a:r>
            <a:r>
              <a:rPr lang="en-GB" dirty="0" smtClean="0"/>
              <a:t>)</a:t>
            </a:r>
          </a:p>
          <a:p>
            <a:r>
              <a:rPr lang="en-GB" dirty="0" smtClean="0"/>
              <a:t>Strong tradition in atmospheric research</a:t>
            </a:r>
          </a:p>
          <a:p>
            <a:pPr lvl="1"/>
            <a:r>
              <a:rPr lang="en-GB" dirty="0" smtClean="0"/>
              <a:t>Atmospheric flow in complex terrain</a:t>
            </a:r>
          </a:p>
          <a:p>
            <a:pPr lvl="1"/>
            <a:r>
              <a:rPr lang="en-GB" dirty="0" smtClean="0"/>
              <a:t>Dynamical downscaling of global climate data</a:t>
            </a:r>
          </a:p>
          <a:p>
            <a:r>
              <a:rPr lang="en-GB" dirty="0" smtClean="0"/>
              <a:t>Operational forecasts since 2004</a:t>
            </a:r>
          </a:p>
          <a:p>
            <a:pPr lvl="1"/>
            <a:r>
              <a:rPr lang="en-GB" dirty="0" err="1"/>
              <a:t>www.belgingur.is</a:t>
            </a:r>
            <a:endParaRPr lang="en-GB" dirty="0"/>
          </a:p>
          <a:p>
            <a:r>
              <a:rPr lang="en-GB" dirty="0" smtClean="0"/>
              <a:t>On-Demand forecasts since 2012</a:t>
            </a:r>
          </a:p>
          <a:p>
            <a:pPr lvl="1"/>
            <a:r>
              <a:rPr lang="en-GB" dirty="0" err="1" smtClean="0">
                <a:solidFill>
                  <a:srgbClr val="FF6600"/>
                </a:solidFill>
              </a:rPr>
              <a:t>SAR</a:t>
            </a:r>
            <a:r>
              <a:rPr lang="en-GB" dirty="0" err="1" smtClean="0"/>
              <a:t>Weather</a:t>
            </a:r>
            <a:r>
              <a:rPr lang="en-GB" dirty="0" smtClean="0"/>
              <a:t> </a:t>
            </a:r>
            <a:r>
              <a:rPr lang="en-GB" dirty="0"/>
              <a:t>– </a:t>
            </a:r>
            <a:r>
              <a:rPr lang="en-GB" dirty="0" err="1"/>
              <a:t>www.sarweather.com</a:t>
            </a:r>
            <a:endParaRPr lang="en-GB" dirty="0" smtClean="0"/>
          </a:p>
        </p:txBody>
      </p:sp>
      <p:sp>
        <p:nvSpPr>
          <p:cNvPr id="3" name="Title 2"/>
          <p:cNvSpPr>
            <a:spLocks noGrp="1"/>
          </p:cNvSpPr>
          <p:nvPr>
            <p:ph type="title"/>
          </p:nvPr>
        </p:nvSpPr>
        <p:spPr/>
        <p:txBody>
          <a:bodyPr>
            <a:normAutofit/>
          </a:bodyPr>
          <a:lstStyle/>
          <a:p>
            <a:r>
              <a:rPr lang="en-GB" dirty="0" smtClean="0"/>
              <a:t>About Belgingur</a:t>
            </a:r>
            <a:endParaRPr lang="en-GB"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Picture 6"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8" name="Picture 7"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2152771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3" name="Rectangle 2"/>
          <p:cNvSpPr/>
          <p:nvPr/>
        </p:nvSpPr>
        <p:spPr>
          <a:xfrm>
            <a:off x="4213688" y="5412805"/>
            <a:ext cx="2492604" cy="656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104284" y="684869"/>
            <a:ext cx="2726858" cy="523220"/>
          </a:xfrm>
          <a:prstGeom prst="rect">
            <a:avLst/>
          </a:prstGeom>
          <a:noFill/>
        </p:spPr>
        <p:txBody>
          <a:bodyPr wrap="square" rtlCol="0">
            <a:spAutoFit/>
          </a:bodyPr>
          <a:lstStyle/>
          <a:p>
            <a:r>
              <a:rPr lang="en-US" sz="2800" dirty="0">
                <a:solidFill>
                  <a:srgbClr val="FFFFFF"/>
                </a:solidFill>
              </a:rPr>
              <a:t>1</a:t>
            </a:r>
            <a:r>
              <a:rPr lang="en-US" sz="2800" dirty="0" smtClean="0">
                <a:solidFill>
                  <a:srgbClr val="FFFFFF"/>
                </a:solidFill>
              </a:rPr>
              <a:t> km resolution</a:t>
            </a:r>
            <a:endParaRPr lang="en-US" sz="2800" dirty="0">
              <a:solidFill>
                <a:srgbClr val="FFFFFF"/>
              </a:solidFill>
            </a:endParaRPr>
          </a:p>
        </p:txBody>
      </p:sp>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474914"/>
            <a:ext cx="1286505" cy="412197"/>
          </a:xfrm>
          <a:prstGeom prst="rect">
            <a:avLst/>
          </a:prstGeom>
        </p:spPr>
      </p:pic>
      <p:pic>
        <p:nvPicPr>
          <p:cNvPr id="4" name="Picture 3" descr="Screen shot 2014-11-11 at 2.48.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324" y="530738"/>
            <a:ext cx="8777681" cy="6022513"/>
          </a:xfrm>
          <a:prstGeom prst="rect">
            <a:avLst/>
          </a:prstGeom>
        </p:spPr>
      </p:pic>
      <p:pic>
        <p:nvPicPr>
          <p:cNvPr id="9" name="Picture 8"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4881778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09 at 10.59.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995504" cy="6858000"/>
          </a:xfrm>
          <a:prstGeom prst="rect">
            <a:avLst/>
          </a:prstGeom>
        </p:spPr>
      </p:pic>
      <p:sp>
        <p:nvSpPr>
          <p:cNvPr id="3" name="Title 2"/>
          <p:cNvSpPr>
            <a:spLocks noGrp="1"/>
          </p:cNvSpPr>
          <p:nvPr>
            <p:ph type="title"/>
          </p:nvPr>
        </p:nvSpPr>
        <p:spPr/>
        <p:txBody>
          <a:bodyPr>
            <a:normAutofit/>
          </a:bodyPr>
          <a:lstStyle/>
          <a:p>
            <a:r>
              <a:rPr lang="en-GB" dirty="0" smtClean="0">
                <a:solidFill>
                  <a:schemeClr val="tx1"/>
                </a:solidFill>
              </a:rPr>
              <a:t>Cape Verde at 9 km resolution</a:t>
            </a:r>
            <a:endParaRPr lang="en-GB" dirty="0">
              <a:solidFill>
                <a:schemeClr val="tx1"/>
              </a:solidFill>
            </a:endParaRPr>
          </a:p>
        </p:txBody>
      </p:sp>
      <p:pic>
        <p:nvPicPr>
          <p:cNvPr id="4" name="Picture 3"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5" name="Picture 4"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22165666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09 at 10.59.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00" y="0"/>
            <a:ext cx="7030312" cy="6858000"/>
          </a:xfrm>
          <a:prstGeom prst="rect">
            <a:avLst/>
          </a:prstGeom>
        </p:spPr>
      </p:pic>
      <p:sp>
        <p:nvSpPr>
          <p:cNvPr id="3" name="Title 2"/>
          <p:cNvSpPr>
            <a:spLocks noGrp="1"/>
          </p:cNvSpPr>
          <p:nvPr>
            <p:ph type="title"/>
          </p:nvPr>
        </p:nvSpPr>
        <p:spPr/>
        <p:txBody>
          <a:bodyPr>
            <a:normAutofit/>
          </a:bodyPr>
          <a:lstStyle/>
          <a:p>
            <a:r>
              <a:rPr lang="en-GB" dirty="0" smtClean="0">
                <a:solidFill>
                  <a:schemeClr val="tx1"/>
                </a:solidFill>
              </a:rPr>
              <a:t>Cape Verde at 1 km resolution</a:t>
            </a:r>
            <a:endParaRPr lang="en-GB" dirty="0">
              <a:solidFill>
                <a:schemeClr val="tx1"/>
              </a:solidFill>
            </a:endParaRPr>
          </a:p>
        </p:txBody>
      </p:sp>
      <p:pic>
        <p:nvPicPr>
          <p:cNvPr id="5" name="Picture 4"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6" name="Picture 5"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32647081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145873" y="0"/>
            <a:ext cx="6844742" cy="556050"/>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Why not always use 1km resolution?</a:t>
            </a:r>
          </a:p>
        </p:txBody>
      </p:sp>
      <p:graphicFrame>
        <p:nvGraphicFramePr>
          <p:cNvPr id="12" name="Chart 11"/>
          <p:cNvGraphicFramePr/>
          <p:nvPr>
            <p:extLst>
              <p:ext uri="{D42A27DB-BD31-4B8C-83A1-F6EECF244321}">
                <p14:modId xmlns:p14="http://schemas.microsoft.com/office/powerpoint/2010/main" val="1515343757"/>
              </p:ext>
            </p:extLst>
          </p:nvPr>
        </p:nvGraphicFramePr>
        <p:xfrm>
          <a:off x="1187624" y="908720"/>
          <a:ext cx="6959857" cy="42704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475656" y="5229200"/>
            <a:ext cx="5688632" cy="868392"/>
          </a:xfrm>
          <a:prstGeom prst="rect">
            <a:avLst/>
          </a:prstGeom>
          <a:noFill/>
        </p:spPr>
        <p:txBody>
          <a:bodyPr wrap="square" rtlCol="0">
            <a:spAutoFit/>
          </a:bodyPr>
          <a:lstStyle/>
          <a:p>
            <a:r>
              <a:rPr lang="en-US" dirty="0" smtClean="0"/>
              <a:t>Need 1000-times more CPU power to simulate a 1 km resolution forecast than a 10 km one for the same region!</a:t>
            </a:r>
            <a:endParaRPr lang="en-US" dirty="0"/>
          </a:p>
        </p:txBody>
      </p:sp>
      <p:sp>
        <p:nvSpPr>
          <p:cNvPr id="25" name="Freeform 24"/>
          <p:cNvSpPr/>
          <p:nvPr/>
        </p:nvSpPr>
        <p:spPr>
          <a:xfrm>
            <a:off x="6510820" y="1037256"/>
            <a:ext cx="454668" cy="1828132"/>
          </a:xfrm>
          <a:custGeom>
            <a:avLst/>
            <a:gdLst>
              <a:gd name="connsiteX0" fmla="*/ 0 w 471132"/>
              <a:gd name="connsiteY0" fmla="*/ 1808935 h 1808935"/>
              <a:gd name="connsiteX1" fmla="*/ 282213 w 471132"/>
              <a:gd name="connsiteY1" fmla="*/ 1209264 h 1808935"/>
              <a:gd name="connsiteX2" fmla="*/ 411561 w 471132"/>
              <a:gd name="connsiteY2" fmla="*/ 621351 h 1808935"/>
              <a:gd name="connsiteX3" fmla="*/ 470355 w 471132"/>
              <a:gd name="connsiteY3" fmla="*/ 33439 h 1808935"/>
              <a:gd name="connsiteX4" fmla="*/ 446837 w 471132"/>
              <a:gd name="connsiteY4" fmla="*/ 68713 h 180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32" h="1808935">
                <a:moveTo>
                  <a:pt x="0" y="1808935"/>
                </a:moveTo>
                <a:cubicBezTo>
                  <a:pt x="106810" y="1608065"/>
                  <a:pt x="213620" y="1407195"/>
                  <a:pt x="282213" y="1209264"/>
                </a:cubicBezTo>
                <a:cubicBezTo>
                  <a:pt x="350807" y="1011333"/>
                  <a:pt x="380204" y="817322"/>
                  <a:pt x="411561" y="621351"/>
                </a:cubicBezTo>
                <a:cubicBezTo>
                  <a:pt x="442918" y="425380"/>
                  <a:pt x="464476" y="125545"/>
                  <a:pt x="470355" y="33439"/>
                </a:cubicBezTo>
                <a:cubicBezTo>
                  <a:pt x="476234" y="-58667"/>
                  <a:pt x="446837" y="68713"/>
                  <a:pt x="446837" y="68713"/>
                </a:cubicBezTo>
              </a:path>
            </a:pathLst>
          </a:custGeom>
          <a:ln w="57150" cap="flat" cmpd="sng">
            <a:solidFill>
              <a:srgbClr val="FF6600"/>
            </a:solidFill>
            <a:prstDash val="solid"/>
          </a:ln>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pic>
        <p:nvPicPr>
          <p:cNvPr id="11" name="Picture 10"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3" name="Rectangle 12"/>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9" name="Picture 8"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0" name="Picture 9"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7766816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1044576"/>
            <a:ext cx="8106899" cy="3416320"/>
          </a:xfrm>
          <a:prstGeom prst="rect">
            <a:avLst/>
          </a:prstGeom>
          <a:noFill/>
        </p:spPr>
        <p:txBody>
          <a:bodyPr wrap="square" rtlCol="0">
            <a:spAutoFit/>
          </a:bodyPr>
          <a:lstStyle/>
          <a:p>
            <a:pPr marL="285750" indent="-285750">
              <a:buFont typeface="Arial"/>
              <a:buChar char="•"/>
            </a:pPr>
            <a:r>
              <a:rPr lang="en-US" sz="2400" dirty="0" smtClean="0"/>
              <a:t>Open source addition to the WRF model</a:t>
            </a:r>
          </a:p>
          <a:p>
            <a:pPr marL="742950" lvl="1" indent="-285750">
              <a:buFont typeface="Arial"/>
              <a:buChar char="•"/>
            </a:pPr>
            <a:r>
              <a:rPr lang="en-US" sz="2400" dirty="0" smtClean="0"/>
              <a:t>Development is led by NOAA</a:t>
            </a:r>
          </a:p>
          <a:p>
            <a:pPr marL="285750" indent="-285750">
              <a:buFont typeface="Arial"/>
              <a:buChar char="•"/>
            </a:pPr>
            <a:r>
              <a:rPr lang="en-US" sz="2400" dirty="0"/>
              <a:t>Potential to to simulate the coupling between dynamics, radiation and </a:t>
            </a:r>
            <a:r>
              <a:rPr lang="en-US" sz="2400" dirty="0" smtClean="0"/>
              <a:t>chemistry</a:t>
            </a:r>
          </a:p>
          <a:p>
            <a:pPr marL="742950" lvl="1" indent="-285750">
              <a:buFont typeface="Arial"/>
              <a:buChar char="•"/>
            </a:pPr>
            <a:r>
              <a:rPr lang="en-US" sz="2400" dirty="0" smtClean="0"/>
              <a:t>Capable of both </a:t>
            </a:r>
            <a:r>
              <a:rPr lang="en-US" sz="2400" dirty="0"/>
              <a:t>o</a:t>
            </a:r>
            <a:r>
              <a:rPr lang="en-US" sz="2400" dirty="0" smtClean="0"/>
              <a:t>n-line and off-line modeling</a:t>
            </a:r>
          </a:p>
          <a:p>
            <a:pPr marL="285750" indent="-285750">
              <a:buFont typeface="Arial"/>
              <a:buChar char="•"/>
            </a:pPr>
            <a:r>
              <a:rPr lang="en-US" sz="2400" dirty="0" smtClean="0"/>
              <a:t>Simulate and forecast the dispersion of chemical constituents and/or other airborne pollutants</a:t>
            </a:r>
          </a:p>
          <a:p>
            <a:pPr marL="742950" lvl="1" indent="-285750">
              <a:buFont typeface="Arial"/>
              <a:buChar char="•"/>
            </a:pPr>
            <a:r>
              <a:rPr lang="en-US" sz="2400" dirty="0" smtClean="0"/>
              <a:t>e.g. SO</a:t>
            </a:r>
            <a:r>
              <a:rPr lang="en-US" sz="2400" baseline="-25000" dirty="0" smtClean="0"/>
              <a:t>2</a:t>
            </a:r>
            <a:r>
              <a:rPr lang="en-US" sz="2400" dirty="0" smtClean="0"/>
              <a:t> and volcanic ash</a:t>
            </a:r>
          </a:p>
          <a:p>
            <a:pPr marL="285750" indent="-285750">
              <a:buFont typeface="Arial"/>
              <a:buChar char="•"/>
            </a:pPr>
            <a:endParaRPr lang="en-US" sz="2400" dirty="0" smtClean="0"/>
          </a:p>
        </p:txBody>
      </p:sp>
      <p:sp>
        <p:nvSpPr>
          <p:cNvPr id="9" name="Rectangle 8"/>
          <p:cNvSpPr/>
          <p:nvPr/>
        </p:nvSpPr>
        <p:spPr>
          <a:xfrm>
            <a:off x="683568" y="0"/>
            <a:ext cx="3916657"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The WRF-</a:t>
            </a:r>
            <a:r>
              <a:rPr lang="en-US" sz="3200" dirty="0" err="1" smtClean="0"/>
              <a:t>Chem</a:t>
            </a:r>
            <a:r>
              <a:rPr lang="en-US" sz="3200" dirty="0" smtClean="0"/>
              <a:t> model</a:t>
            </a:r>
          </a:p>
        </p:txBody>
      </p:sp>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Picture 6"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419281813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683568" y="-34560"/>
            <a:ext cx="2463134"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SO</a:t>
            </a:r>
            <a:r>
              <a:rPr lang="en-US" sz="3200" baseline="-25000" dirty="0" smtClean="0"/>
              <a:t>2</a:t>
            </a:r>
            <a:r>
              <a:rPr lang="en-US" sz="3200" dirty="0" smtClean="0"/>
              <a:t> forecasts</a:t>
            </a:r>
          </a:p>
        </p:txBody>
      </p:sp>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6" name="TextBox 5"/>
          <p:cNvSpPr txBox="1"/>
          <p:nvPr/>
        </p:nvSpPr>
        <p:spPr>
          <a:xfrm>
            <a:off x="423343" y="881280"/>
            <a:ext cx="3198144" cy="1477328"/>
          </a:xfrm>
          <a:prstGeom prst="rect">
            <a:avLst/>
          </a:prstGeom>
          <a:noFill/>
        </p:spPr>
        <p:txBody>
          <a:bodyPr wrap="square" rtlCol="0">
            <a:spAutoFit/>
          </a:bodyPr>
          <a:lstStyle/>
          <a:p>
            <a:r>
              <a:rPr lang="en-GB" dirty="0" smtClean="0"/>
              <a:t>SO</a:t>
            </a:r>
            <a:r>
              <a:rPr lang="en-GB" baseline="-25000" dirty="0" smtClean="0"/>
              <a:t>2</a:t>
            </a:r>
            <a:r>
              <a:rPr lang="en-GB" dirty="0" smtClean="0"/>
              <a:t> forecast for 16 UTC 2014-10-14</a:t>
            </a:r>
          </a:p>
          <a:p>
            <a:endParaRPr lang="en-GB" dirty="0"/>
          </a:p>
          <a:p>
            <a:r>
              <a:rPr lang="en-GB" dirty="0" smtClean="0"/>
              <a:t>Strength of SO</a:t>
            </a:r>
            <a:r>
              <a:rPr lang="en-GB" baseline="-25000" dirty="0" smtClean="0"/>
              <a:t>2</a:t>
            </a:r>
            <a:r>
              <a:rPr lang="en-GB" dirty="0" smtClean="0"/>
              <a:t> in Reykjavík is ~350 μg/m</a:t>
            </a:r>
            <a:r>
              <a:rPr lang="en-GB" baseline="30000" dirty="0" smtClean="0"/>
              <a:t>3</a:t>
            </a:r>
          </a:p>
        </p:txBody>
      </p:sp>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3836009" y="766277"/>
            <a:ext cx="5055978" cy="4694203"/>
          </a:xfrm>
          <a:prstGeom prst="rect">
            <a:avLst/>
          </a:prstGeom>
        </p:spPr>
      </p:pic>
      <p:pic>
        <p:nvPicPr>
          <p:cNvPr id="13" name="Picture 12"/>
          <p:cNvPicPr/>
          <p:nvPr/>
        </p:nvPicPr>
        <p:blipFill>
          <a:blip r:embed="rId5">
            <a:extLst>
              <a:ext uri="{28A0092B-C50C-407E-A947-70E740481C1C}">
                <a14:useLocalDpi xmlns:a14="http://schemas.microsoft.com/office/drawing/2010/main" val="0"/>
              </a:ext>
            </a:extLst>
          </a:blip>
          <a:stretch>
            <a:fillRect/>
          </a:stretch>
        </p:blipFill>
        <p:spPr>
          <a:xfrm>
            <a:off x="-764" y="2358720"/>
            <a:ext cx="3799989" cy="2071360"/>
          </a:xfrm>
          <a:prstGeom prst="rect">
            <a:avLst/>
          </a:prstGeom>
        </p:spPr>
      </p:pic>
      <p:sp>
        <p:nvSpPr>
          <p:cNvPr id="14" name="Rectangle 13"/>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1" name="Picture 10" descr="bergen80new.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5" name="Picture 14" descr="isor-merki-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47278668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9" name="Rectangle 8"/>
          <p:cNvSpPr/>
          <p:nvPr/>
        </p:nvSpPr>
        <p:spPr>
          <a:xfrm>
            <a:off x="683568" y="-34560"/>
            <a:ext cx="2463134"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SO</a:t>
            </a:r>
            <a:r>
              <a:rPr lang="en-US" sz="3200" baseline="-25000" dirty="0" smtClean="0"/>
              <a:t>2</a:t>
            </a:r>
            <a:r>
              <a:rPr lang="en-US" sz="3200" dirty="0" smtClean="0"/>
              <a:t> forecasts</a:t>
            </a:r>
          </a:p>
        </p:txBody>
      </p:sp>
      <p:pic>
        <p:nvPicPr>
          <p:cNvPr id="10" name="Picture 9"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6" name="TextBox 5"/>
          <p:cNvSpPr txBox="1"/>
          <p:nvPr/>
        </p:nvSpPr>
        <p:spPr>
          <a:xfrm>
            <a:off x="233271" y="881280"/>
            <a:ext cx="2315428" cy="2215991"/>
          </a:xfrm>
          <a:prstGeom prst="rect">
            <a:avLst/>
          </a:prstGeom>
          <a:noFill/>
        </p:spPr>
        <p:txBody>
          <a:bodyPr wrap="square" rtlCol="0">
            <a:spAutoFit/>
          </a:bodyPr>
          <a:lstStyle/>
          <a:p>
            <a:r>
              <a:rPr lang="en-GB" dirty="0" smtClean="0"/>
              <a:t>SO</a:t>
            </a:r>
            <a:r>
              <a:rPr lang="en-GB" baseline="-25000" dirty="0" smtClean="0"/>
              <a:t>2</a:t>
            </a:r>
            <a:r>
              <a:rPr lang="en-GB" dirty="0" smtClean="0"/>
              <a:t> forecast for 15 UTC 2014-10-26</a:t>
            </a:r>
          </a:p>
          <a:p>
            <a:endParaRPr lang="en-GB" dirty="0"/>
          </a:p>
          <a:p>
            <a:r>
              <a:rPr lang="en-GB" dirty="0" smtClean="0"/>
              <a:t>Strength of SO</a:t>
            </a:r>
            <a:r>
              <a:rPr lang="en-GB" baseline="-25000" dirty="0" smtClean="0"/>
              <a:t>2</a:t>
            </a:r>
            <a:r>
              <a:rPr lang="en-GB" dirty="0" smtClean="0"/>
              <a:t> around </a:t>
            </a:r>
            <a:r>
              <a:rPr lang="en-GB" dirty="0" err="1" smtClean="0"/>
              <a:t>Höfn</a:t>
            </a:r>
            <a:r>
              <a:rPr lang="en-GB" dirty="0" smtClean="0"/>
              <a:t> </a:t>
            </a:r>
            <a:r>
              <a:rPr lang="en-GB" dirty="0" err="1" smtClean="0"/>
              <a:t>í</a:t>
            </a:r>
            <a:r>
              <a:rPr lang="en-GB" dirty="0" smtClean="0"/>
              <a:t> </a:t>
            </a:r>
            <a:r>
              <a:rPr lang="en-GB" dirty="0" err="1" smtClean="0"/>
              <a:t>Hornafirði</a:t>
            </a:r>
            <a:r>
              <a:rPr lang="en-GB" dirty="0" smtClean="0"/>
              <a:t> between 3000-7000 μg/m</a:t>
            </a:r>
            <a:r>
              <a:rPr lang="en-GB" baseline="30000" dirty="0" smtClean="0"/>
              <a:t>3</a:t>
            </a:r>
          </a:p>
          <a:p>
            <a:endParaRPr lang="en-GB" baseline="30000" dirty="0"/>
          </a:p>
        </p:txBody>
      </p:sp>
      <p:pic>
        <p:nvPicPr>
          <p:cNvPr id="2" name="Picture 1" descr="Screen shot 2014-11-11 at 1.29.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699" y="881280"/>
            <a:ext cx="6472715" cy="5185381"/>
          </a:xfrm>
          <a:prstGeom prst="rect">
            <a:avLst/>
          </a:prstGeom>
        </p:spPr>
      </p:pic>
      <p:sp>
        <p:nvSpPr>
          <p:cNvPr id="14" name="Rectangle 13"/>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8" name="Picture 7"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1" name="Picture 10"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505075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37892"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3" name="TextBox 2"/>
          <p:cNvSpPr txBox="1"/>
          <p:nvPr/>
        </p:nvSpPr>
        <p:spPr>
          <a:xfrm>
            <a:off x="230543" y="1749891"/>
            <a:ext cx="2658183" cy="3416320"/>
          </a:xfrm>
          <a:prstGeom prst="rect">
            <a:avLst/>
          </a:prstGeom>
          <a:noFill/>
        </p:spPr>
        <p:txBody>
          <a:bodyPr wrap="square" rtlCol="0">
            <a:spAutoFit/>
          </a:bodyPr>
          <a:lstStyle/>
          <a:p>
            <a:r>
              <a:rPr lang="en-US" sz="2400" dirty="0" smtClean="0"/>
              <a:t>The SUMO (Small Unmanned Meteorological Observer) can measure winds, humidity, pressure, and temperature in a vertical profile up 4km height</a:t>
            </a:r>
            <a:endParaRPr lang="en-US" sz="2400" dirty="0"/>
          </a:p>
        </p:txBody>
      </p:sp>
      <p:pic>
        <p:nvPicPr>
          <p:cNvPr id="12" name="Picture 11"/>
          <p:cNvPicPr/>
          <p:nvPr/>
        </p:nvPicPr>
        <p:blipFill rotWithShape="1">
          <a:blip r:embed="rId3">
            <a:extLst>
              <a:ext uri="{28A0092B-C50C-407E-A947-70E740481C1C}">
                <a14:useLocalDpi xmlns:a14="http://schemas.microsoft.com/office/drawing/2010/main" val="0"/>
              </a:ext>
            </a:extLst>
          </a:blip>
          <a:srcRect l="28692" t="31804" r="20486" b="29661"/>
          <a:stretch/>
        </p:blipFill>
        <p:spPr>
          <a:xfrm>
            <a:off x="3169283" y="1749891"/>
            <a:ext cx="5695200" cy="3321761"/>
          </a:xfrm>
          <a:prstGeom prst="rect">
            <a:avLst/>
          </a:prstGeom>
        </p:spPr>
      </p:pic>
      <p:pic>
        <p:nvPicPr>
          <p:cNvPr id="10" name="Picture 9"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8" name="Picture 7"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9" name="Picture 8"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40860686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5700" y="1051844"/>
            <a:ext cx="6827929" cy="5257476"/>
          </a:xfrm>
          <a:prstGeom prst="rect">
            <a:avLst/>
          </a:prstGeom>
        </p:spPr>
      </p:pic>
      <p:sp>
        <p:nvSpPr>
          <p:cNvPr id="37890" name="Rectangle 2"/>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37892"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3" name="TextBox 2"/>
          <p:cNvSpPr txBox="1"/>
          <p:nvPr/>
        </p:nvSpPr>
        <p:spPr>
          <a:xfrm>
            <a:off x="323528" y="1052736"/>
            <a:ext cx="4868708" cy="830997"/>
          </a:xfrm>
          <a:prstGeom prst="rect">
            <a:avLst/>
          </a:prstGeom>
          <a:noFill/>
        </p:spPr>
        <p:txBody>
          <a:bodyPr wrap="square" rtlCol="0">
            <a:spAutoFit/>
          </a:bodyPr>
          <a:lstStyle/>
          <a:p>
            <a:r>
              <a:rPr lang="en-US" sz="2400" dirty="0" smtClean="0"/>
              <a:t>This data can be assimilated with the WRF weather forecast</a:t>
            </a:r>
            <a:endParaRPr lang="en-US" sz="2400" dirty="0"/>
          </a:p>
        </p:txBody>
      </p:sp>
      <p:pic>
        <p:nvPicPr>
          <p:cNvPr id="10" name="Picture 9"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8" name="Picture 7"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9" name="Picture 8"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9394339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25412"/>
            <a:ext cx="1509245" cy="483563"/>
          </a:xfrm>
          <a:prstGeom prst="rect">
            <a:avLst/>
          </a:prstGeom>
        </p:spPr>
      </p:pic>
      <p:sp>
        <p:nvSpPr>
          <p:cNvPr id="38915" name="Rectangle 3"/>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 name="TextBox 1"/>
          <p:cNvSpPr txBox="1"/>
          <p:nvPr/>
        </p:nvSpPr>
        <p:spPr>
          <a:xfrm>
            <a:off x="2051720" y="764704"/>
            <a:ext cx="5472608" cy="783599"/>
          </a:xfrm>
          <a:prstGeom prst="rect">
            <a:avLst/>
          </a:prstGeom>
          <a:noFill/>
        </p:spPr>
        <p:txBody>
          <a:bodyPr wrap="square" rtlCol="0">
            <a:spAutoFit/>
          </a:bodyPr>
          <a:lstStyle/>
          <a:p>
            <a:r>
              <a:rPr lang="en-US" sz="2400" dirty="0"/>
              <a:t>The SUMO-data is incorporated into the WRF-simulation, via </a:t>
            </a:r>
            <a:r>
              <a:rPr lang="en-US" sz="2400" dirty="0" err="1"/>
              <a:t>obs</a:t>
            </a:r>
            <a:r>
              <a:rPr lang="en-US" sz="2400" dirty="0"/>
              <a:t>-nudging</a:t>
            </a:r>
          </a:p>
        </p:txBody>
      </p:sp>
      <p:pic>
        <p:nvPicPr>
          <p:cNvPr id="5" name="Picture 4" descr="Screen shot 2011-09-07 at 7.22.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40" y="1613405"/>
            <a:ext cx="8460432" cy="4479891"/>
          </a:xfrm>
          <a:prstGeom prst="rect">
            <a:avLst/>
          </a:prstGeom>
        </p:spPr>
      </p:pic>
      <p:sp>
        <p:nvSpPr>
          <p:cNvPr id="10"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9" name="Rectangle 8"/>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8" name="Picture 7"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2" name="Picture 11"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39496699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2067" y="1885669"/>
            <a:ext cx="7408333" cy="4240494"/>
          </a:xfrm>
        </p:spPr>
        <p:txBody>
          <a:bodyPr>
            <a:normAutofit fontScale="85000" lnSpcReduction="20000"/>
          </a:bodyPr>
          <a:lstStyle/>
          <a:p>
            <a:r>
              <a:rPr lang="en-GB" dirty="0" smtClean="0"/>
              <a:t>Long time collaborators with </a:t>
            </a:r>
          </a:p>
          <a:p>
            <a:pPr lvl="1"/>
            <a:r>
              <a:rPr lang="en-GB" dirty="0"/>
              <a:t>NOAA/ESRL in Boulder, </a:t>
            </a:r>
            <a:r>
              <a:rPr lang="en-GB" dirty="0" smtClean="0"/>
              <a:t>USA</a:t>
            </a:r>
          </a:p>
          <a:p>
            <a:pPr lvl="1"/>
            <a:r>
              <a:rPr lang="en-GB" dirty="0" smtClean="0"/>
              <a:t>ISOR, Iceland</a:t>
            </a:r>
          </a:p>
          <a:p>
            <a:pPr lvl="1"/>
            <a:r>
              <a:rPr lang="en-GB" dirty="0" smtClean="0"/>
              <a:t>The Icelandic Meteorological Office</a:t>
            </a:r>
          </a:p>
          <a:p>
            <a:pPr lvl="1"/>
            <a:r>
              <a:rPr lang="en-GB" dirty="0" smtClean="0"/>
              <a:t>University of Bergen, Norway</a:t>
            </a:r>
          </a:p>
          <a:p>
            <a:pPr lvl="1"/>
            <a:r>
              <a:rPr lang="en-GB" dirty="0" smtClean="0"/>
              <a:t>University of Iceland and Reykjavík University, Iceland</a:t>
            </a:r>
          </a:p>
          <a:p>
            <a:r>
              <a:rPr lang="en-GB" dirty="0" smtClean="0"/>
              <a:t>Service provider for</a:t>
            </a:r>
          </a:p>
          <a:p>
            <a:pPr lvl="1"/>
            <a:r>
              <a:rPr lang="en-GB" dirty="0" smtClean="0"/>
              <a:t>GDACS – Global Disaster and Alerts Coordination System</a:t>
            </a:r>
          </a:p>
          <a:p>
            <a:pPr lvl="2"/>
            <a:r>
              <a:rPr lang="en-GB" dirty="0" err="1" smtClean="0">
                <a:solidFill>
                  <a:srgbClr val="FF6600"/>
                </a:solidFill>
              </a:rPr>
              <a:t>SAR</a:t>
            </a:r>
            <a:r>
              <a:rPr lang="en-GB" dirty="0" err="1" smtClean="0"/>
              <a:t>Weather</a:t>
            </a:r>
            <a:r>
              <a:rPr lang="en-GB" dirty="0" smtClean="0"/>
              <a:t> On-Demand forecasts</a:t>
            </a:r>
          </a:p>
          <a:p>
            <a:pPr lvl="1"/>
            <a:r>
              <a:rPr lang="en-GB" dirty="0" err="1" smtClean="0"/>
              <a:t>Landsvirkjun</a:t>
            </a:r>
            <a:r>
              <a:rPr lang="en-GB" dirty="0" smtClean="0"/>
              <a:t> – The Icelandic Power Company</a:t>
            </a:r>
          </a:p>
          <a:p>
            <a:pPr lvl="1"/>
            <a:r>
              <a:rPr lang="en-GB" dirty="0" err="1" smtClean="0"/>
              <a:t>Vegagerðin</a:t>
            </a:r>
            <a:r>
              <a:rPr lang="en-GB" dirty="0" smtClean="0"/>
              <a:t> – The Icelandic Road Authorities</a:t>
            </a:r>
          </a:p>
          <a:p>
            <a:pPr lvl="1"/>
            <a:r>
              <a:rPr lang="en-GB" dirty="0" smtClean="0"/>
              <a:t>The Icelandic Meteorological Office (2004-2012)</a:t>
            </a:r>
          </a:p>
          <a:p>
            <a:pPr lvl="1"/>
            <a:r>
              <a:rPr lang="en-GB" dirty="0" err="1" smtClean="0"/>
              <a:t>Eneco</a:t>
            </a:r>
            <a:r>
              <a:rPr lang="en-GB" dirty="0" smtClean="0"/>
              <a:t> Ltd., the Netherlands</a:t>
            </a:r>
          </a:p>
          <a:p>
            <a:pPr lvl="1"/>
            <a:r>
              <a:rPr lang="en-GB" dirty="0" smtClean="0"/>
              <a:t>365 Media, Iceland</a:t>
            </a:r>
            <a:endParaRPr lang="en-GB" dirty="0"/>
          </a:p>
          <a:p>
            <a:endParaRPr lang="en-GB" dirty="0"/>
          </a:p>
        </p:txBody>
      </p:sp>
      <p:sp>
        <p:nvSpPr>
          <p:cNvPr id="3" name="Title 2"/>
          <p:cNvSpPr>
            <a:spLocks noGrp="1"/>
          </p:cNvSpPr>
          <p:nvPr>
            <p:ph type="title"/>
          </p:nvPr>
        </p:nvSpPr>
        <p:spPr/>
        <p:txBody>
          <a:bodyPr>
            <a:normAutofit/>
          </a:bodyPr>
          <a:lstStyle/>
          <a:p>
            <a:r>
              <a:rPr lang="en-GB" dirty="0" smtClean="0"/>
              <a:t>Our network</a:t>
            </a:r>
            <a:endParaRPr lang="en-GB" dirty="0"/>
          </a:p>
        </p:txBody>
      </p:sp>
      <p:pic>
        <p:nvPicPr>
          <p:cNvPr id="4" name="Picture 3" descr="belgingur-logo-color-horizon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5" name="Rectangle 4"/>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Picture 6" descr="bergen80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8" name="Picture 7" descr="isor-merki-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48634898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1044576"/>
            <a:ext cx="8106899" cy="461665"/>
          </a:xfrm>
          <a:prstGeom prst="rect">
            <a:avLst/>
          </a:prstGeom>
          <a:noFill/>
        </p:spPr>
        <p:txBody>
          <a:bodyPr wrap="square" rtlCol="0">
            <a:spAutoFit/>
          </a:bodyPr>
          <a:lstStyle/>
          <a:p>
            <a:r>
              <a:rPr lang="en-US" sz="2400" dirty="0" smtClean="0"/>
              <a:t>The SUMO has been equipped with an optical dust sensor </a:t>
            </a:r>
          </a:p>
        </p:txBody>
      </p:sp>
      <p:sp>
        <p:nvSpPr>
          <p:cNvPr id="9" name="Rectangle 8"/>
          <p:cNvSpPr/>
          <p:nvPr/>
        </p:nvSpPr>
        <p:spPr>
          <a:xfrm>
            <a:off x="1287563" y="-63506"/>
            <a:ext cx="3481325"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Additional sensors</a:t>
            </a:r>
          </a:p>
        </p:txBody>
      </p:sp>
      <p:pic>
        <p:nvPicPr>
          <p:cNvPr id="2" name="Picture 1"/>
          <p:cNvPicPr>
            <a:picLocks noChangeAspect="1"/>
          </p:cNvPicPr>
          <p:nvPr/>
        </p:nvPicPr>
        <p:blipFill>
          <a:blip r:embed="rId2"/>
          <a:stretch>
            <a:fillRect/>
          </a:stretch>
        </p:blipFill>
        <p:spPr>
          <a:xfrm>
            <a:off x="5428207" y="1506241"/>
            <a:ext cx="2844800" cy="1727200"/>
          </a:xfrm>
          <a:prstGeom prst="rect">
            <a:avLst/>
          </a:prstGeom>
        </p:spPr>
      </p:pic>
      <p:sp>
        <p:nvSpPr>
          <p:cNvPr id="3" name="TextBox 2"/>
          <p:cNvSpPr txBox="1"/>
          <p:nvPr/>
        </p:nvSpPr>
        <p:spPr>
          <a:xfrm>
            <a:off x="610119" y="1842912"/>
            <a:ext cx="4867889" cy="2585323"/>
          </a:xfrm>
          <a:prstGeom prst="rect">
            <a:avLst/>
          </a:prstGeom>
          <a:noFill/>
        </p:spPr>
        <p:txBody>
          <a:bodyPr wrap="square" rtlCol="0">
            <a:spAutoFit/>
          </a:bodyPr>
          <a:lstStyle/>
          <a:p>
            <a:r>
              <a:rPr lang="en-US" b="1" dirty="0"/>
              <a:t>GP2Y1010AU0F </a:t>
            </a:r>
            <a:r>
              <a:rPr lang="en-US" dirty="0"/>
              <a:t>is a dust sensor by optical sensing </a:t>
            </a:r>
            <a:r>
              <a:rPr lang="en-US" dirty="0" smtClean="0"/>
              <a:t>system</a:t>
            </a:r>
            <a:r>
              <a:rPr lang="en-US" dirty="0"/>
              <a:t>:</a:t>
            </a:r>
            <a:endParaRPr lang="en-US" dirty="0" smtClean="0"/>
          </a:p>
          <a:p>
            <a:pPr marL="285750" indent="-285750">
              <a:buFont typeface="Arial"/>
              <a:buChar char="•"/>
            </a:pPr>
            <a:r>
              <a:rPr lang="en-US" dirty="0" smtClean="0"/>
              <a:t>An </a:t>
            </a:r>
            <a:r>
              <a:rPr lang="en-US" dirty="0"/>
              <a:t>infrared emitting diode (IRED) and an </a:t>
            </a:r>
            <a:r>
              <a:rPr lang="en-US" dirty="0" smtClean="0"/>
              <a:t>phototransistor </a:t>
            </a:r>
            <a:r>
              <a:rPr lang="en-US" dirty="0"/>
              <a:t>are diagonally arranged into </a:t>
            </a:r>
            <a:r>
              <a:rPr lang="en-US" dirty="0" smtClean="0"/>
              <a:t>the device</a:t>
            </a:r>
            <a:endParaRPr lang="en-US" dirty="0"/>
          </a:p>
          <a:p>
            <a:pPr marL="285750" indent="-285750">
              <a:buFont typeface="Arial"/>
              <a:buChar char="•"/>
            </a:pPr>
            <a:r>
              <a:rPr lang="en-US" dirty="0"/>
              <a:t>It detects the reflected light of dust in </a:t>
            </a:r>
            <a:r>
              <a:rPr lang="en-US" dirty="0" smtClean="0"/>
              <a:t>air</a:t>
            </a:r>
          </a:p>
          <a:p>
            <a:pPr marL="285750" indent="-285750">
              <a:buFont typeface="Arial"/>
              <a:buChar char="•"/>
            </a:pPr>
            <a:r>
              <a:rPr lang="en-US" dirty="0" smtClean="0"/>
              <a:t>Especially </a:t>
            </a:r>
            <a:r>
              <a:rPr lang="en-US" dirty="0"/>
              <a:t>effective to detect very fine </a:t>
            </a:r>
            <a:r>
              <a:rPr lang="en-US" dirty="0" smtClean="0"/>
              <a:t>particle</a:t>
            </a:r>
          </a:p>
          <a:p>
            <a:pPr marL="285750" indent="-285750">
              <a:buFont typeface="Arial"/>
              <a:buChar char="•"/>
            </a:pPr>
            <a:r>
              <a:rPr lang="en-US" dirty="0" smtClean="0"/>
              <a:t>In </a:t>
            </a:r>
            <a:r>
              <a:rPr lang="en-US" dirty="0"/>
              <a:t>addition it can distinguish smoke from house dust by pulse pattern of output </a:t>
            </a:r>
            <a:r>
              <a:rPr lang="en-US" dirty="0" smtClean="0"/>
              <a:t>voltage</a:t>
            </a:r>
            <a:endParaRPr lang="en-US" dirty="0"/>
          </a:p>
        </p:txBody>
      </p:sp>
      <p:pic>
        <p:nvPicPr>
          <p:cNvPr id="6" name="Picture 5"/>
          <p:cNvPicPr>
            <a:picLocks noChangeAspect="1"/>
          </p:cNvPicPr>
          <p:nvPr/>
        </p:nvPicPr>
        <p:blipFill>
          <a:blip r:embed="rId3"/>
          <a:stretch>
            <a:fillRect/>
          </a:stretch>
        </p:blipFill>
        <p:spPr>
          <a:xfrm>
            <a:off x="5860007" y="3233441"/>
            <a:ext cx="2413000" cy="2311400"/>
          </a:xfrm>
          <a:prstGeom prst="rect">
            <a:avLst/>
          </a:prstGeom>
        </p:spPr>
      </p:pic>
      <p:sp>
        <p:nvSpPr>
          <p:cNvPr id="12" name="TextBox 11"/>
          <p:cNvSpPr txBox="1"/>
          <p:nvPr/>
        </p:nvSpPr>
        <p:spPr>
          <a:xfrm>
            <a:off x="5478008" y="5233541"/>
            <a:ext cx="3200011" cy="369332"/>
          </a:xfrm>
          <a:prstGeom prst="rect">
            <a:avLst/>
          </a:prstGeom>
          <a:noFill/>
        </p:spPr>
        <p:txBody>
          <a:bodyPr wrap="square" rtlCol="0">
            <a:spAutoFit/>
          </a:bodyPr>
          <a:lstStyle/>
          <a:p>
            <a:r>
              <a:rPr lang="en-US" dirty="0" smtClean="0"/>
              <a:t>Saturation at about 500μg/m</a:t>
            </a:r>
            <a:r>
              <a:rPr lang="en-US" baseline="30000" dirty="0" smtClean="0"/>
              <a:t>3</a:t>
            </a:r>
            <a:endParaRPr lang="en-US" baseline="30000" dirty="0"/>
          </a:p>
        </p:txBody>
      </p:sp>
      <p:cxnSp>
        <p:nvCxnSpPr>
          <p:cNvPr id="14" name="Straight Connector 13"/>
          <p:cNvCxnSpPr/>
          <p:nvPr/>
        </p:nvCxnSpPr>
        <p:spPr>
          <a:xfrm>
            <a:off x="7165171" y="3548852"/>
            <a:ext cx="0" cy="16846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Picture 14"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6" name="Rectangle 15"/>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3" name="Picture 12"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7" name="Picture 16"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33702491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100_13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5" y="1345626"/>
            <a:ext cx="3829050" cy="5105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8" name="TextBox 7"/>
          <p:cNvSpPr txBox="1"/>
          <p:nvPr/>
        </p:nvSpPr>
        <p:spPr>
          <a:xfrm>
            <a:off x="510390" y="733276"/>
            <a:ext cx="8106899" cy="461665"/>
          </a:xfrm>
          <a:prstGeom prst="rect">
            <a:avLst/>
          </a:prstGeom>
          <a:noFill/>
        </p:spPr>
        <p:txBody>
          <a:bodyPr wrap="square" rtlCol="0">
            <a:spAutoFit/>
          </a:bodyPr>
          <a:lstStyle/>
          <a:p>
            <a:r>
              <a:rPr lang="en-US" sz="2400" dirty="0" smtClean="0"/>
              <a:t>The SUMO dust sensor has been tested in France and Iceland</a:t>
            </a:r>
          </a:p>
        </p:txBody>
      </p:sp>
      <p:sp>
        <p:nvSpPr>
          <p:cNvPr id="9" name="Rectangle 8"/>
          <p:cNvSpPr/>
          <p:nvPr/>
        </p:nvSpPr>
        <p:spPr>
          <a:xfrm>
            <a:off x="1287563" y="-63506"/>
            <a:ext cx="3481325"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Preliminary results</a:t>
            </a:r>
          </a:p>
        </p:txBody>
      </p:sp>
      <p:pic>
        <p:nvPicPr>
          <p:cNvPr id="13" name="Picture 5" descr="100_13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498" y="1943100"/>
            <a:ext cx="51816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belgingur-logo-color-horizon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4" name="Picture 13" descr="bergen80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6" name="Picture 15" descr="isor-merki-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24186905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Mo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226" y="2058448"/>
            <a:ext cx="4445000" cy="3911600"/>
          </a:xfrm>
          <a:prstGeom prst="rect">
            <a:avLst/>
          </a:prstGeom>
        </p:spPr>
      </p:pic>
      <p:pic>
        <p:nvPicPr>
          <p:cNvPr id="2" name="Picture 1" descr="AtmosphericModelSchemat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6356"/>
            <a:ext cx="4709160" cy="4464981"/>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362190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Atmospheric models</a:t>
            </a:r>
          </a:p>
        </p:txBody>
      </p:sp>
      <p:sp>
        <p:nvSpPr>
          <p:cNvPr id="6" name="TextBox 5"/>
          <p:cNvSpPr txBox="1"/>
          <p:nvPr/>
        </p:nvSpPr>
        <p:spPr>
          <a:xfrm>
            <a:off x="4808768" y="483619"/>
            <a:ext cx="4202066" cy="1569660"/>
          </a:xfrm>
          <a:prstGeom prst="rect">
            <a:avLst/>
          </a:prstGeom>
          <a:noFill/>
        </p:spPr>
        <p:txBody>
          <a:bodyPr wrap="square" rtlCol="0">
            <a:spAutoFit/>
          </a:bodyPr>
          <a:lstStyle/>
          <a:p>
            <a:r>
              <a:rPr lang="en-US" sz="2400" dirty="0" smtClean="0"/>
              <a:t>Set of equations that describe the atmospheric flow and need to be integrated forward in time to produce a weather forecast</a:t>
            </a:r>
            <a:endParaRPr lang="en-US" sz="2400" dirty="0"/>
          </a:p>
        </p:txBody>
      </p:sp>
      <p:pic>
        <p:nvPicPr>
          <p:cNvPr id="10" name="Picture 9" descr="belgingur-logo-color-horizont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11" name="Rectangle 10"/>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3" name="Rectangle 12"/>
          <p:cNvSpPr/>
          <p:nvPr/>
        </p:nvSpPr>
        <p:spPr>
          <a:xfrm>
            <a:off x="4709160" y="2393280"/>
            <a:ext cx="4202066" cy="357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descr="bergen80new.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4" name="Picture 13" descr="isor-merki-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6891726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Mo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6226" y="2058448"/>
            <a:ext cx="4445000" cy="3911600"/>
          </a:xfrm>
          <a:prstGeom prst="rect">
            <a:avLst/>
          </a:prstGeom>
        </p:spPr>
      </p:pic>
      <p:pic>
        <p:nvPicPr>
          <p:cNvPr id="2" name="Picture 1" descr="AtmosphericModelSchemati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76356"/>
            <a:ext cx="4709160" cy="4464981"/>
          </a:xfrm>
          <a:prstGeom prst="rect">
            <a:avLst/>
          </a:prstGeom>
        </p:spPr>
      </p:pic>
      <p:sp>
        <p:nvSpPr>
          <p:cNvPr id="17414" name="Rectangle 6"/>
          <p:cNvSpPr>
            <a:spLocks noChangeArrowheads="1"/>
          </p:cNvSpPr>
          <p:nvPr/>
        </p:nvSpPr>
        <p:spPr bwMode="auto">
          <a:xfrm>
            <a:off x="0" y="0"/>
            <a:ext cx="9180513" cy="539750"/>
          </a:xfrm>
          <a:prstGeom prst="rect">
            <a:avLst/>
          </a:prstGeom>
          <a:solidFill>
            <a:schemeClr val="tx2">
              <a:lumMod val="60000"/>
              <a:lumOff val="40000"/>
            </a:schemeClr>
          </a:solidFill>
          <a:ln w="9525">
            <a:noFill/>
            <a:round/>
            <a:headEnd/>
            <a:tailEnd/>
          </a:ln>
          <a:effectLst/>
        </p:spPr>
        <p:txBody>
          <a:bodyPr wrap="none" anchor="ctr"/>
          <a:lstStyle/>
          <a:p>
            <a:endParaRPr lang="is-IS"/>
          </a:p>
        </p:txBody>
      </p:sp>
      <p:sp>
        <p:nvSpPr>
          <p:cNvPr id="23" name="Rectangle 22"/>
          <p:cNvSpPr/>
          <p:nvPr/>
        </p:nvSpPr>
        <p:spPr>
          <a:xfrm>
            <a:off x="683568" y="0"/>
            <a:ext cx="362190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Atmospheric models</a:t>
            </a:r>
          </a:p>
        </p:txBody>
      </p:sp>
      <p:sp>
        <p:nvSpPr>
          <p:cNvPr id="6" name="TextBox 5"/>
          <p:cNvSpPr txBox="1"/>
          <p:nvPr/>
        </p:nvSpPr>
        <p:spPr>
          <a:xfrm>
            <a:off x="4808768" y="734675"/>
            <a:ext cx="4202066" cy="1569660"/>
          </a:xfrm>
          <a:prstGeom prst="rect">
            <a:avLst/>
          </a:prstGeom>
          <a:noFill/>
        </p:spPr>
        <p:txBody>
          <a:bodyPr wrap="square" rtlCol="0">
            <a:spAutoFit/>
          </a:bodyPr>
          <a:lstStyle/>
          <a:p>
            <a:r>
              <a:rPr lang="en-US" sz="2400" dirty="0" smtClean="0"/>
              <a:t>Set of equations that describe the atmospheric flow and need to be integrated forward in time to produce a weather forecast</a:t>
            </a:r>
            <a:endParaRPr lang="en-US" sz="2400" dirty="0"/>
          </a:p>
        </p:txBody>
      </p:sp>
      <p:sp>
        <p:nvSpPr>
          <p:cNvPr id="12" name="TextBox 11"/>
          <p:cNvSpPr txBox="1"/>
          <p:nvPr/>
        </p:nvSpPr>
        <p:spPr>
          <a:xfrm>
            <a:off x="6093772" y="5815446"/>
            <a:ext cx="1544603" cy="461665"/>
          </a:xfrm>
          <a:prstGeom prst="rect">
            <a:avLst/>
          </a:prstGeom>
          <a:noFill/>
        </p:spPr>
        <p:txBody>
          <a:bodyPr wrap="square" rtlCol="0">
            <a:spAutoFit/>
          </a:bodyPr>
          <a:lstStyle/>
          <a:p>
            <a:r>
              <a:rPr lang="en-US" sz="2400" dirty="0" smtClean="0"/>
              <a:t>Regional</a:t>
            </a:r>
            <a:endParaRPr lang="en-US" sz="2400" dirty="0"/>
          </a:p>
        </p:txBody>
      </p:sp>
      <p:cxnSp>
        <p:nvCxnSpPr>
          <p:cNvPr id="7" name="Straight Connector 6"/>
          <p:cNvCxnSpPr/>
          <p:nvPr/>
        </p:nvCxnSpPr>
        <p:spPr>
          <a:xfrm>
            <a:off x="5433391" y="4941337"/>
            <a:ext cx="88348" cy="503098"/>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433391" y="4941337"/>
            <a:ext cx="773044" cy="0"/>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521739" y="5444435"/>
            <a:ext cx="773044" cy="0"/>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206435" y="4941337"/>
            <a:ext cx="88348" cy="503098"/>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035724" y="2149726"/>
            <a:ext cx="1546087" cy="2637002"/>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430561" y="3797470"/>
            <a:ext cx="2301682" cy="1569660"/>
          </a:xfrm>
          <a:prstGeom prst="rect">
            <a:avLst/>
          </a:prstGeom>
          <a:noFill/>
        </p:spPr>
        <p:txBody>
          <a:bodyPr wrap="square" rtlCol="0">
            <a:spAutoFit/>
          </a:bodyPr>
          <a:lstStyle/>
          <a:p>
            <a:r>
              <a:rPr lang="en-US" sz="2400" dirty="0" smtClean="0"/>
              <a:t>Initial and boundary data come from global models</a:t>
            </a:r>
            <a:endParaRPr lang="en-US" sz="2400" dirty="0"/>
          </a:p>
        </p:txBody>
      </p:sp>
      <p:pic>
        <p:nvPicPr>
          <p:cNvPr id="24" name="Picture 23" descr="belgingur-logo-color-horizont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 y="6017271"/>
            <a:ext cx="1509245" cy="483563"/>
          </a:xfrm>
          <a:prstGeom prst="rect">
            <a:avLst/>
          </a:prstGeom>
        </p:spPr>
      </p:pic>
      <p:sp>
        <p:nvSpPr>
          <p:cNvPr id="26" name="Rectangle 25"/>
          <p:cNvSpPr/>
          <p:nvPr/>
        </p:nvSpPr>
        <p:spPr>
          <a:xfrm>
            <a:off x="0" y="6500834"/>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 name="Rectangle 16"/>
          <p:cNvSpPr/>
          <p:nvPr/>
        </p:nvSpPr>
        <p:spPr>
          <a:xfrm>
            <a:off x="0" y="6513662"/>
            <a:ext cx="9144000" cy="3571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18" name="Picture 17" descr="bergen80new.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5400" y="6014834"/>
            <a:ext cx="2394000" cy="486000"/>
          </a:xfrm>
          <a:prstGeom prst="rect">
            <a:avLst/>
          </a:prstGeom>
        </p:spPr>
      </p:pic>
      <p:pic>
        <p:nvPicPr>
          <p:cNvPr id="19" name="Picture 18" descr="isor-merki-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8270" y="6015600"/>
            <a:ext cx="1667460" cy="486000"/>
          </a:xfrm>
          <a:prstGeom prst="rect">
            <a:avLst/>
          </a:prstGeom>
        </p:spPr>
      </p:pic>
    </p:spTree>
    <p:extLst>
      <p:ext uri="{BB962C8B-B14F-4D97-AF65-F5344CB8AC3E}">
        <p14:creationId xmlns:p14="http://schemas.microsoft.com/office/powerpoint/2010/main" val="13167990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Waveform.thmx</Template>
  <TotalTime>3011</TotalTime>
  <Words>3610</Words>
  <Application>Microsoft Macintosh PowerPoint</Application>
  <PresentationFormat>On-screen Show (4:3)</PresentationFormat>
  <Paragraphs>437</Paragraphs>
  <Slides>71</Slides>
  <Notes>26</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Waveform</vt:lpstr>
      <vt:lpstr>Introduction to the  WRF Weather Model</vt:lpstr>
      <vt:lpstr>Outline of this talk</vt:lpstr>
      <vt:lpstr>Where we came from</vt:lpstr>
      <vt:lpstr>Where we went </vt:lpstr>
      <vt:lpstr>About ISOR (aka Iceland Geosurvey)</vt:lpstr>
      <vt:lpstr>About Belgingur</vt:lpstr>
      <vt:lpstr>Our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Forecast On Demand Three layer cake</vt:lpstr>
      <vt:lpstr>Dataflow static and dynamic data</vt:lpstr>
      <vt:lpstr>PowerPoint Presentation</vt:lpstr>
      <vt:lpstr>PowerPoint Presentation</vt:lpstr>
      <vt:lpstr>PowerPoint Presentation</vt:lpstr>
      <vt:lpstr>PowerPoint Presentation</vt:lpstr>
      <vt:lpstr>PowerPoint Presentation</vt:lpstr>
      <vt:lpstr>PowerPoint Presentation</vt:lpstr>
      <vt:lpstr>Cape Verde at 9 km resolution</vt:lpstr>
      <vt:lpstr>Cape Verde at 1 km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Belgingur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SARWeather</dc:title>
  <dc:creator>Ólafur Rögnvaldsson</dc:creator>
  <cp:lastModifiedBy>Ólafur Rögnvaldsson</cp:lastModifiedBy>
  <cp:revision>160</cp:revision>
  <dcterms:created xsi:type="dcterms:W3CDTF">2013-04-05T00:49:39Z</dcterms:created>
  <dcterms:modified xsi:type="dcterms:W3CDTF">2016-02-23T06:13:50Z</dcterms:modified>
</cp:coreProperties>
</file>