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5"/>
  </p:notesMasterIdLst>
  <p:sldIdLst>
    <p:sldId id="281" r:id="rId2"/>
    <p:sldId id="297" r:id="rId3"/>
    <p:sldId id="261" r:id="rId4"/>
    <p:sldId id="352" r:id="rId5"/>
    <p:sldId id="353" r:id="rId6"/>
    <p:sldId id="296" r:id="rId7"/>
    <p:sldId id="359" r:id="rId8"/>
    <p:sldId id="360" r:id="rId9"/>
    <p:sldId id="361" r:id="rId10"/>
    <p:sldId id="362" r:id="rId11"/>
    <p:sldId id="363" r:id="rId12"/>
    <p:sldId id="364" r:id="rId13"/>
    <p:sldId id="365" r:id="rId14"/>
    <p:sldId id="366" r:id="rId15"/>
    <p:sldId id="367" r:id="rId16"/>
    <p:sldId id="368" r:id="rId17"/>
    <p:sldId id="372" r:id="rId18"/>
    <p:sldId id="375" r:id="rId19"/>
    <p:sldId id="376" r:id="rId20"/>
    <p:sldId id="373" r:id="rId21"/>
    <p:sldId id="374" r:id="rId22"/>
    <p:sldId id="377" r:id="rId23"/>
    <p:sldId id="378" r:id="rId24"/>
    <p:sldId id="369" r:id="rId25"/>
    <p:sldId id="370" r:id="rId26"/>
    <p:sldId id="371" r:id="rId27"/>
    <p:sldId id="268" r:id="rId28"/>
    <p:sldId id="340" r:id="rId29"/>
    <p:sldId id="343" r:id="rId30"/>
    <p:sldId id="341" r:id="rId31"/>
    <p:sldId id="344" r:id="rId32"/>
    <p:sldId id="345" r:id="rId33"/>
    <p:sldId id="346" r:id="rId34"/>
    <p:sldId id="347" r:id="rId35"/>
    <p:sldId id="357" r:id="rId36"/>
    <p:sldId id="358" r:id="rId37"/>
    <p:sldId id="354" r:id="rId38"/>
    <p:sldId id="355" r:id="rId39"/>
    <p:sldId id="356" r:id="rId40"/>
    <p:sldId id="348" r:id="rId41"/>
    <p:sldId id="349" r:id="rId42"/>
    <p:sldId id="350" r:id="rId43"/>
    <p:sldId id="35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69440" autoAdjust="0"/>
  </p:normalViewPr>
  <p:slideViewPr>
    <p:cSldViewPr snapToGrid="0" snapToObjects="1">
      <p:cViewPr varScale="1">
        <p:scale>
          <a:sx n="75" d="100"/>
          <a:sy n="75" d="100"/>
        </p:scale>
        <p:origin x="-178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08"/>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998AA9-4C71-E94A-9740-6302F92BCF53}" type="datetimeFigureOut">
              <a:rPr lang="en-US" smtClean="0"/>
              <a:t>23/02/16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F75533-2D9F-C748-959A-F726E93A2B6D}" type="slidenum">
              <a:rPr lang="en-GB" smtClean="0"/>
              <a:t>‹#›</a:t>
            </a:fld>
            <a:endParaRPr lang="en-GB"/>
          </a:p>
        </p:txBody>
      </p:sp>
    </p:spTree>
    <p:extLst>
      <p:ext uri="{BB962C8B-B14F-4D97-AF65-F5344CB8AC3E}">
        <p14:creationId xmlns:p14="http://schemas.microsoft.com/office/powerpoint/2010/main" val="22075343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Introduction to the Forecast On Demand solution,</a:t>
            </a:r>
            <a:r>
              <a:rPr lang="en-GB" baseline="0" dirty="0" smtClean="0"/>
              <a:t> of which </a:t>
            </a:r>
            <a:r>
              <a:rPr lang="en-GB" baseline="0" dirty="0" err="1" smtClean="0"/>
              <a:t>SARWeather</a:t>
            </a:r>
            <a:r>
              <a:rPr lang="en-GB" baseline="0" dirty="0" smtClean="0"/>
              <a:t> is but one branch</a:t>
            </a:r>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1</a:t>
            </a:fld>
            <a:endParaRPr lang="en-GB"/>
          </a:p>
        </p:txBody>
      </p:sp>
    </p:spTree>
    <p:extLst>
      <p:ext uri="{BB962C8B-B14F-4D97-AF65-F5344CB8AC3E}">
        <p14:creationId xmlns:p14="http://schemas.microsoft.com/office/powerpoint/2010/main" val="488774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We suggest that you leave the “ref” box empty but put something descriptive in the “title” box. Then fill in the </a:t>
            </a:r>
            <a:r>
              <a:rPr lang="en-GB" baseline="0" dirty="0" err="1" smtClean="0"/>
              <a:t>lat</a:t>
            </a:r>
            <a:r>
              <a:rPr lang="en-GB" baseline="0" dirty="0" smtClean="0"/>
              <a:t>/</a:t>
            </a:r>
            <a:r>
              <a:rPr lang="en-GB" baseline="0" dirty="0" err="1" smtClean="0"/>
              <a:t>lon</a:t>
            </a:r>
            <a:r>
              <a:rPr lang="en-GB" baseline="0" dirty="0" smtClean="0"/>
              <a:t> boxes</a:t>
            </a:r>
          </a:p>
        </p:txBody>
      </p:sp>
      <p:sp>
        <p:nvSpPr>
          <p:cNvPr id="4" name="Slide Number Placeholder 3"/>
          <p:cNvSpPr>
            <a:spLocks noGrp="1"/>
          </p:cNvSpPr>
          <p:nvPr>
            <p:ph type="sldNum" sz="quarter" idx="10"/>
          </p:nvPr>
        </p:nvSpPr>
        <p:spPr/>
        <p:txBody>
          <a:bodyPr/>
          <a:lstStyle/>
          <a:p>
            <a:fld id="{80F75533-2D9F-C748-959A-F726E93A2B6D}" type="slidenum">
              <a:rPr lang="en-GB" smtClean="0"/>
              <a:t>10</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forecast type is an important one, here the user is defining </a:t>
            </a:r>
          </a:p>
        </p:txBody>
      </p:sp>
      <p:sp>
        <p:nvSpPr>
          <p:cNvPr id="4" name="Slide Number Placeholder 3"/>
          <p:cNvSpPr>
            <a:spLocks noGrp="1"/>
          </p:cNvSpPr>
          <p:nvPr>
            <p:ph type="sldNum" sz="quarter" idx="10"/>
          </p:nvPr>
        </p:nvSpPr>
        <p:spPr/>
        <p:txBody>
          <a:bodyPr/>
          <a:lstStyle/>
          <a:p>
            <a:fld id="{80F75533-2D9F-C748-959A-F726E93A2B6D}" type="slidenum">
              <a:rPr lang="en-GB" smtClean="0"/>
              <a:t>11</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There are a number of pre-defined forecast types, but the user can easily add new ones to fit his/her specifics</a:t>
            </a:r>
            <a:endParaRPr lang="en-GB" baseline="0" dirty="0" smtClean="0"/>
          </a:p>
        </p:txBody>
      </p:sp>
      <p:sp>
        <p:nvSpPr>
          <p:cNvPr id="4" name="Slide Number Placeholder 3"/>
          <p:cNvSpPr>
            <a:spLocks noGrp="1"/>
          </p:cNvSpPr>
          <p:nvPr>
            <p:ph type="sldNum" sz="quarter" idx="10"/>
          </p:nvPr>
        </p:nvSpPr>
        <p:spPr/>
        <p:txBody>
          <a:bodyPr/>
          <a:lstStyle/>
          <a:p>
            <a:fld id="{80F75533-2D9F-C748-959A-F726E93A2B6D}" type="slidenum">
              <a:rPr lang="en-GB" smtClean="0"/>
              <a:t>12</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80F75533-2D9F-C748-959A-F726E93A2B6D}" type="slidenum">
              <a:rPr lang="en-GB" smtClean="0"/>
              <a:t>13</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80F75533-2D9F-C748-959A-F726E93A2B6D}" type="slidenum">
              <a:rPr lang="en-GB" smtClean="0"/>
              <a:t>14</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80F75533-2D9F-C748-959A-F726E93A2B6D}" type="slidenum">
              <a:rPr lang="en-GB" smtClean="0"/>
              <a:t>15</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80F75533-2D9F-C748-959A-F726E93A2B6D}" type="slidenum">
              <a:rPr lang="en-GB" smtClean="0"/>
              <a:t>16</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17</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18</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19</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2</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20</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21</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22</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23</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24</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25</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Proceed</a:t>
            </a:r>
            <a:r>
              <a:rPr lang="en-GB" baseline="0" dirty="0" smtClean="0"/>
              <a:t> with caution !!!</a:t>
            </a:r>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26</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27</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28</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29</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design philosophy of the WOD system</a:t>
            </a:r>
            <a:r>
              <a:rPr lang="en-GB" baseline="0" dirty="0" smtClean="0"/>
              <a:t> can not be described in full in one slide, but it embraces the open source philosophy. This makes it possible to update, scale out and deploy without having to worry about licensing fees. </a:t>
            </a:r>
          </a:p>
          <a:p>
            <a:r>
              <a:rPr lang="en-GB" baseline="0" dirty="0" smtClean="0"/>
              <a:t>Scientific libraries from the </a:t>
            </a:r>
            <a:r>
              <a:rPr lang="en-GB" baseline="0" dirty="0" err="1" smtClean="0"/>
              <a:t>NumPy</a:t>
            </a:r>
            <a:r>
              <a:rPr lang="en-GB" baseline="0" dirty="0" smtClean="0"/>
              <a:t> family. It is run on clusters of </a:t>
            </a:r>
            <a:r>
              <a:rPr lang="en-GB" baseline="0" dirty="0" err="1" smtClean="0"/>
              <a:t>linux</a:t>
            </a:r>
            <a:r>
              <a:rPr lang="en-GB" baseline="0" dirty="0" smtClean="0"/>
              <a:t> machines, uses </a:t>
            </a:r>
            <a:r>
              <a:rPr lang="en-GB" baseline="0" dirty="0" err="1" smtClean="0"/>
              <a:t>PostgreSQL</a:t>
            </a:r>
            <a:r>
              <a:rPr lang="en-GB" baseline="0" dirty="0" smtClean="0"/>
              <a:t> and </a:t>
            </a:r>
            <a:r>
              <a:rPr lang="en-GB" baseline="0" dirty="0" err="1" smtClean="0"/>
              <a:t>Ngnx</a:t>
            </a:r>
            <a:r>
              <a:rPr lang="en-GB" baseline="0" dirty="0" smtClean="0"/>
              <a:t> </a:t>
            </a:r>
            <a:r>
              <a:rPr lang="en-GB" baseline="0" dirty="0" err="1" smtClean="0"/>
              <a:t>webservices</a:t>
            </a:r>
            <a:r>
              <a:rPr lang="en-GB" baseline="0" dirty="0" smtClean="0"/>
              <a:t>. The system code is event driven; processes wait until they get an event from an external source before they do any kind of processing at all. Don’t have to wait until we are certain of a certain process can take place because we know exactly when the conditions for said process to take place are fulfilled. This also means that throughput can be added as needed to handle increased workload.</a:t>
            </a:r>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3</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30</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31</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32</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33</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34</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35</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36</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37</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38</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39</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4</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40</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41</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42</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43</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5</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Schematic of the main components of the WOD system. Red lines indicate data being written whilst green lines show data being read. Blue lines represent messages being sent and blue boxes show individual tasks within the WOD system. The cylinders are databases, to the left is the meta-database and to the right is the shared file-system database. The black boxes represent components of the WOD system that perform specific tasks, such are running the weather model (i.e. </a:t>
            </a:r>
            <a:r>
              <a:rPr lang="en-US" sz="1200" kern="1200" dirty="0" err="1" smtClean="0">
                <a:solidFill>
                  <a:schemeClr val="tx1"/>
                </a:solidFill>
                <a:effectLst/>
                <a:latin typeface="+mn-lt"/>
                <a:ea typeface="+mn-ea"/>
                <a:cs typeface="+mn-cs"/>
              </a:rPr>
              <a:t>Modeller</a:t>
            </a:r>
            <a:r>
              <a:rPr lang="en-US" sz="1200" kern="1200" dirty="0" smtClean="0">
                <a:solidFill>
                  <a:schemeClr val="tx1"/>
                </a:solidFill>
                <a:effectLst/>
                <a:latin typeface="+mn-lt"/>
                <a:ea typeface="+mn-ea"/>
                <a:cs typeface="+mn-cs"/>
              </a:rPr>
              <a:t>) or create weather charts (i.e. Plotter). See text for more detailed description of each component.</a:t>
            </a:r>
            <a:r>
              <a:rPr lang="en-US" dirty="0" smtClean="0">
                <a:effectLst/>
              </a:rPr>
              <a:t> </a:t>
            </a:r>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6</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F75533-2D9F-C748-959A-F726E93A2B6D}" type="slidenum">
              <a:rPr lang="en-GB" smtClean="0"/>
              <a:t>7</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simplest way to set up a routine forecast in the WOD system is go through the API, i.e. the web interface</a:t>
            </a:r>
          </a:p>
        </p:txBody>
      </p:sp>
      <p:sp>
        <p:nvSpPr>
          <p:cNvPr id="4" name="Slide Number Placeholder 3"/>
          <p:cNvSpPr>
            <a:spLocks noGrp="1"/>
          </p:cNvSpPr>
          <p:nvPr>
            <p:ph type="sldNum" sz="quarter" idx="10"/>
          </p:nvPr>
        </p:nvSpPr>
        <p:spPr/>
        <p:txBody>
          <a:bodyPr/>
          <a:lstStyle/>
          <a:p>
            <a:fld id="{80F75533-2D9F-C748-959A-F726E93A2B6D}" type="slidenum">
              <a:rPr lang="en-GB" smtClean="0"/>
              <a:t>8</a:t>
            </a:fld>
            <a:endParaRPr lang="en-GB" dirty="0"/>
          </a:p>
        </p:txBody>
      </p:sp>
    </p:spTree>
    <p:extLst>
      <p:ext uri="{BB962C8B-B14F-4D97-AF65-F5344CB8AC3E}">
        <p14:creationId xmlns:p14="http://schemas.microsoft.com/office/powerpoint/2010/main" val="3583190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First of all we must submit a Job</a:t>
            </a:r>
          </a:p>
        </p:txBody>
      </p:sp>
      <p:sp>
        <p:nvSpPr>
          <p:cNvPr id="4" name="Slide Number Placeholder 3"/>
          <p:cNvSpPr>
            <a:spLocks noGrp="1"/>
          </p:cNvSpPr>
          <p:nvPr>
            <p:ph type="sldNum" sz="quarter" idx="10"/>
          </p:nvPr>
        </p:nvSpPr>
        <p:spPr/>
        <p:txBody>
          <a:bodyPr/>
          <a:lstStyle/>
          <a:p>
            <a:fld id="{80F75533-2D9F-C748-959A-F726E93A2B6D}" type="slidenum">
              <a:rPr lang="en-GB" smtClean="0"/>
              <a:t>9</a:t>
            </a:fld>
            <a:endParaRPr lang="en-GB" dirty="0"/>
          </a:p>
        </p:txBody>
      </p:sp>
    </p:spTree>
    <p:extLst>
      <p:ext uri="{BB962C8B-B14F-4D97-AF65-F5344CB8AC3E}">
        <p14:creationId xmlns:p14="http://schemas.microsoft.com/office/powerpoint/2010/main" val="3583190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is-I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s-I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23/02/16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23/02/16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23/02/16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is-I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23/02/16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is-I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is-I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s-I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23/02/16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23/02/16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s-I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23/02/16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23/02/16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23/02/16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23/02/16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is-I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is-I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23/02/16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is-I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23/02/16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2.gif"/><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2.gif"/><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2.gif"/><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2.gif"/><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2.gif"/><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2.gif"/><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2.gif"/><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gif"/><Relationship Id="rId8"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gif"/><Relationship Id="rId5" Type="http://schemas.openxmlformats.org/officeDocument/2006/relationships/image" Target="../media/image4.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gif"/><Relationship Id="rId8"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gif"/><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1.png"/><Relationship Id="rId5" Type="http://schemas.openxmlformats.org/officeDocument/2006/relationships/image" Target="../media/image2.gif"/><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3.PNG"/><Relationship Id="rId5" Type="http://schemas.openxmlformats.org/officeDocument/2006/relationships/image" Target="../media/image23.png"/><Relationship Id="rId6" Type="http://schemas.openxmlformats.org/officeDocument/2006/relationships/image" Target="../media/image2.gif"/><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gif"/><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gif"/><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gif"/><Relationship Id="rId5" Type="http://schemas.openxmlformats.org/officeDocument/2006/relationships/image" Target="../media/image4.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gif"/><Relationship Id="rId5" Type="http://schemas.openxmlformats.org/officeDocument/2006/relationships/image" Target="../media/image4.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gif"/><Relationship Id="rId5" Type="http://schemas.openxmlformats.org/officeDocument/2006/relationships/image" Target="../media/image4.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gif"/><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gif"/><Relationship Id="rId5" Type="http://schemas.openxmlformats.org/officeDocument/2006/relationships/image" Target="../media/image4.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gif"/><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gif"/><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gif"/><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gif"/><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gif"/><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gif"/><Relationship Id="rId5" Type="http://schemas.openxmlformats.org/officeDocument/2006/relationships/image" Target="../media/image4.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gif"/><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gif"/><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3.PNG"/><Relationship Id="rId6" Type="http://schemas.openxmlformats.org/officeDocument/2006/relationships/image" Target="../media/image2.gif"/><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gif"/><Relationship Id="rId8"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1.png"/><Relationship Id="rId5" Type="http://schemas.openxmlformats.org/officeDocument/2006/relationships/image" Target="../media/image2.gif"/><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3.PNG"/><Relationship Id="rId5" Type="http://schemas.openxmlformats.org/officeDocument/2006/relationships/image" Target="../media/image23.png"/><Relationship Id="rId6" Type="http://schemas.openxmlformats.org/officeDocument/2006/relationships/image" Target="../media/image2.gif"/><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emf"/><Relationship Id="rId5" Type="http://schemas.openxmlformats.org/officeDocument/2006/relationships/image" Target="../media/image2.gif"/><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gif"/><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gif"/><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gif"/><Relationship Id="rId5" Type="http://schemas.openxmlformats.org/officeDocument/2006/relationships/image" Target="../media/image4.png"/><Relationship Id="rId6"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hyperlink" Target="https://wod.belgingur.is/wod/api/1.0" TargetMode="External"/><Relationship Id="rId4" Type="http://schemas.openxmlformats.org/officeDocument/2006/relationships/hyperlink" Target="https://wod.belgingur.is/wod/api/1.0/jobs/20150901-160225-6829ceb37474" TargetMode="External"/><Relationship Id="rId5" Type="http://schemas.openxmlformats.org/officeDocument/2006/relationships/hyperlink" Target="https://wod.belgingur.is/wod/api/1.0/schedules/capoverde-9" TargetMode="External"/><Relationship Id="rId6" Type="http://schemas.openxmlformats.org/officeDocument/2006/relationships/image" Target="../media/image3.PNG"/><Relationship Id="rId7" Type="http://schemas.openxmlformats.org/officeDocument/2006/relationships/image" Target="../media/image2.gif"/><Relationship Id="rId8"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jpeg"/><Relationship Id="rId5" Type="http://schemas.openxmlformats.org/officeDocument/2006/relationships/image" Target="../media/image2.gif"/><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2.gif"/><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gif"/><Relationship Id="rId5" Type="http://schemas.openxmlformats.org/officeDocument/2006/relationships/image" Target="../media/image4.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2.gif"/><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gif"/><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rgen80new.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sp>
        <p:nvSpPr>
          <p:cNvPr id="2" name="Title 1"/>
          <p:cNvSpPr>
            <a:spLocks noGrp="1"/>
          </p:cNvSpPr>
          <p:nvPr>
            <p:ph type="ctrTitle"/>
          </p:nvPr>
        </p:nvSpPr>
        <p:spPr>
          <a:xfrm>
            <a:off x="685800" y="2032002"/>
            <a:ext cx="7772400" cy="690745"/>
          </a:xfrm>
        </p:spPr>
        <p:txBody>
          <a:bodyPr>
            <a:normAutofit fontScale="90000"/>
          </a:bodyPr>
          <a:lstStyle/>
          <a:p>
            <a:r>
              <a:rPr lang="en-GB" dirty="0" smtClean="0"/>
              <a:t/>
            </a:r>
            <a:br>
              <a:rPr lang="en-GB" dirty="0" smtClean="0"/>
            </a:br>
            <a:r>
              <a:rPr lang="en-GB" dirty="0" smtClean="0"/>
              <a:t>WOD</a:t>
            </a:r>
            <a:endParaRPr lang="en-GB" dirty="0"/>
          </a:p>
        </p:txBody>
      </p:sp>
      <p:sp>
        <p:nvSpPr>
          <p:cNvPr id="3" name="Subtitle 2"/>
          <p:cNvSpPr>
            <a:spLocks noGrp="1"/>
          </p:cNvSpPr>
          <p:nvPr>
            <p:ph type="subTitle" idx="1"/>
          </p:nvPr>
        </p:nvSpPr>
        <p:spPr>
          <a:xfrm>
            <a:off x="1371600" y="2873402"/>
            <a:ext cx="6400800" cy="2455870"/>
          </a:xfrm>
        </p:spPr>
        <p:txBody>
          <a:bodyPr>
            <a:normAutofit/>
          </a:bodyPr>
          <a:lstStyle/>
          <a:p>
            <a:r>
              <a:rPr lang="en-GB" sz="3200" dirty="0"/>
              <a:t>Operational and On Demand</a:t>
            </a:r>
            <a:br>
              <a:rPr lang="en-GB" sz="3200" dirty="0"/>
            </a:br>
            <a:r>
              <a:rPr lang="en-GB" sz="3200" dirty="0"/>
              <a:t>Weather Forecasts</a:t>
            </a:r>
          </a:p>
          <a:p>
            <a:r>
              <a:rPr lang="en-GB" sz="1900" dirty="0" smtClean="0"/>
              <a:t>Ólafur Rögnvaldsson</a:t>
            </a:r>
            <a:endParaRPr lang="en-GB" sz="1900" baseline="30000" dirty="0" smtClean="0"/>
          </a:p>
          <a:p>
            <a:r>
              <a:rPr lang="en-GB" sz="1900" dirty="0" smtClean="0"/>
              <a:t>ISOR/Belgingur and University of Bergen</a:t>
            </a:r>
          </a:p>
          <a:p>
            <a:r>
              <a:rPr lang="en-GB" sz="1900" dirty="0" err="1" smtClean="0"/>
              <a:t>or@belgingur.eu</a:t>
            </a:r>
            <a:endParaRPr lang="en-GB" sz="1900" dirty="0"/>
          </a:p>
        </p:txBody>
      </p:sp>
      <p:pic>
        <p:nvPicPr>
          <p:cNvPr id="4" name="Picture 3" descr="belgingur-logo-color-horizont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pic>
        <p:nvPicPr>
          <p:cNvPr id="6" name="Picture 5" descr="isor-merki-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6758265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Setting up forecasts</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6" name="Picture 5" descr="Screen Shot 2015-09-03 at 07.46.2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41600"/>
            <a:ext cx="9144000" cy="1567543"/>
          </a:xfrm>
          <a:prstGeom prst="rect">
            <a:avLst/>
          </a:prstGeom>
        </p:spPr>
      </p:pic>
      <p:pic>
        <p:nvPicPr>
          <p:cNvPr id="7" name="Picture 6" descr="bergen80new.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8" name="Picture 7" descr="isor-merki-0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11233701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Setting up forecasts</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2" name="Picture 1" descr="Screen Shot 2015-09-03 at 07.47.2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28900"/>
            <a:ext cx="9144000" cy="1588054"/>
          </a:xfrm>
          <a:prstGeom prst="rect">
            <a:avLst/>
          </a:prstGeom>
        </p:spPr>
      </p:pic>
      <p:pic>
        <p:nvPicPr>
          <p:cNvPr id="6" name="Picture 5" descr="bergen80new.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7" name="Picture 6" descr="isor-merki-0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34074611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Setting up forecasts</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2" name="Picture 1" descr="Screen Shot 2015-09-03 at 07.47.2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83463"/>
            <a:ext cx="9144000" cy="1588054"/>
          </a:xfrm>
          <a:prstGeom prst="rect">
            <a:avLst/>
          </a:prstGeom>
        </p:spPr>
      </p:pic>
      <p:pic>
        <p:nvPicPr>
          <p:cNvPr id="6" name="Picture 5" descr="jobtype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0600" y="1633389"/>
            <a:ext cx="5613400" cy="4889500"/>
          </a:xfrm>
          <a:prstGeom prst="rect">
            <a:avLst/>
          </a:prstGeom>
        </p:spPr>
      </p:pic>
      <p:pic>
        <p:nvPicPr>
          <p:cNvPr id="7" name="Picture 6" descr="bergen80new.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5400" y="6388359"/>
            <a:ext cx="2394000" cy="486000"/>
          </a:xfrm>
          <a:prstGeom prst="rect">
            <a:avLst/>
          </a:prstGeom>
        </p:spPr>
      </p:pic>
      <p:pic>
        <p:nvPicPr>
          <p:cNvPr id="8" name="Picture 7" descr="isor-merki-0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2707012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Setting up forecasts</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7" name="Picture 6" descr="Screen Shot 2015-09-03 at 07.47.4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57500"/>
            <a:ext cx="9144000" cy="1122185"/>
          </a:xfrm>
          <a:prstGeom prst="rect">
            <a:avLst/>
          </a:prstGeom>
        </p:spPr>
      </p:pic>
      <p:pic>
        <p:nvPicPr>
          <p:cNvPr id="6" name="Picture 5" descr="bergen80new.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8" name="Picture 7" descr="isor-merki-0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29154239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Setting up forecasts</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2" name="Picture 1" descr="Screen Shot 2015-09-03 at 07.48.1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2684" y="1354668"/>
            <a:ext cx="6238633" cy="5158994"/>
          </a:xfrm>
          <a:prstGeom prst="rect">
            <a:avLst/>
          </a:prstGeom>
        </p:spPr>
      </p:pic>
      <p:pic>
        <p:nvPicPr>
          <p:cNvPr id="6" name="Picture 5" descr="bergen80new.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7" name="Picture 6" descr="isor-merki-0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16015798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Setting up forecasts</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7" name="Picture 6" descr="Screen Shot 2015-09-03 at 07.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38400"/>
            <a:ext cx="9144000" cy="1963061"/>
          </a:xfrm>
          <a:prstGeom prst="rect">
            <a:avLst/>
          </a:prstGeom>
        </p:spPr>
      </p:pic>
      <p:pic>
        <p:nvPicPr>
          <p:cNvPr id="6" name="Picture 5" descr="bergen80new.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8" name="Picture 7" descr="isor-merki-0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11020046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Setting up forecasts</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2" name="Picture 1" descr="Screen Shot 2015-09-03 at 07.57.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3814" y="1330676"/>
            <a:ext cx="5956373" cy="5170157"/>
          </a:xfrm>
          <a:prstGeom prst="rect">
            <a:avLst/>
          </a:prstGeom>
        </p:spPr>
      </p:pic>
      <p:pic>
        <p:nvPicPr>
          <p:cNvPr id="6" name="Picture 5" descr="bergen80new.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7" name="Picture 6" descr="isor-merki-0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75918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Post-processing via Triggers</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7" name="Picture 6" descr="kort_skandinavi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666" y="1386240"/>
            <a:ext cx="5432778" cy="3055938"/>
          </a:xfrm>
          <a:prstGeom prst="rect">
            <a:avLst/>
          </a:prstGeom>
        </p:spPr>
      </p:pic>
      <p:pic>
        <p:nvPicPr>
          <p:cNvPr id="8" name="Picture 7" descr="kort_isla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4111" y="3508396"/>
            <a:ext cx="5319889" cy="2992438"/>
          </a:xfrm>
          <a:prstGeom prst="rect">
            <a:avLst/>
          </a:prstGeom>
        </p:spPr>
      </p:pic>
      <p:pic>
        <p:nvPicPr>
          <p:cNvPr id="10" name="Picture 9" descr="table_Reykjavi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666" y="4316412"/>
            <a:ext cx="3612445" cy="1700859"/>
          </a:xfrm>
          <a:prstGeom prst="rect">
            <a:avLst/>
          </a:prstGeom>
        </p:spPr>
      </p:pic>
      <p:pic>
        <p:nvPicPr>
          <p:cNvPr id="9" name="Picture 8" descr="bergen80new.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5400" y="6381466"/>
            <a:ext cx="2394000" cy="486000"/>
          </a:xfrm>
          <a:prstGeom prst="rect">
            <a:avLst/>
          </a:prstGeom>
        </p:spPr>
      </p:pic>
      <p:pic>
        <p:nvPicPr>
          <p:cNvPr id="11" name="Picture 10" descr="isor-merki-01.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25081640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Remember this one </a:t>
            </a:r>
            <a:r>
              <a:rPr lang="en-GB" dirty="0" smtClean="0">
                <a:sym typeface="Wingdings"/>
              </a:rPr>
              <a:t></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6" name="Picture 5" descr="bergen80new.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8" name="Picture 7" descr="isor-merki-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pic>
        <p:nvPicPr>
          <p:cNvPr id="9" name="Picture 8" descr="WOD-schematic-API_Trigger.png"/>
          <p:cNvPicPr>
            <a:picLocks noChangeAspect="1"/>
          </p:cNvPicPr>
          <p:nvPr/>
        </p:nvPicPr>
        <p:blipFill rotWithShape="1">
          <a:blip r:embed="rId6">
            <a:extLst>
              <a:ext uri="{28A0092B-C50C-407E-A947-70E740481C1C}">
                <a14:useLocalDpi xmlns:a14="http://schemas.microsoft.com/office/drawing/2010/main" val="0"/>
              </a:ext>
            </a:extLst>
          </a:blip>
          <a:srcRect l="14443" t="13124" r="-794" b="9452"/>
          <a:stretch/>
        </p:blipFill>
        <p:spPr>
          <a:xfrm>
            <a:off x="698400" y="1003903"/>
            <a:ext cx="7747200" cy="5310000"/>
          </a:xfrm>
          <a:prstGeom prst="rect">
            <a:avLst/>
          </a:prstGeom>
        </p:spPr>
      </p:pic>
    </p:spTree>
    <p:extLst>
      <p:ext uri="{BB962C8B-B14F-4D97-AF65-F5344CB8AC3E}">
        <p14:creationId xmlns:p14="http://schemas.microsoft.com/office/powerpoint/2010/main" val="33743233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Post-processing via Triggers</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7" name="Picture 6" descr="kort_skandinavi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666" y="1386240"/>
            <a:ext cx="5432778" cy="3055938"/>
          </a:xfrm>
          <a:prstGeom prst="rect">
            <a:avLst/>
          </a:prstGeom>
        </p:spPr>
      </p:pic>
      <p:pic>
        <p:nvPicPr>
          <p:cNvPr id="8" name="Picture 7" descr="kort_isla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4111" y="3508396"/>
            <a:ext cx="5319889" cy="2992438"/>
          </a:xfrm>
          <a:prstGeom prst="rect">
            <a:avLst/>
          </a:prstGeom>
        </p:spPr>
      </p:pic>
      <p:pic>
        <p:nvPicPr>
          <p:cNvPr id="10" name="Picture 9" descr="table_Reykjavi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666" y="4316412"/>
            <a:ext cx="3612445" cy="1700859"/>
          </a:xfrm>
          <a:prstGeom prst="rect">
            <a:avLst/>
          </a:prstGeom>
        </p:spPr>
      </p:pic>
      <p:pic>
        <p:nvPicPr>
          <p:cNvPr id="9" name="Picture 8" descr="bergen80new.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5400" y="6381466"/>
            <a:ext cx="2394000" cy="486000"/>
          </a:xfrm>
          <a:prstGeom prst="rect">
            <a:avLst/>
          </a:prstGeom>
        </p:spPr>
      </p:pic>
      <p:pic>
        <p:nvPicPr>
          <p:cNvPr id="11" name="Picture 10" descr="isor-merki-01.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35623673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7" y="1885669"/>
            <a:ext cx="8031386" cy="4240494"/>
          </a:xfrm>
        </p:spPr>
        <p:txBody>
          <a:bodyPr>
            <a:normAutofit/>
          </a:bodyPr>
          <a:lstStyle/>
          <a:p>
            <a:r>
              <a:rPr lang="en-GB" dirty="0" smtClean="0"/>
              <a:t>Design philosophy</a:t>
            </a:r>
          </a:p>
          <a:p>
            <a:r>
              <a:rPr lang="en-GB" dirty="0" smtClean="0"/>
              <a:t>Hardware configuration</a:t>
            </a:r>
          </a:p>
          <a:p>
            <a:r>
              <a:rPr lang="en-GB" dirty="0" smtClean="0"/>
              <a:t>WOD overview</a:t>
            </a:r>
          </a:p>
          <a:p>
            <a:r>
              <a:rPr lang="en-GB" dirty="0"/>
              <a:t>Step by step demonstration of how to set up a routine forecast in the WOD </a:t>
            </a:r>
            <a:r>
              <a:rPr lang="en-GB" dirty="0" smtClean="0"/>
              <a:t>system</a:t>
            </a:r>
          </a:p>
          <a:p>
            <a:r>
              <a:rPr lang="en-GB" dirty="0" smtClean="0"/>
              <a:t>Examples of forecast post-processing</a:t>
            </a:r>
          </a:p>
          <a:p>
            <a:r>
              <a:rPr lang="en-GB" dirty="0" smtClean="0"/>
              <a:t>Summary</a:t>
            </a:r>
            <a:endParaRPr lang="en-GB" dirty="0"/>
          </a:p>
        </p:txBody>
      </p:sp>
      <p:sp>
        <p:nvSpPr>
          <p:cNvPr id="3" name="Title 2"/>
          <p:cNvSpPr>
            <a:spLocks noGrp="1"/>
          </p:cNvSpPr>
          <p:nvPr>
            <p:ph type="title"/>
          </p:nvPr>
        </p:nvSpPr>
        <p:spPr/>
        <p:txBody>
          <a:bodyPr>
            <a:normAutofit/>
          </a:bodyPr>
          <a:lstStyle/>
          <a:p>
            <a:r>
              <a:rPr lang="en-GB" dirty="0" smtClean="0"/>
              <a:t>Outline of this talk</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7" name="Picture 6" descr="bergen80new.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8" name="Picture 7" descr="isor-merki-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313197835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Triggers</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10" name="Picture 9" descr="meteogram-rvk-belgingu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312" y="1562613"/>
            <a:ext cx="8700910" cy="4454658"/>
          </a:xfrm>
          <a:prstGeom prst="rect">
            <a:avLst/>
          </a:prstGeom>
        </p:spPr>
      </p:pic>
      <p:pic>
        <p:nvPicPr>
          <p:cNvPr id="6" name="Picture 5" descr="bergen80new.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7" name="Picture 6" descr="isor-merki-0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396037418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ml-screensh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4202"/>
            <a:ext cx="9144000" cy="4773345"/>
          </a:xfrm>
          <a:prstGeom prst="rect">
            <a:avLst/>
          </a:prstGeom>
        </p:spPr>
      </p:pic>
      <p:sp>
        <p:nvSpPr>
          <p:cNvPr id="3" name="Title 2"/>
          <p:cNvSpPr>
            <a:spLocks noGrp="1"/>
          </p:cNvSpPr>
          <p:nvPr>
            <p:ph type="title"/>
          </p:nvPr>
        </p:nvSpPr>
        <p:spPr/>
        <p:txBody>
          <a:bodyPr>
            <a:normAutofit/>
          </a:bodyPr>
          <a:lstStyle/>
          <a:p>
            <a:r>
              <a:rPr lang="en-GB" dirty="0" smtClean="0"/>
              <a:t>Triggers</a:t>
            </a:r>
            <a:endParaRPr lang="en-GB" dirty="0"/>
          </a:p>
        </p:txBody>
      </p:sp>
      <p:pic>
        <p:nvPicPr>
          <p:cNvPr id="4" name="Picture 3" descr="belgingur-logo-color-horizont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2" name="Picture 1" descr="table-rvk-y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3756" y="1591056"/>
            <a:ext cx="3572933" cy="4646491"/>
          </a:xfrm>
          <a:prstGeom prst="rect">
            <a:avLst/>
          </a:prstGeom>
        </p:spPr>
      </p:pic>
      <p:pic>
        <p:nvPicPr>
          <p:cNvPr id="7" name="Picture 6" descr="bergen80new.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8" name="Picture 7" descr="isor-merki-0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38067840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7" y="1885669"/>
            <a:ext cx="8031386" cy="4240494"/>
          </a:xfrm>
        </p:spPr>
        <p:txBody>
          <a:bodyPr>
            <a:normAutofit/>
          </a:bodyPr>
          <a:lstStyle/>
          <a:p>
            <a:r>
              <a:rPr lang="en-GB" dirty="0" smtClean="0"/>
              <a:t>The WOD system </a:t>
            </a:r>
            <a:r>
              <a:rPr lang="en-US" dirty="0"/>
              <a:t>can be used to create conventional short- to medium-range weather forecasts for any location on the </a:t>
            </a:r>
            <a:r>
              <a:rPr lang="en-US" dirty="0" smtClean="0"/>
              <a:t>globe</a:t>
            </a:r>
            <a:endParaRPr lang="en-GB" dirty="0" smtClean="0"/>
          </a:p>
          <a:p>
            <a:r>
              <a:rPr lang="en-GB" dirty="0" smtClean="0"/>
              <a:t>It is based on </a:t>
            </a:r>
            <a:r>
              <a:rPr lang="en-GB" b="1" dirty="0" smtClean="0"/>
              <a:t>Open Source</a:t>
            </a:r>
            <a:r>
              <a:rPr lang="en-GB" dirty="0" smtClean="0"/>
              <a:t> components</a:t>
            </a:r>
          </a:p>
          <a:p>
            <a:r>
              <a:rPr lang="en-GB" dirty="0" smtClean="0"/>
              <a:t>It is</a:t>
            </a:r>
            <a:r>
              <a:rPr lang="en-GB" b="1" dirty="0" smtClean="0"/>
              <a:t> Event Driven</a:t>
            </a:r>
          </a:p>
          <a:p>
            <a:r>
              <a:rPr lang="en-GB" dirty="0" smtClean="0"/>
              <a:t>It is</a:t>
            </a:r>
            <a:r>
              <a:rPr lang="en-GB" b="1" dirty="0" smtClean="0"/>
              <a:t> Scalable</a:t>
            </a:r>
            <a:r>
              <a:rPr lang="en-GB" dirty="0" smtClean="0"/>
              <a:t> and </a:t>
            </a:r>
            <a:r>
              <a:rPr lang="en-GB" b="1" dirty="0" smtClean="0"/>
              <a:t>Resilient</a:t>
            </a:r>
          </a:p>
          <a:p>
            <a:r>
              <a:rPr lang="en-GB" dirty="0" smtClean="0"/>
              <a:t>Output can be used as input into other decision support software</a:t>
            </a:r>
          </a:p>
          <a:p>
            <a:r>
              <a:rPr lang="en-GB" dirty="0" smtClean="0"/>
              <a:t>Currently being implemented in Cape Verde</a:t>
            </a:r>
          </a:p>
          <a:p>
            <a:pPr lvl="1"/>
            <a:r>
              <a:rPr lang="en-GB" dirty="0" smtClean="0"/>
              <a:t>Mauritius, Guinea-Bissau, and UNECA soon </a:t>
            </a:r>
            <a:r>
              <a:rPr lang="en-GB" smtClean="0"/>
              <a:t>to follow</a:t>
            </a:r>
            <a:endParaRPr lang="en-GB" dirty="0" smtClean="0"/>
          </a:p>
        </p:txBody>
      </p:sp>
      <p:sp>
        <p:nvSpPr>
          <p:cNvPr id="3" name="Title 2"/>
          <p:cNvSpPr>
            <a:spLocks noGrp="1"/>
          </p:cNvSpPr>
          <p:nvPr>
            <p:ph type="title"/>
          </p:nvPr>
        </p:nvSpPr>
        <p:spPr/>
        <p:txBody>
          <a:bodyPr>
            <a:normAutofit/>
          </a:bodyPr>
          <a:lstStyle/>
          <a:p>
            <a:r>
              <a:rPr lang="en-GB" dirty="0" smtClean="0"/>
              <a:t>Summary</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7" name="Picture 6" descr="bergen80new.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8" name="Picture 7" descr="isor-merki-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231305505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Additional slides follow</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7" name="Picture 6" descr="bergen80new.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8" name="Picture 7" descr="isor-merki-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300670052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69105" y="1885669"/>
            <a:ext cx="3156287" cy="4240494"/>
          </a:xfrm>
        </p:spPr>
        <p:txBody>
          <a:bodyPr>
            <a:normAutofit/>
          </a:bodyPr>
          <a:lstStyle/>
          <a:p>
            <a:r>
              <a:rPr lang="en-GB" dirty="0" smtClean="0"/>
              <a:t>Lives in an SQL </a:t>
            </a:r>
            <a:r>
              <a:rPr lang="en-GB" b="1" dirty="0" smtClean="0"/>
              <a:t>Database</a:t>
            </a:r>
          </a:p>
          <a:p>
            <a:r>
              <a:rPr lang="en-GB" dirty="0" smtClean="0"/>
              <a:t>Small and </a:t>
            </a:r>
            <a:r>
              <a:rPr lang="en-GB" b="1" dirty="0" smtClean="0"/>
              <a:t>searchable</a:t>
            </a:r>
          </a:p>
          <a:p>
            <a:r>
              <a:rPr lang="en-GB" b="1" dirty="0" smtClean="0"/>
              <a:t>Job Hierarchy:</a:t>
            </a:r>
            <a:r>
              <a:rPr lang="en-GB" dirty="0" smtClean="0"/>
              <a:t> Schedule, Job, Domain, </a:t>
            </a:r>
            <a:r>
              <a:rPr lang="en-GB" dirty="0" err="1" smtClean="0"/>
              <a:t>PlotSet</a:t>
            </a:r>
            <a:endParaRPr lang="en-GB" dirty="0" smtClean="0"/>
          </a:p>
          <a:p>
            <a:r>
              <a:rPr lang="en-GB" dirty="0" smtClean="0"/>
              <a:t>Queue of </a:t>
            </a:r>
            <a:r>
              <a:rPr lang="en-GB" b="1" dirty="0" smtClean="0"/>
              <a:t>Tasks</a:t>
            </a:r>
          </a:p>
          <a:p>
            <a:r>
              <a:rPr lang="en-GB" dirty="0" smtClean="0"/>
              <a:t>Internal </a:t>
            </a:r>
            <a:r>
              <a:rPr lang="en-GB" b="1" dirty="0" smtClean="0"/>
              <a:t>ID</a:t>
            </a:r>
            <a:r>
              <a:rPr lang="en-GB" dirty="0" smtClean="0"/>
              <a:t> and external </a:t>
            </a:r>
            <a:r>
              <a:rPr lang="en-GB" b="1" dirty="0" smtClean="0"/>
              <a:t>ref</a:t>
            </a:r>
            <a:r>
              <a:rPr lang="en-GB" dirty="0" smtClean="0"/>
              <a:t> values</a:t>
            </a:r>
          </a:p>
        </p:txBody>
      </p:sp>
      <p:sp>
        <p:nvSpPr>
          <p:cNvPr id="3" name="Title 2"/>
          <p:cNvSpPr>
            <a:spLocks noGrp="1"/>
          </p:cNvSpPr>
          <p:nvPr>
            <p:ph type="title"/>
          </p:nvPr>
        </p:nvSpPr>
        <p:spPr/>
        <p:txBody>
          <a:bodyPr>
            <a:normAutofit/>
          </a:bodyPr>
          <a:lstStyle/>
          <a:p>
            <a:r>
              <a:rPr lang="en-GB" dirty="0" smtClean="0"/>
              <a:t>Job Meta Data</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8" name="Picture 7" descr="bergen80new.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9" name="Picture 8" descr="isor-merki-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pic>
        <p:nvPicPr>
          <p:cNvPr id="2" name="Picture 1" descr="WOD-databas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8587" y="1602543"/>
            <a:ext cx="5684898" cy="4584095"/>
          </a:xfrm>
          <a:prstGeom prst="rect">
            <a:avLst/>
          </a:prstGeom>
        </p:spPr>
      </p:pic>
    </p:spTree>
    <p:extLst>
      <p:ext uri="{BB962C8B-B14F-4D97-AF65-F5344CB8AC3E}">
        <p14:creationId xmlns:p14="http://schemas.microsoft.com/office/powerpoint/2010/main" val="49317781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69105" y="1885669"/>
            <a:ext cx="3156287" cy="4240494"/>
          </a:xfrm>
        </p:spPr>
        <p:txBody>
          <a:bodyPr>
            <a:normAutofit/>
          </a:bodyPr>
          <a:lstStyle/>
          <a:p>
            <a:r>
              <a:rPr lang="en-GB" dirty="0" smtClean="0"/>
              <a:t>Entries in the meta-data base</a:t>
            </a:r>
            <a:r>
              <a:rPr lang="en-GB" dirty="0"/>
              <a:t> </a:t>
            </a:r>
            <a:r>
              <a:rPr lang="en-GB" dirty="0" smtClean="0"/>
              <a:t>can be modified using standard SQL commands</a:t>
            </a:r>
          </a:p>
          <a:p>
            <a:r>
              <a:rPr lang="en-US" dirty="0" err="1"/>
              <a:t>wod</a:t>
            </a:r>
            <a:r>
              <a:rPr lang="en-US" dirty="0"/>
              <a:t>=&gt; update schedule set </a:t>
            </a:r>
            <a:r>
              <a:rPr lang="en-US" dirty="0" err="1"/>
              <a:t>period_length</a:t>
            </a:r>
            <a:r>
              <a:rPr lang="en-US" dirty="0"/>
              <a:t>='{2 days, 2 days}' where </a:t>
            </a:r>
            <a:r>
              <a:rPr lang="en-US" dirty="0" err="1"/>
              <a:t>prototype_id</a:t>
            </a:r>
            <a:r>
              <a:rPr lang="en-US" dirty="0"/>
              <a:t>=4724; </a:t>
            </a:r>
            <a:endParaRPr lang="en-GB" dirty="0" smtClean="0"/>
          </a:p>
        </p:txBody>
      </p:sp>
      <p:sp>
        <p:nvSpPr>
          <p:cNvPr id="3" name="Title 2"/>
          <p:cNvSpPr>
            <a:spLocks noGrp="1"/>
          </p:cNvSpPr>
          <p:nvPr>
            <p:ph type="title"/>
          </p:nvPr>
        </p:nvSpPr>
        <p:spPr/>
        <p:txBody>
          <a:bodyPr>
            <a:normAutofit/>
          </a:bodyPr>
          <a:lstStyle/>
          <a:p>
            <a:r>
              <a:rPr lang="en-GB" dirty="0" smtClean="0"/>
              <a:t>Changes can be done</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8" name="Picture 7" descr="bergen80new.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9" name="Picture 8" descr="isor-merki-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pic>
        <p:nvPicPr>
          <p:cNvPr id="10" name="Picture 9" descr="WOD-databas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8587" y="1602543"/>
            <a:ext cx="5684898" cy="4584095"/>
          </a:xfrm>
          <a:prstGeom prst="rect">
            <a:avLst/>
          </a:prstGeom>
        </p:spPr>
      </p:pic>
    </p:spTree>
    <p:extLst>
      <p:ext uri="{BB962C8B-B14F-4D97-AF65-F5344CB8AC3E}">
        <p14:creationId xmlns:p14="http://schemas.microsoft.com/office/powerpoint/2010/main" val="88084907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69105" y="1885669"/>
            <a:ext cx="3156287" cy="4240494"/>
          </a:xfrm>
        </p:spPr>
        <p:txBody>
          <a:bodyPr>
            <a:normAutofit/>
          </a:bodyPr>
          <a:lstStyle/>
          <a:p>
            <a:r>
              <a:rPr lang="en-GB" dirty="0" smtClean="0"/>
              <a:t>Entries in the meta-data base</a:t>
            </a:r>
            <a:r>
              <a:rPr lang="en-GB" dirty="0"/>
              <a:t> </a:t>
            </a:r>
            <a:r>
              <a:rPr lang="en-GB" dirty="0" smtClean="0"/>
              <a:t>can be modified using standard SQL commands</a:t>
            </a:r>
          </a:p>
          <a:p>
            <a:r>
              <a:rPr lang="en-US" dirty="0" err="1"/>
              <a:t>wod</a:t>
            </a:r>
            <a:r>
              <a:rPr lang="en-US" dirty="0"/>
              <a:t>=&gt; update schedule set expires=</a:t>
            </a:r>
            <a:r>
              <a:rPr lang="en-US" dirty="0" err="1"/>
              <a:t>lt_analysis</a:t>
            </a:r>
            <a:r>
              <a:rPr lang="en-US" dirty="0"/>
              <a:t> where </a:t>
            </a:r>
            <a:r>
              <a:rPr lang="en-US" dirty="0" err="1"/>
              <a:t>prototype_id</a:t>
            </a:r>
            <a:r>
              <a:rPr lang="en-US" dirty="0" smtClean="0"/>
              <a:t>=4724;</a:t>
            </a:r>
            <a:endParaRPr lang="en-US" dirty="0"/>
          </a:p>
        </p:txBody>
      </p:sp>
      <p:sp>
        <p:nvSpPr>
          <p:cNvPr id="3" name="Title 2"/>
          <p:cNvSpPr>
            <a:spLocks noGrp="1"/>
          </p:cNvSpPr>
          <p:nvPr>
            <p:ph type="title"/>
          </p:nvPr>
        </p:nvSpPr>
        <p:spPr/>
        <p:txBody>
          <a:bodyPr>
            <a:normAutofit/>
          </a:bodyPr>
          <a:lstStyle/>
          <a:p>
            <a:r>
              <a:rPr lang="en-GB" dirty="0" smtClean="0"/>
              <a:t>Changes can be done</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8" name="Picture 7" descr="bergen80new.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9" name="Picture 8" descr="isor-merki-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pic>
        <p:nvPicPr>
          <p:cNvPr id="10" name="Picture 9" descr="WOD-databas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8587" y="1602543"/>
            <a:ext cx="5684898" cy="4584095"/>
          </a:xfrm>
          <a:prstGeom prst="rect">
            <a:avLst/>
          </a:prstGeom>
        </p:spPr>
      </p:pic>
    </p:spTree>
    <p:extLst>
      <p:ext uri="{BB962C8B-B14F-4D97-AF65-F5344CB8AC3E}">
        <p14:creationId xmlns:p14="http://schemas.microsoft.com/office/powerpoint/2010/main" val="182108115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7" y="1885669"/>
            <a:ext cx="7408333" cy="4240494"/>
          </a:xfrm>
        </p:spPr>
        <p:txBody>
          <a:bodyPr>
            <a:normAutofit/>
          </a:bodyPr>
          <a:lstStyle/>
          <a:p>
            <a:r>
              <a:rPr lang="en-GB" dirty="0" smtClean="0"/>
              <a:t>Retrieves GFS </a:t>
            </a:r>
            <a:r>
              <a:rPr lang="en-GB" b="1" dirty="0" smtClean="0"/>
              <a:t>global forecast</a:t>
            </a:r>
            <a:r>
              <a:rPr lang="en-GB" dirty="0" smtClean="0"/>
              <a:t> 4x per day</a:t>
            </a:r>
          </a:p>
          <a:p>
            <a:pPr lvl="1"/>
            <a:r>
              <a:rPr lang="en-GB" dirty="0" smtClean="0"/>
              <a:t>Analysis at 00, 06, 12, and 18 UTC</a:t>
            </a:r>
          </a:p>
          <a:p>
            <a:pPr lvl="1"/>
            <a:r>
              <a:rPr lang="en-GB" dirty="0" smtClean="0"/>
              <a:t>Data s</a:t>
            </a:r>
            <a:r>
              <a:rPr lang="en-GB" dirty="0"/>
              <a:t>tarts arriving 3½ </a:t>
            </a:r>
            <a:r>
              <a:rPr lang="en-GB" dirty="0" smtClean="0"/>
              <a:t>– 4 hours later</a:t>
            </a:r>
          </a:p>
          <a:p>
            <a:r>
              <a:rPr lang="en-GB" dirty="0" smtClean="0"/>
              <a:t>Launch externally via </a:t>
            </a:r>
            <a:r>
              <a:rPr lang="en-GB" b="1" dirty="0" err="1" smtClean="0"/>
              <a:t>cron</a:t>
            </a:r>
            <a:endParaRPr lang="en-GB" dirty="0"/>
          </a:p>
          <a:p>
            <a:r>
              <a:rPr lang="en-GB" dirty="0" smtClean="0"/>
              <a:t>Sends a message to Conductor on </a:t>
            </a:r>
            <a:r>
              <a:rPr lang="en-GB" b="1" dirty="0" smtClean="0"/>
              <a:t>incremental</a:t>
            </a:r>
            <a:r>
              <a:rPr lang="en-GB" dirty="0" smtClean="0"/>
              <a:t> progress</a:t>
            </a:r>
          </a:p>
          <a:p>
            <a:pPr lvl="1"/>
            <a:r>
              <a:rPr lang="en-GB" dirty="0" smtClean="0"/>
              <a:t>Start Jobs before global forecast completes</a:t>
            </a:r>
          </a:p>
          <a:p>
            <a:pPr lvl="1"/>
            <a:r>
              <a:rPr lang="en-GB" dirty="0" smtClean="0"/>
              <a:t>Shorter Jobs can start earlier</a:t>
            </a:r>
          </a:p>
        </p:txBody>
      </p:sp>
      <p:sp>
        <p:nvSpPr>
          <p:cNvPr id="3" name="Title 2"/>
          <p:cNvSpPr>
            <a:spLocks noGrp="1"/>
          </p:cNvSpPr>
          <p:nvPr>
            <p:ph type="title"/>
          </p:nvPr>
        </p:nvSpPr>
        <p:spPr/>
        <p:txBody>
          <a:bodyPr>
            <a:normAutofit/>
          </a:bodyPr>
          <a:lstStyle/>
          <a:p>
            <a:r>
              <a:rPr lang="en-GB" dirty="0" smtClean="0"/>
              <a:t>GFS Fetcher</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7" name="Picture 6" descr="bergen80new.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8" name="Picture 7" descr="isor-merki-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48634898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69105" y="1885669"/>
            <a:ext cx="3156287" cy="4240494"/>
          </a:xfrm>
        </p:spPr>
        <p:txBody>
          <a:bodyPr>
            <a:normAutofit/>
          </a:bodyPr>
          <a:lstStyle/>
          <a:p>
            <a:r>
              <a:rPr lang="en-GB" dirty="0" smtClean="0"/>
              <a:t>Lives in an SQL </a:t>
            </a:r>
            <a:r>
              <a:rPr lang="en-GB" b="1" dirty="0" smtClean="0"/>
              <a:t>Database</a:t>
            </a:r>
          </a:p>
          <a:p>
            <a:r>
              <a:rPr lang="en-GB" dirty="0" smtClean="0"/>
              <a:t>Small and </a:t>
            </a:r>
            <a:r>
              <a:rPr lang="en-GB" b="1" dirty="0" smtClean="0"/>
              <a:t>searchable</a:t>
            </a:r>
          </a:p>
          <a:p>
            <a:r>
              <a:rPr lang="en-GB" b="1" dirty="0" smtClean="0"/>
              <a:t>Job Hierarchy:</a:t>
            </a:r>
            <a:r>
              <a:rPr lang="en-GB" dirty="0" smtClean="0"/>
              <a:t> Schedule, Job, Domain, </a:t>
            </a:r>
            <a:r>
              <a:rPr lang="en-GB" dirty="0" err="1" smtClean="0"/>
              <a:t>PlotSet</a:t>
            </a:r>
            <a:endParaRPr lang="en-GB" dirty="0" smtClean="0"/>
          </a:p>
          <a:p>
            <a:r>
              <a:rPr lang="en-GB" dirty="0" smtClean="0"/>
              <a:t>Queue of </a:t>
            </a:r>
            <a:r>
              <a:rPr lang="en-GB" b="1" dirty="0" smtClean="0"/>
              <a:t>Tasks</a:t>
            </a:r>
          </a:p>
          <a:p>
            <a:r>
              <a:rPr lang="en-GB" dirty="0" smtClean="0"/>
              <a:t>Internal </a:t>
            </a:r>
            <a:r>
              <a:rPr lang="en-GB" b="1" dirty="0" smtClean="0"/>
              <a:t>ID</a:t>
            </a:r>
            <a:r>
              <a:rPr lang="en-GB" dirty="0" smtClean="0"/>
              <a:t> and external </a:t>
            </a:r>
            <a:r>
              <a:rPr lang="en-GB" b="1" dirty="0" smtClean="0"/>
              <a:t>ref</a:t>
            </a:r>
            <a:r>
              <a:rPr lang="en-GB" dirty="0" smtClean="0"/>
              <a:t> values</a:t>
            </a:r>
          </a:p>
        </p:txBody>
      </p:sp>
      <p:sp>
        <p:nvSpPr>
          <p:cNvPr id="3" name="Title 2"/>
          <p:cNvSpPr>
            <a:spLocks noGrp="1"/>
          </p:cNvSpPr>
          <p:nvPr>
            <p:ph type="title"/>
          </p:nvPr>
        </p:nvSpPr>
        <p:spPr/>
        <p:txBody>
          <a:bodyPr>
            <a:normAutofit/>
          </a:bodyPr>
          <a:lstStyle/>
          <a:p>
            <a:r>
              <a:rPr lang="en-GB" dirty="0" smtClean="0"/>
              <a:t>Job Meta Data</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8" name="Picture 7" descr="bergen80new.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9" name="Picture 8" descr="isor-merki-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pic>
        <p:nvPicPr>
          <p:cNvPr id="10" name="Picture 9" descr="WOD-databas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8587" y="1602543"/>
            <a:ext cx="5684898" cy="4584095"/>
          </a:xfrm>
          <a:prstGeom prst="rect">
            <a:avLst/>
          </a:prstGeom>
        </p:spPr>
      </p:pic>
    </p:spTree>
    <p:extLst>
      <p:ext uri="{BB962C8B-B14F-4D97-AF65-F5344CB8AC3E}">
        <p14:creationId xmlns:p14="http://schemas.microsoft.com/office/powerpoint/2010/main" val="33013005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8" y="1885669"/>
            <a:ext cx="7402755" cy="4240494"/>
          </a:xfrm>
        </p:spPr>
        <p:txBody>
          <a:bodyPr>
            <a:normAutofit/>
          </a:bodyPr>
          <a:lstStyle/>
          <a:p>
            <a:r>
              <a:rPr lang="en-GB" dirty="0" smtClean="0"/>
              <a:t>Indicates that a forecast should be launched when new data arrives</a:t>
            </a:r>
          </a:p>
          <a:p>
            <a:r>
              <a:rPr lang="en-GB" dirty="0" smtClean="0"/>
              <a:t>Optional rule to decide on which global GFS forecast to run</a:t>
            </a:r>
          </a:p>
          <a:p>
            <a:r>
              <a:rPr lang="en-GB" dirty="0" smtClean="0"/>
              <a:t>Links to </a:t>
            </a:r>
            <a:r>
              <a:rPr lang="en-GB" b="1" dirty="0" smtClean="0"/>
              <a:t>prototype Job</a:t>
            </a:r>
            <a:r>
              <a:rPr lang="en-GB" dirty="0" smtClean="0"/>
              <a:t> used to create new jobs</a:t>
            </a:r>
          </a:p>
          <a:p>
            <a:r>
              <a:rPr lang="en-GB" dirty="0" smtClean="0"/>
              <a:t>Links to </a:t>
            </a:r>
            <a:r>
              <a:rPr lang="en-GB" b="1" dirty="0" smtClean="0"/>
              <a:t>last completed</a:t>
            </a:r>
            <a:r>
              <a:rPr lang="en-GB" dirty="0" smtClean="0"/>
              <a:t> Job</a:t>
            </a:r>
          </a:p>
          <a:p>
            <a:r>
              <a:rPr lang="en-GB" dirty="0" smtClean="0"/>
              <a:t>Links to </a:t>
            </a:r>
            <a:r>
              <a:rPr lang="en-GB" b="1" dirty="0" smtClean="0"/>
              <a:t>last triggered</a:t>
            </a:r>
            <a:r>
              <a:rPr lang="en-GB" dirty="0" smtClean="0"/>
              <a:t> Job</a:t>
            </a:r>
          </a:p>
        </p:txBody>
      </p:sp>
      <p:sp>
        <p:nvSpPr>
          <p:cNvPr id="3" name="Title 2"/>
          <p:cNvSpPr>
            <a:spLocks noGrp="1"/>
          </p:cNvSpPr>
          <p:nvPr>
            <p:ph type="title"/>
          </p:nvPr>
        </p:nvSpPr>
        <p:spPr/>
        <p:txBody>
          <a:bodyPr>
            <a:normAutofit/>
          </a:bodyPr>
          <a:lstStyle/>
          <a:p>
            <a:r>
              <a:rPr lang="en-GB" dirty="0" smtClean="0"/>
              <a:t>Schedule Records</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7" name="Picture 6" descr="bergen80new.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8" name="Picture 7" descr="isor-merki-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33142666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7" y="1885669"/>
            <a:ext cx="8031386" cy="4240494"/>
          </a:xfrm>
        </p:spPr>
        <p:txBody>
          <a:bodyPr>
            <a:normAutofit/>
          </a:bodyPr>
          <a:lstStyle/>
          <a:p>
            <a:r>
              <a:rPr lang="en-GB" dirty="0" smtClean="0"/>
              <a:t>Based on </a:t>
            </a:r>
            <a:r>
              <a:rPr lang="en-GB" b="1" dirty="0" smtClean="0"/>
              <a:t>Open Source</a:t>
            </a:r>
            <a:r>
              <a:rPr lang="en-GB" dirty="0" smtClean="0"/>
              <a:t> components</a:t>
            </a:r>
          </a:p>
          <a:p>
            <a:pPr lvl="1"/>
            <a:r>
              <a:rPr lang="en-GB" b="1" dirty="0" smtClean="0"/>
              <a:t>WRF/WPS </a:t>
            </a:r>
            <a:r>
              <a:rPr lang="en-GB" dirty="0" smtClean="0"/>
              <a:t>weather model and accompanying software</a:t>
            </a:r>
          </a:p>
          <a:p>
            <a:pPr lvl="1"/>
            <a:r>
              <a:rPr lang="en-GB" b="1" dirty="0" smtClean="0"/>
              <a:t>Python</a:t>
            </a:r>
            <a:r>
              <a:rPr lang="en-GB" dirty="0" smtClean="0"/>
              <a:t> language and libraries</a:t>
            </a:r>
          </a:p>
          <a:p>
            <a:pPr lvl="1"/>
            <a:r>
              <a:rPr lang="en-GB" b="1" dirty="0" smtClean="0"/>
              <a:t>Linux</a:t>
            </a:r>
            <a:r>
              <a:rPr lang="en-GB" dirty="0" smtClean="0"/>
              <a:t>, </a:t>
            </a:r>
            <a:r>
              <a:rPr lang="en-GB" b="1" dirty="0" err="1" smtClean="0"/>
              <a:t>PostgreSQL</a:t>
            </a:r>
            <a:r>
              <a:rPr lang="en-GB" dirty="0" smtClean="0"/>
              <a:t>, and </a:t>
            </a:r>
            <a:r>
              <a:rPr lang="en-GB" b="1" dirty="0" err="1" smtClean="0"/>
              <a:t>nginx</a:t>
            </a:r>
            <a:r>
              <a:rPr lang="en-GB" dirty="0" smtClean="0"/>
              <a:t> </a:t>
            </a:r>
            <a:r>
              <a:rPr lang="en-GB" dirty="0" err="1" smtClean="0"/>
              <a:t>webservices</a:t>
            </a:r>
            <a:endParaRPr lang="en-GB" b="1" dirty="0" smtClean="0"/>
          </a:p>
          <a:p>
            <a:r>
              <a:rPr lang="en-GB" b="1" dirty="0" smtClean="0"/>
              <a:t>Event Driven</a:t>
            </a:r>
          </a:p>
          <a:p>
            <a:pPr lvl="1"/>
            <a:r>
              <a:rPr lang="en-GB" dirty="0" smtClean="0"/>
              <a:t>Processing starts as soon as possible</a:t>
            </a:r>
          </a:p>
          <a:p>
            <a:pPr lvl="1"/>
            <a:r>
              <a:rPr lang="en-GB" dirty="0" smtClean="0"/>
              <a:t>Computing resources don’t stand idle out of fear</a:t>
            </a:r>
          </a:p>
          <a:p>
            <a:r>
              <a:rPr lang="en-GB" b="1" dirty="0" smtClean="0"/>
              <a:t>Scalable</a:t>
            </a:r>
            <a:r>
              <a:rPr lang="en-GB" dirty="0" smtClean="0"/>
              <a:t> and </a:t>
            </a:r>
            <a:r>
              <a:rPr lang="en-GB" b="1" dirty="0" smtClean="0"/>
              <a:t>Resilient</a:t>
            </a:r>
          </a:p>
          <a:p>
            <a:pPr lvl="1"/>
            <a:r>
              <a:rPr lang="en-GB" dirty="0" smtClean="0"/>
              <a:t>Just add computing nodes for increased throughput</a:t>
            </a:r>
          </a:p>
          <a:p>
            <a:pPr lvl="1"/>
            <a:r>
              <a:rPr lang="en-GB" dirty="0" smtClean="0"/>
              <a:t>Other nodes step in if one is removed</a:t>
            </a:r>
          </a:p>
        </p:txBody>
      </p:sp>
      <p:sp>
        <p:nvSpPr>
          <p:cNvPr id="3" name="Title 2"/>
          <p:cNvSpPr>
            <a:spLocks noGrp="1"/>
          </p:cNvSpPr>
          <p:nvPr>
            <p:ph type="title"/>
          </p:nvPr>
        </p:nvSpPr>
        <p:spPr/>
        <p:txBody>
          <a:bodyPr>
            <a:normAutofit/>
          </a:bodyPr>
          <a:lstStyle/>
          <a:p>
            <a:r>
              <a:rPr lang="en-GB" dirty="0" smtClean="0"/>
              <a:t>Design philosophy</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7" name="Picture 6" descr="bergen80new.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8" name="Picture 7" descr="isor-merki-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165299779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8" y="1885669"/>
            <a:ext cx="7402755" cy="4240494"/>
          </a:xfrm>
        </p:spPr>
        <p:txBody>
          <a:bodyPr>
            <a:normAutofit/>
          </a:bodyPr>
          <a:lstStyle/>
          <a:p>
            <a:r>
              <a:rPr lang="en-GB" dirty="0" smtClean="0"/>
              <a:t>Meta-data about a </a:t>
            </a:r>
            <a:r>
              <a:rPr lang="en-GB" b="1" dirty="0" smtClean="0"/>
              <a:t>single forecast run</a:t>
            </a:r>
          </a:p>
          <a:p>
            <a:r>
              <a:rPr lang="en-GB" b="1" dirty="0" smtClean="0"/>
              <a:t>Priority</a:t>
            </a:r>
            <a:r>
              <a:rPr lang="en-GB" dirty="0" smtClean="0"/>
              <a:t> value to help with scheduling</a:t>
            </a:r>
          </a:p>
          <a:p>
            <a:r>
              <a:rPr lang="en-GB" dirty="0" smtClean="0"/>
              <a:t>A Job is of a </a:t>
            </a:r>
            <a:r>
              <a:rPr lang="en-GB" b="1" dirty="0" err="1" smtClean="0"/>
              <a:t>JobType</a:t>
            </a:r>
            <a:r>
              <a:rPr lang="en-GB" dirty="0" smtClean="0"/>
              <a:t> specifying model settings and dimensions</a:t>
            </a:r>
          </a:p>
          <a:p>
            <a:r>
              <a:rPr lang="en-GB" dirty="0" smtClean="0"/>
              <a:t>Jobs contain one or more </a:t>
            </a:r>
            <a:r>
              <a:rPr lang="en-GB" b="1" dirty="0" smtClean="0"/>
              <a:t>Domains</a:t>
            </a:r>
            <a:r>
              <a:rPr lang="en-GB" dirty="0" smtClean="0"/>
              <a:t> which mark nested rectangular forecast regions</a:t>
            </a:r>
          </a:p>
          <a:p>
            <a:r>
              <a:rPr lang="en-GB" dirty="0" smtClean="0"/>
              <a:t>Domains usually contain one or more </a:t>
            </a:r>
            <a:r>
              <a:rPr lang="en-GB" b="1" dirty="0" err="1" smtClean="0"/>
              <a:t>PlotSets</a:t>
            </a:r>
            <a:endParaRPr lang="en-GB" b="1" dirty="0" smtClean="0"/>
          </a:p>
          <a:p>
            <a:pPr lvl="1"/>
            <a:r>
              <a:rPr lang="en-GB" dirty="0" smtClean="0"/>
              <a:t>Geographic </a:t>
            </a:r>
            <a:r>
              <a:rPr lang="en-GB" b="1" dirty="0" smtClean="0"/>
              <a:t>region</a:t>
            </a:r>
          </a:p>
          <a:p>
            <a:pPr lvl="1"/>
            <a:r>
              <a:rPr lang="en-GB" dirty="0" smtClean="0"/>
              <a:t>Plot </a:t>
            </a:r>
            <a:r>
              <a:rPr lang="en-GB" b="1" dirty="0" smtClean="0"/>
              <a:t>types</a:t>
            </a:r>
            <a:r>
              <a:rPr lang="en-GB" dirty="0" smtClean="0"/>
              <a:t> to create</a:t>
            </a:r>
          </a:p>
          <a:p>
            <a:pPr lvl="1"/>
            <a:r>
              <a:rPr lang="en-GB" dirty="0" smtClean="0"/>
              <a:t>Plot </a:t>
            </a:r>
            <a:r>
              <a:rPr lang="en-GB" b="1" dirty="0" smtClean="0"/>
              <a:t>size</a:t>
            </a:r>
            <a:r>
              <a:rPr lang="en-GB" dirty="0" smtClean="0"/>
              <a:t> to create</a:t>
            </a:r>
          </a:p>
        </p:txBody>
      </p:sp>
      <p:sp>
        <p:nvSpPr>
          <p:cNvPr id="3" name="Title 2"/>
          <p:cNvSpPr>
            <a:spLocks noGrp="1"/>
          </p:cNvSpPr>
          <p:nvPr>
            <p:ph type="title"/>
          </p:nvPr>
        </p:nvSpPr>
        <p:spPr/>
        <p:txBody>
          <a:bodyPr>
            <a:normAutofit/>
          </a:bodyPr>
          <a:lstStyle/>
          <a:p>
            <a:r>
              <a:rPr lang="en-GB" dirty="0" smtClean="0"/>
              <a:t>Job Records</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7" name="Picture 6" descr="bergen80new.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8" name="Picture 7" descr="isor-merki-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259649240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8" y="1463524"/>
            <a:ext cx="7402755" cy="4662639"/>
          </a:xfrm>
        </p:spPr>
        <p:txBody>
          <a:bodyPr>
            <a:normAutofit lnSpcReduction="10000"/>
          </a:bodyPr>
          <a:lstStyle/>
          <a:p>
            <a:r>
              <a:rPr lang="en-GB" b="1" dirty="0" smtClean="0"/>
              <a:t>Central</a:t>
            </a:r>
            <a:r>
              <a:rPr lang="en-GB" dirty="0" smtClean="0"/>
              <a:t> component of the system</a:t>
            </a:r>
          </a:p>
          <a:p>
            <a:r>
              <a:rPr lang="en-GB" dirty="0" smtClean="0"/>
              <a:t>Only </a:t>
            </a:r>
            <a:r>
              <a:rPr lang="en-GB" b="1" dirty="0" smtClean="0"/>
              <a:t>reacts</a:t>
            </a:r>
            <a:r>
              <a:rPr lang="en-GB" dirty="0" smtClean="0"/>
              <a:t> to messages from other components</a:t>
            </a:r>
          </a:p>
          <a:p>
            <a:pPr lvl="1"/>
            <a:r>
              <a:rPr lang="en-GB" dirty="0" smtClean="0"/>
              <a:t>No heavy processing</a:t>
            </a:r>
          </a:p>
          <a:p>
            <a:pPr lvl="1"/>
            <a:r>
              <a:rPr lang="en-GB" dirty="0" smtClean="0"/>
              <a:t>Never initiates processing</a:t>
            </a:r>
          </a:p>
          <a:p>
            <a:pPr lvl="1"/>
            <a:r>
              <a:rPr lang="en-GB" dirty="0" smtClean="0"/>
              <a:t>Does not “know” about other components</a:t>
            </a:r>
          </a:p>
          <a:p>
            <a:r>
              <a:rPr lang="en-GB" b="1" dirty="0" smtClean="0"/>
              <a:t>Creates</a:t>
            </a:r>
            <a:r>
              <a:rPr lang="en-GB" dirty="0" smtClean="0"/>
              <a:t> new Jobs from Schedule on message from the GFS Fetcher</a:t>
            </a:r>
          </a:p>
          <a:p>
            <a:r>
              <a:rPr lang="en-GB" b="1" dirty="0" smtClean="0"/>
              <a:t>Updates</a:t>
            </a:r>
            <a:r>
              <a:rPr lang="en-GB" dirty="0" smtClean="0"/>
              <a:t> Job state in DB on messages from Workers</a:t>
            </a:r>
          </a:p>
          <a:p>
            <a:r>
              <a:rPr lang="en-GB" b="1" dirty="0" smtClean="0"/>
              <a:t>Assigns</a:t>
            </a:r>
            <a:r>
              <a:rPr lang="en-GB" dirty="0" smtClean="0"/>
              <a:t> Tasks to Workers who request it</a:t>
            </a:r>
          </a:p>
          <a:p>
            <a:pPr lvl="1"/>
            <a:r>
              <a:rPr lang="en-GB" dirty="0" smtClean="0"/>
              <a:t>Using Task priority inherited from Job priority inherited from Schedule priority</a:t>
            </a:r>
          </a:p>
          <a:p>
            <a:r>
              <a:rPr lang="en-GB" b="1" dirty="0" smtClean="0"/>
              <a:t>Recovers</a:t>
            </a:r>
            <a:r>
              <a:rPr lang="en-GB" dirty="0" smtClean="0"/>
              <a:t> Jobs and Tasks which fail or time out</a:t>
            </a:r>
          </a:p>
        </p:txBody>
      </p:sp>
      <p:sp>
        <p:nvSpPr>
          <p:cNvPr id="3" name="Title 2"/>
          <p:cNvSpPr>
            <a:spLocks noGrp="1"/>
          </p:cNvSpPr>
          <p:nvPr>
            <p:ph type="title"/>
          </p:nvPr>
        </p:nvSpPr>
        <p:spPr/>
        <p:txBody>
          <a:bodyPr>
            <a:normAutofit/>
          </a:bodyPr>
          <a:lstStyle/>
          <a:p>
            <a:r>
              <a:rPr lang="en-GB" dirty="0" smtClean="0"/>
              <a:t>Conductor</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7" name="Picture 6" descr="bergen80new.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8" name="Picture 7" descr="isor-merki-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31442083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8" y="1814286"/>
            <a:ext cx="7402755" cy="4311877"/>
          </a:xfrm>
        </p:spPr>
        <p:txBody>
          <a:bodyPr>
            <a:normAutofit lnSpcReduction="10000"/>
          </a:bodyPr>
          <a:lstStyle/>
          <a:p>
            <a:r>
              <a:rPr lang="en-GB" dirty="0" smtClean="0"/>
              <a:t>Lives in networked </a:t>
            </a:r>
            <a:r>
              <a:rPr lang="en-GB" b="1" dirty="0" smtClean="0"/>
              <a:t>file-system</a:t>
            </a:r>
          </a:p>
          <a:p>
            <a:r>
              <a:rPr lang="en-GB" b="1" dirty="0" err="1" smtClean="0"/>
              <a:t>Config</a:t>
            </a:r>
            <a:r>
              <a:rPr lang="en-GB" dirty="0" smtClean="0"/>
              <a:t> files for each model run</a:t>
            </a:r>
          </a:p>
          <a:p>
            <a:r>
              <a:rPr lang="en-GB" b="1" dirty="0" smtClean="0"/>
              <a:t>Large</a:t>
            </a:r>
            <a:r>
              <a:rPr lang="en-GB" dirty="0" smtClean="0"/>
              <a:t> data files</a:t>
            </a:r>
          </a:p>
          <a:p>
            <a:pPr lvl="1"/>
            <a:r>
              <a:rPr lang="en-GB" dirty="0" smtClean="0"/>
              <a:t>Static input for weather model</a:t>
            </a:r>
          </a:p>
          <a:p>
            <a:pPr lvl="1"/>
            <a:r>
              <a:rPr lang="en-GB" dirty="0" smtClean="0"/>
              <a:t>Global weather data</a:t>
            </a:r>
          </a:p>
          <a:p>
            <a:pPr lvl="1"/>
            <a:r>
              <a:rPr lang="en-GB" dirty="0" smtClean="0"/>
              <a:t>Weather </a:t>
            </a:r>
            <a:r>
              <a:rPr lang="en-GB" b="1" dirty="0" smtClean="0"/>
              <a:t>model output</a:t>
            </a:r>
          </a:p>
          <a:p>
            <a:pPr lvl="1"/>
            <a:r>
              <a:rPr lang="en-GB" dirty="0" smtClean="0"/>
              <a:t>Weather </a:t>
            </a:r>
            <a:r>
              <a:rPr lang="en-GB" b="1" dirty="0" smtClean="0"/>
              <a:t>images</a:t>
            </a:r>
          </a:p>
          <a:p>
            <a:r>
              <a:rPr lang="en-GB" dirty="0" smtClean="0"/>
              <a:t>Can be </a:t>
            </a:r>
            <a:r>
              <a:rPr lang="en-GB" b="1" dirty="0" smtClean="0"/>
              <a:t>located</a:t>
            </a:r>
            <a:r>
              <a:rPr lang="en-GB" dirty="0" smtClean="0"/>
              <a:t> from Job meta-data, but not (easily) searchable</a:t>
            </a:r>
          </a:p>
          <a:p>
            <a:pPr lvl="1"/>
            <a:r>
              <a:rPr lang="en-GB" dirty="0" smtClean="0"/>
              <a:t>Data-based directory structure</a:t>
            </a:r>
          </a:p>
          <a:p>
            <a:pPr lvl="1"/>
            <a:r>
              <a:rPr lang="en-GB" dirty="0" smtClean="0"/>
              <a:t>Directory for each Job</a:t>
            </a:r>
          </a:p>
        </p:txBody>
      </p:sp>
      <p:sp>
        <p:nvSpPr>
          <p:cNvPr id="3" name="Title 2"/>
          <p:cNvSpPr>
            <a:spLocks noGrp="1"/>
          </p:cNvSpPr>
          <p:nvPr>
            <p:ph type="title"/>
          </p:nvPr>
        </p:nvSpPr>
        <p:spPr/>
        <p:txBody>
          <a:bodyPr>
            <a:normAutofit/>
          </a:bodyPr>
          <a:lstStyle/>
          <a:p>
            <a:r>
              <a:rPr lang="en-GB" dirty="0" smtClean="0"/>
              <a:t>Model Data</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7" name="Picture 6" descr="bergen80new.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8" name="Picture 7" descr="isor-merki-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228539252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System Overview</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6" name="Picture 5" descr="bergen80new.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8" name="Picture 7" descr="isor-merki-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pic>
        <p:nvPicPr>
          <p:cNvPr id="2" name="Picture 1" descr="WOD-schematic-API_Trigger.png"/>
          <p:cNvPicPr>
            <a:picLocks noChangeAspect="1"/>
          </p:cNvPicPr>
          <p:nvPr/>
        </p:nvPicPr>
        <p:blipFill rotWithShape="1">
          <a:blip r:embed="rId6">
            <a:extLst>
              <a:ext uri="{28A0092B-C50C-407E-A947-70E740481C1C}">
                <a14:useLocalDpi xmlns:a14="http://schemas.microsoft.com/office/drawing/2010/main" val="0"/>
              </a:ext>
            </a:extLst>
          </a:blip>
          <a:srcRect l="14443" t="13124" r="-794" b="9452"/>
          <a:stretch/>
        </p:blipFill>
        <p:spPr>
          <a:xfrm>
            <a:off x="698400" y="1003903"/>
            <a:ext cx="7747200" cy="5310000"/>
          </a:xfrm>
          <a:prstGeom prst="rect">
            <a:avLst/>
          </a:prstGeom>
        </p:spPr>
      </p:pic>
    </p:spTree>
    <p:extLst>
      <p:ext uri="{BB962C8B-B14F-4D97-AF65-F5344CB8AC3E}">
        <p14:creationId xmlns:p14="http://schemas.microsoft.com/office/powerpoint/2010/main" val="288513897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8" y="1411112"/>
            <a:ext cx="7402755" cy="4715052"/>
          </a:xfrm>
        </p:spPr>
        <p:txBody>
          <a:bodyPr>
            <a:normAutofit fontScale="92500"/>
          </a:bodyPr>
          <a:lstStyle/>
          <a:p>
            <a:r>
              <a:rPr lang="en-GB" dirty="0" smtClean="0"/>
              <a:t>Connected by </a:t>
            </a:r>
            <a:r>
              <a:rPr lang="en-GB" dirty="0" err="1" smtClean="0"/>
              <a:t>RabbitMQ</a:t>
            </a:r>
            <a:r>
              <a:rPr lang="en-GB" dirty="0" smtClean="0"/>
              <a:t> </a:t>
            </a:r>
            <a:r>
              <a:rPr lang="en-GB" b="1" dirty="0" smtClean="0"/>
              <a:t>message bus</a:t>
            </a:r>
          </a:p>
          <a:p>
            <a:pPr lvl="1"/>
            <a:r>
              <a:rPr lang="en-GB" dirty="0" smtClean="0"/>
              <a:t>Can be run remotely</a:t>
            </a:r>
          </a:p>
          <a:p>
            <a:pPr lvl="1"/>
            <a:r>
              <a:rPr lang="en-GB" dirty="0" smtClean="0"/>
              <a:t>Unable to interfere with core system processing</a:t>
            </a:r>
            <a:endParaRPr lang="en-GB" dirty="0"/>
          </a:p>
          <a:p>
            <a:pPr lvl="1"/>
            <a:r>
              <a:rPr lang="en-GB" dirty="0" smtClean="0"/>
              <a:t>Requests queue up if Trigger goes down</a:t>
            </a:r>
          </a:p>
          <a:p>
            <a:r>
              <a:rPr lang="en-GB" dirty="0" smtClean="0"/>
              <a:t>Runs custom </a:t>
            </a:r>
            <a:r>
              <a:rPr lang="en-GB" b="1" dirty="0" smtClean="0"/>
              <a:t>post-processors</a:t>
            </a:r>
            <a:r>
              <a:rPr lang="en-GB" dirty="0" smtClean="0"/>
              <a:t> when Jobs complete</a:t>
            </a:r>
          </a:p>
          <a:p>
            <a:pPr lvl="1"/>
            <a:r>
              <a:rPr lang="en-GB" dirty="0" smtClean="0"/>
              <a:t>Create specialized plots</a:t>
            </a:r>
          </a:p>
          <a:p>
            <a:pPr lvl="1"/>
            <a:r>
              <a:rPr lang="en-GB" dirty="0" smtClean="0"/>
              <a:t>Generate point forecasts</a:t>
            </a:r>
          </a:p>
          <a:p>
            <a:pPr lvl="1"/>
            <a:r>
              <a:rPr lang="en-GB" dirty="0" smtClean="0"/>
              <a:t>Generate custom reports for industry</a:t>
            </a:r>
          </a:p>
          <a:p>
            <a:r>
              <a:rPr lang="en-GB" dirty="0" smtClean="0"/>
              <a:t>Triggers jobs when another triggered job completes</a:t>
            </a:r>
          </a:p>
          <a:p>
            <a:pPr lvl="1"/>
            <a:r>
              <a:rPr lang="en-GB" dirty="0" smtClean="0"/>
              <a:t>Intermediate data format used for multiple final products</a:t>
            </a:r>
          </a:p>
          <a:p>
            <a:pPr lvl="1"/>
            <a:r>
              <a:rPr lang="en-GB" dirty="0" smtClean="0"/>
              <a:t>Data processing detached from delivery</a:t>
            </a:r>
          </a:p>
          <a:p>
            <a:r>
              <a:rPr lang="en-GB" dirty="0" smtClean="0"/>
              <a:t>Gives post-processors access to </a:t>
            </a:r>
            <a:r>
              <a:rPr lang="en-GB" b="1" dirty="0" smtClean="0"/>
              <a:t>model output</a:t>
            </a:r>
          </a:p>
        </p:txBody>
      </p:sp>
      <p:sp>
        <p:nvSpPr>
          <p:cNvPr id="3" name="Title 2"/>
          <p:cNvSpPr>
            <a:spLocks noGrp="1"/>
          </p:cNvSpPr>
          <p:nvPr>
            <p:ph type="title"/>
          </p:nvPr>
        </p:nvSpPr>
        <p:spPr/>
        <p:txBody>
          <a:bodyPr>
            <a:normAutofit/>
          </a:bodyPr>
          <a:lstStyle/>
          <a:p>
            <a:r>
              <a:rPr lang="en-GB" dirty="0" smtClean="0"/>
              <a:t>Triggers</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7" name="Picture 6" descr="bergen80new.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8" name="Picture 7" descr="isor-merki-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23863776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Triggers</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7" name="Picture 6" descr="trigger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 y="3850092"/>
            <a:ext cx="9144000" cy="2124846"/>
          </a:xfrm>
          <a:prstGeom prst="rect">
            <a:avLst/>
          </a:prstGeom>
        </p:spPr>
      </p:pic>
      <p:pic>
        <p:nvPicPr>
          <p:cNvPr id="8" name="Picture 7" descr="trigger0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500" y="1717328"/>
            <a:ext cx="6972300" cy="1943100"/>
          </a:xfrm>
          <a:prstGeom prst="rect">
            <a:avLst/>
          </a:prstGeom>
        </p:spPr>
      </p:pic>
      <p:pic>
        <p:nvPicPr>
          <p:cNvPr id="9" name="Picture 8" descr="bergen80new.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10" name="Picture 9" descr="isor-merki-0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198555504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igger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16128"/>
            <a:ext cx="9144000" cy="3884706"/>
          </a:xfrm>
          <a:prstGeom prst="rect">
            <a:avLst/>
          </a:prstGeom>
        </p:spPr>
      </p:pic>
      <p:sp>
        <p:nvSpPr>
          <p:cNvPr id="3" name="Title 2"/>
          <p:cNvSpPr>
            <a:spLocks noGrp="1"/>
          </p:cNvSpPr>
          <p:nvPr>
            <p:ph type="title"/>
          </p:nvPr>
        </p:nvSpPr>
        <p:spPr>
          <a:xfrm>
            <a:off x="457200" y="169337"/>
            <a:ext cx="8229600" cy="984278"/>
          </a:xfrm>
        </p:spPr>
        <p:txBody>
          <a:bodyPr>
            <a:normAutofit/>
          </a:bodyPr>
          <a:lstStyle/>
          <a:p>
            <a:r>
              <a:rPr lang="en-GB" dirty="0" smtClean="0"/>
              <a:t>Triggers</a:t>
            </a:r>
            <a:endParaRPr lang="en-GB" dirty="0"/>
          </a:p>
        </p:txBody>
      </p:sp>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2" name="Picture 1" descr="trigger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100" y="1224852"/>
            <a:ext cx="8559800" cy="1727200"/>
          </a:xfrm>
          <a:prstGeom prst="rect">
            <a:avLst/>
          </a:prstGeom>
        </p:spPr>
      </p:pic>
      <p:pic>
        <p:nvPicPr>
          <p:cNvPr id="4" name="Picture 3" descr="belgingur-logo-color-horizonta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 y="6384157"/>
            <a:ext cx="1509245" cy="483563"/>
          </a:xfrm>
          <a:prstGeom prst="rect">
            <a:avLst/>
          </a:prstGeom>
        </p:spPr>
      </p:pic>
      <p:pic>
        <p:nvPicPr>
          <p:cNvPr id="7" name="Picture 6" descr="bergen80new.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5400" y="6394560"/>
            <a:ext cx="2394000" cy="486000"/>
          </a:xfrm>
          <a:prstGeom prst="rect">
            <a:avLst/>
          </a:prstGeom>
        </p:spPr>
      </p:pic>
      <p:pic>
        <p:nvPicPr>
          <p:cNvPr id="8" name="Picture 7" descr="isor-merki-0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8270" y="6414735"/>
            <a:ext cx="1667460" cy="486000"/>
          </a:xfrm>
          <a:prstGeom prst="rect">
            <a:avLst/>
          </a:prstGeom>
        </p:spPr>
      </p:pic>
    </p:spTree>
    <p:extLst>
      <p:ext uri="{BB962C8B-B14F-4D97-AF65-F5344CB8AC3E}">
        <p14:creationId xmlns:p14="http://schemas.microsoft.com/office/powerpoint/2010/main" val="412993586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Triggers</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7" name="Picture 6" descr="kort_skandinavi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666" y="1386240"/>
            <a:ext cx="5432778" cy="3055938"/>
          </a:xfrm>
          <a:prstGeom prst="rect">
            <a:avLst/>
          </a:prstGeom>
        </p:spPr>
      </p:pic>
      <p:pic>
        <p:nvPicPr>
          <p:cNvPr id="8" name="Picture 7" descr="kort_isla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4111" y="3508396"/>
            <a:ext cx="5319889" cy="2992438"/>
          </a:xfrm>
          <a:prstGeom prst="rect">
            <a:avLst/>
          </a:prstGeom>
        </p:spPr>
      </p:pic>
      <p:pic>
        <p:nvPicPr>
          <p:cNvPr id="10" name="Picture 9" descr="table_Reykjavi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666" y="4316412"/>
            <a:ext cx="3612445" cy="1700859"/>
          </a:xfrm>
          <a:prstGeom prst="rect">
            <a:avLst/>
          </a:prstGeom>
        </p:spPr>
      </p:pic>
      <p:pic>
        <p:nvPicPr>
          <p:cNvPr id="9" name="Picture 8" descr="bergen80new.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5400" y="6381466"/>
            <a:ext cx="2394000" cy="486000"/>
          </a:xfrm>
          <a:prstGeom prst="rect">
            <a:avLst/>
          </a:prstGeom>
        </p:spPr>
      </p:pic>
      <p:pic>
        <p:nvPicPr>
          <p:cNvPr id="11" name="Picture 10" descr="isor-merki-01.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38270" y="6438925"/>
            <a:ext cx="1667460" cy="486000"/>
          </a:xfrm>
          <a:prstGeom prst="rect">
            <a:avLst/>
          </a:prstGeom>
        </p:spPr>
      </p:pic>
    </p:spTree>
    <p:extLst>
      <p:ext uri="{BB962C8B-B14F-4D97-AF65-F5344CB8AC3E}">
        <p14:creationId xmlns:p14="http://schemas.microsoft.com/office/powerpoint/2010/main" val="200671906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Triggers</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10" name="Picture 9" descr="meteogram-rvk-belgingu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312" y="1562613"/>
            <a:ext cx="8700910" cy="4454658"/>
          </a:xfrm>
          <a:prstGeom prst="rect">
            <a:avLst/>
          </a:prstGeom>
        </p:spPr>
      </p:pic>
      <p:pic>
        <p:nvPicPr>
          <p:cNvPr id="6" name="Picture 5" descr="bergen80new.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7" name="Picture 6" descr="isor-merki-0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116272508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ml-screensh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4202"/>
            <a:ext cx="9144000" cy="4773345"/>
          </a:xfrm>
          <a:prstGeom prst="rect">
            <a:avLst/>
          </a:prstGeom>
        </p:spPr>
      </p:pic>
      <p:sp>
        <p:nvSpPr>
          <p:cNvPr id="3" name="Title 2"/>
          <p:cNvSpPr>
            <a:spLocks noGrp="1"/>
          </p:cNvSpPr>
          <p:nvPr>
            <p:ph type="title"/>
          </p:nvPr>
        </p:nvSpPr>
        <p:spPr/>
        <p:txBody>
          <a:bodyPr>
            <a:normAutofit/>
          </a:bodyPr>
          <a:lstStyle/>
          <a:p>
            <a:r>
              <a:rPr lang="en-GB" dirty="0" smtClean="0"/>
              <a:t>Triggers</a:t>
            </a:r>
            <a:endParaRPr lang="en-GB" dirty="0"/>
          </a:p>
        </p:txBody>
      </p:sp>
      <p:pic>
        <p:nvPicPr>
          <p:cNvPr id="4" name="Picture 3" descr="belgingur-logo-color-horizont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2" name="Picture 1" descr="table-rvk-y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3756" y="1591056"/>
            <a:ext cx="3572933" cy="4646491"/>
          </a:xfrm>
          <a:prstGeom prst="rect">
            <a:avLst/>
          </a:prstGeom>
        </p:spPr>
      </p:pic>
      <p:pic>
        <p:nvPicPr>
          <p:cNvPr id="7" name="Picture 6" descr="bergen80new.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8" name="Picture 7" descr="isor-merki-0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5290641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Current Hardware Configuration</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7" name="Picture 6" descr="Africa1.pdf"/>
          <p:cNvPicPr>
            <a:picLocks noChangeAspect="1"/>
          </p:cNvPicPr>
          <p:nvPr/>
        </p:nvPicPr>
        <p:blipFill rotWithShape="1">
          <a:blip r:embed="rId4">
            <a:extLst>
              <a:ext uri="{28A0092B-C50C-407E-A947-70E740481C1C}">
                <a14:useLocalDpi xmlns:a14="http://schemas.microsoft.com/office/drawing/2010/main" val="0"/>
              </a:ext>
            </a:extLst>
          </a:blip>
          <a:srcRect l="3544" t="33429" r="37796" b="3333"/>
          <a:stretch/>
        </p:blipFill>
        <p:spPr>
          <a:xfrm>
            <a:off x="1227285" y="1405193"/>
            <a:ext cx="6689431" cy="5095641"/>
          </a:xfrm>
          <a:prstGeom prst="rect">
            <a:avLst/>
          </a:prstGeom>
        </p:spPr>
      </p:pic>
      <p:pic>
        <p:nvPicPr>
          <p:cNvPr id="6" name="Picture 5" descr="bergen80new.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8" name="Picture 7" descr="isor-merki-0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164677590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8" y="1933222"/>
            <a:ext cx="7402755" cy="4192942"/>
          </a:xfrm>
        </p:spPr>
        <p:txBody>
          <a:bodyPr>
            <a:normAutofit lnSpcReduction="10000"/>
          </a:bodyPr>
          <a:lstStyle/>
          <a:p>
            <a:r>
              <a:rPr lang="en-GB" dirty="0" smtClean="0"/>
              <a:t>GFS Fetcher has fetched </a:t>
            </a:r>
            <a:r>
              <a:rPr lang="en-GB" b="1" dirty="0" smtClean="0"/>
              <a:t>48 hours of data</a:t>
            </a:r>
            <a:r>
              <a:rPr lang="en-GB" dirty="0" smtClean="0"/>
              <a:t> and send a message to Conductor</a:t>
            </a:r>
            <a:endParaRPr lang="en-GB" b="1" dirty="0"/>
          </a:p>
          <a:p>
            <a:r>
              <a:rPr lang="en-GB" dirty="0" smtClean="0"/>
              <a:t>Conductor sees that a </a:t>
            </a:r>
            <a:r>
              <a:rPr lang="en-GB" b="1" dirty="0" smtClean="0"/>
              <a:t>Schedule record </a:t>
            </a:r>
            <a:r>
              <a:rPr lang="en-GB" dirty="0" smtClean="0"/>
              <a:t>needs 48 hours of global weather data, </a:t>
            </a:r>
            <a:r>
              <a:rPr lang="en-GB" b="1" dirty="0" smtClean="0"/>
              <a:t>clones the prototype </a:t>
            </a:r>
            <a:r>
              <a:rPr lang="en-GB" dirty="0" smtClean="0"/>
              <a:t>Job with updated date fields</a:t>
            </a:r>
          </a:p>
          <a:p>
            <a:r>
              <a:rPr lang="en-GB" dirty="0" smtClean="0"/>
              <a:t>Conductor </a:t>
            </a:r>
            <a:r>
              <a:rPr lang="en-GB" b="1" dirty="0" smtClean="0"/>
              <a:t>creates Model Task </a:t>
            </a:r>
            <a:r>
              <a:rPr lang="en-GB" dirty="0" smtClean="0"/>
              <a:t>for the Job and puts in the queue</a:t>
            </a:r>
          </a:p>
          <a:p>
            <a:r>
              <a:rPr lang="en-GB" b="1" dirty="0" smtClean="0"/>
              <a:t>Model Task waits </a:t>
            </a:r>
            <a:r>
              <a:rPr lang="en-GB" dirty="0" smtClean="0"/>
              <a:t>in queue until it reaches the front of the queue and …</a:t>
            </a:r>
          </a:p>
          <a:p>
            <a:r>
              <a:rPr lang="en-GB" dirty="0" smtClean="0"/>
              <a:t>an idle </a:t>
            </a:r>
            <a:r>
              <a:rPr lang="en-GB" b="1" dirty="0" smtClean="0"/>
              <a:t>Modeller requests </a:t>
            </a:r>
            <a:r>
              <a:rPr lang="en-GB" dirty="0" smtClean="0"/>
              <a:t>a Model Task from the Conductor and is assigned the one for our Job</a:t>
            </a:r>
          </a:p>
        </p:txBody>
      </p:sp>
      <p:sp>
        <p:nvSpPr>
          <p:cNvPr id="3" name="Title 2"/>
          <p:cNvSpPr>
            <a:spLocks noGrp="1"/>
          </p:cNvSpPr>
          <p:nvPr>
            <p:ph type="title"/>
          </p:nvPr>
        </p:nvSpPr>
        <p:spPr/>
        <p:txBody>
          <a:bodyPr>
            <a:normAutofit/>
          </a:bodyPr>
          <a:lstStyle/>
          <a:p>
            <a:r>
              <a:rPr lang="en-GB" dirty="0" smtClean="0"/>
              <a:t>Job Life Cycle I</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7" name="Picture 6" descr="bergen80new.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8" name="Picture 7" descr="isor-merki-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84762890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8" y="1933222"/>
            <a:ext cx="7402755" cy="4192942"/>
          </a:xfrm>
        </p:spPr>
        <p:txBody>
          <a:bodyPr>
            <a:normAutofit fontScale="92500" lnSpcReduction="20000"/>
          </a:bodyPr>
          <a:lstStyle/>
          <a:p>
            <a:r>
              <a:rPr lang="en-GB" b="1" dirty="0" smtClean="0"/>
              <a:t>Modeller works </a:t>
            </a:r>
            <a:r>
              <a:rPr lang="en-GB" dirty="0" smtClean="0"/>
              <a:t>on the Model Task, writes a frame of model output and sends a message notifying the Conductor</a:t>
            </a:r>
          </a:p>
          <a:p>
            <a:r>
              <a:rPr lang="en-GB" b="1" dirty="0" smtClean="0"/>
              <a:t>Conductor creates a Plot Task </a:t>
            </a:r>
            <a:r>
              <a:rPr lang="en-GB" dirty="0" smtClean="0"/>
              <a:t>for each </a:t>
            </a:r>
            <a:r>
              <a:rPr lang="en-GB" dirty="0" err="1" smtClean="0"/>
              <a:t>PlotSet</a:t>
            </a:r>
            <a:r>
              <a:rPr lang="en-GB" dirty="0" smtClean="0"/>
              <a:t> for which there is new data and places them in the queue</a:t>
            </a:r>
          </a:p>
          <a:p>
            <a:r>
              <a:rPr lang="en-GB" dirty="0" smtClean="0"/>
              <a:t>Each </a:t>
            </a:r>
            <a:r>
              <a:rPr lang="en-GB" b="1" dirty="0" smtClean="0"/>
              <a:t>Plot Task waits </a:t>
            </a:r>
            <a:r>
              <a:rPr lang="en-GB" dirty="0" smtClean="0"/>
              <a:t>in the queue until it reaches the front of the queue and …</a:t>
            </a:r>
          </a:p>
          <a:p>
            <a:r>
              <a:rPr lang="en-GB" dirty="0" smtClean="0"/>
              <a:t>an idle </a:t>
            </a:r>
            <a:r>
              <a:rPr lang="en-GB" b="1" dirty="0" smtClean="0"/>
              <a:t>Plotter requests </a:t>
            </a:r>
            <a:r>
              <a:rPr lang="en-GB" dirty="0" smtClean="0"/>
              <a:t>a Plot Task from the Conductor and is assigned the one for our Job</a:t>
            </a:r>
          </a:p>
          <a:p>
            <a:r>
              <a:rPr lang="en-GB" dirty="0" smtClean="0"/>
              <a:t>The above steps are </a:t>
            </a:r>
            <a:r>
              <a:rPr lang="en-GB" b="1" dirty="0" smtClean="0"/>
              <a:t>repeated</a:t>
            </a:r>
            <a:r>
              <a:rPr lang="en-GB" dirty="0" smtClean="0"/>
              <a:t> until the Plot Task is completed</a:t>
            </a:r>
          </a:p>
          <a:p>
            <a:r>
              <a:rPr lang="en-GB" dirty="0" smtClean="0"/>
              <a:t>The Job is marked as </a:t>
            </a:r>
            <a:r>
              <a:rPr lang="en-GB" b="1" dirty="0" smtClean="0"/>
              <a:t>completed</a:t>
            </a:r>
          </a:p>
          <a:p>
            <a:r>
              <a:rPr lang="en-GB" dirty="0" smtClean="0"/>
              <a:t>The </a:t>
            </a:r>
            <a:r>
              <a:rPr lang="en-GB" b="1" dirty="0" smtClean="0"/>
              <a:t>Schedule is update </a:t>
            </a:r>
            <a:r>
              <a:rPr lang="en-GB" dirty="0" smtClean="0"/>
              <a:t>with the new last-completed Job</a:t>
            </a:r>
          </a:p>
        </p:txBody>
      </p:sp>
      <p:sp>
        <p:nvSpPr>
          <p:cNvPr id="3" name="Title 2"/>
          <p:cNvSpPr>
            <a:spLocks noGrp="1"/>
          </p:cNvSpPr>
          <p:nvPr>
            <p:ph type="title"/>
          </p:nvPr>
        </p:nvSpPr>
        <p:spPr/>
        <p:txBody>
          <a:bodyPr>
            <a:normAutofit/>
          </a:bodyPr>
          <a:lstStyle/>
          <a:p>
            <a:r>
              <a:rPr lang="en-GB" dirty="0" smtClean="0"/>
              <a:t>Job Life Cycle II</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7" name="Picture 6" descr="bergen80new.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8" name="Picture 7" descr="isor-merki-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88452813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Job Life Cycle III</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6" name="Picture 5" descr="bergen80new.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8" name="Picture 7" descr="isor-merki-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pic>
        <p:nvPicPr>
          <p:cNvPr id="2" name="Picture 1" descr="WOD-TimelineOfJob.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168665"/>
            <a:ext cx="9144000" cy="3639923"/>
          </a:xfrm>
          <a:prstGeom prst="rect">
            <a:avLst/>
          </a:prstGeom>
        </p:spPr>
      </p:pic>
    </p:spTree>
    <p:extLst>
      <p:ext uri="{BB962C8B-B14F-4D97-AF65-F5344CB8AC3E}">
        <p14:creationId xmlns:p14="http://schemas.microsoft.com/office/powerpoint/2010/main" val="54927087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8" y="1933222"/>
            <a:ext cx="7402755" cy="4192942"/>
          </a:xfrm>
        </p:spPr>
        <p:txBody>
          <a:bodyPr>
            <a:normAutofit/>
          </a:bodyPr>
          <a:lstStyle/>
          <a:p>
            <a:r>
              <a:rPr lang="en-GB" dirty="0" smtClean="0"/>
              <a:t>A </a:t>
            </a:r>
            <a:r>
              <a:rPr lang="en-GB" b="1" dirty="0" err="1" smtClean="0"/>
              <a:t>RESTful</a:t>
            </a:r>
            <a:r>
              <a:rPr lang="en-GB" b="1" dirty="0" smtClean="0"/>
              <a:t> API </a:t>
            </a:r>
            <a:r>
              <a:rPr lang="en-GB" dirty="0" smtClean="0"/>
              <a:t>with discoverable web interface</a:t>
            </a:r>
            <a:r>
              <a:rPr lang="en-GB" dirty="0"/>
              <a:t> </a:t>
            </a:r>
            <a:r>
              <a:rPr lang="en-GB" dirty="0" smtClean="0"/>
              <a:t> </a:t>
            </a:r>
            <a:r>
              <a:rPr lang="en-GB" dirty="0" smtClean="0">
                <a:hlinkClick r:id="rId3"/>
              </a:rPr>
              <a:t>https://wod.belgingur.is/wod/api/1.0</a:t>
            </a:r>
            <a:endParaRPr lang="en-GB" dirty="0" smtClean="0"/>
          </a:p>
          <a:p>
            <a:r>
              <a:rPr lang="en-GB" dirty="0" smtClean="0"/>
              <a:t>Can be used to </a:t>
            </a:r>
            <a:r>
              <a:rPr lang="en-GB" b="1" dirty="0" smtClean="0"/>
              <a:t>create</a:t>
            </a:r>
            <a:r>
              <a:rPr lang="en-GB" dirty="0" smtClean="0"/>
              <a:t> Jobs and Schedules</a:t>
            </a:r>
          </a:p>
          <a:p>
            <a:r>
              <a:rPr lang="en-GB" dirty="0" smtClean="0"/>
              <a:t>Can be used to </a:t>
            </a:r>
            <a:r>
              <a:rPr lang="en-GB" b="1" dirty="0" smtClean="0"/>
              <a:t>Trigger</a:t>
            </a:r>
            <a:r>
              <a:rPr lang="en-GB" dirty="0" smtClean="0"/>
              <a:t> Schedules</a:t>
            </a:r>
          </a:p>
          <a:p>
            <a:r>
              <a:rPr lang="en-GB" dirty="0" smtClean="0"/>
              <a:t>Reads Job/Schedule </a:t>
            </a:r>
            <a:r>
              <a:rPr lang="en-GB" b="1" dirty="0" smtClean="0"/>
              <a:t>meta-data</a:t>
            </a:r>
            <a:r>
              <a:rPr lang="en-GB" dirty="0" smtClean="0"/>
              <a:t> given the reference value for the object                                                           </a:t>
            </a:r>
            <a:r>
              <a:rPr lang="pl-PL" sz="1600" dirty="0" smtClean="0">
                <a:hlinkClick r:id="rId4"/>
              </a:rPr>
              <a:t>https</a:t>
            </a:r>
            <a:r>
              <a:rPr lang="pl-PL" sz="1600" dirty="0">
                <a:hlinkClick r:id="rId4"/>
              </a:rPr>
              <a:t>://wod.belgingur.is/wod/api/1.0/jobs/20150901-160225-</a:t>
            </a:r>
            <a:r>
              <a:rPr lang="pl-PL" sz="1600" dirty="0" smtClean="0">
                <a:hlinkClick r:id="rId4"/>
              </a:rPr>
              <a:t>6829ceb37474</a:t>
            </a:r>
            <a:r>
              <a:rPr lang="pl-PL" sz="1600" dirty="0"/>
              <a:t> </a:t>
            </a:r>
            <a:r>
              <a:rPr lang="pl-PL" sz="1600" dirty="0" smtClean="0"/>
              <a:t> </a:t>
            </a:r>
            <a:r>
              <a:rPr lang="pl-PL" sz="1600" dirty="0" smtClean="0">
                <a:hlinkClick r:id="rId5"/>
              </a:rPr>
              <a:t>https</a:t>
            </a:r>
            <a:r>
              <a:rPr lang="pl-PL" sz="1600" dirty="0">
                <a:hlinkClick r:id="rId5"/>
              </a:rPr>
              <a:t>://wod.belgingur.is/wod/api/1.0/schedules/capoverde-</a:t>
            </a:r>
            <a:r>
              <a:rPr lang="pl-PL" sz="1600" dirty="0" smtClean="0">
                <a:hlinkClick r:id="rId5"/>
              </a:rPr>
              <a:t>9</a:t>
            </a:r>
            <a:endParaRPr lang="pl-PL" sz="1600" dirty="0" smtClean="0"/>
          </a:p>
          <a:p>
            <a:r>
              <a:rPr lang="pl-PL" dirty="0" err="1"/>
              <a:t>Reads</a:t>
            </a:r>
            <a:r>
              <a:rPr lang="pl-PL" dirty="0"/>
              <a:t> </a:t>
            </a:r>
            <a:r>
              <a:rPr lang="pl-PL" dirty="0" err="1"/>
              <a:t>weather</a:t>
            </a:r>
            <a:r>
              <a:rPr lang="pl-PL" dirty="0"/>
              <a:t> </a:t>
            </a:r>
            <a:r>
              <a:rPr lang="pl-PL" b="1" dirty="0" err="1"/>
              <a:t>images</a:t>
            </a:r>
            <a:r>
              <a:rPr lang="pl-PL" b="1" dirty="0"/>
              <a:t> </a:t>
            </a:r>
          </a:p>
          <a:p>
            <a:pPr marL="0" indent="0">
              <a:buNone/>
            </a:pPr>
            <a:r>
              <a:rPr lang="pl-PL" sz="1600" dirty="0"/>
              <a:t> </a:t>
            </a:r>
            <a:r>
              <a:rPr lang="pl-PL" sz="1600" dirty="0" smtClean="0"/>
              <a:t>      </a:t>
            </a:r>
            <a:r>
              <a:rPr lang="pl-PL" sz="1600" dirty="0" err="1"/>
              <a:t>https</a:t>
            </a:r>
            <a:r>
              <a:rPr lang="pl-PL" sz="1600" dirty="0"/>
              <a:t>://</a:t>
            </a:r>
            <a:r>
              <a:rPr lang="pl-PL" sz="1600" dirty="0" err="1"/>
              <a:t>wod.belgingur.is</a:t>
            </a:r>
            <a:r>
              <a:rPr lang="pl-PL" sz="1600" dirty="0"/>
              <a:t>/</a:t>
            </a:r>
            <a:r>
              <a:rPr lang="pl-PL" sz="1600" dirty="0" err="1"/>
              <a:t>wod</a:t>
            </a:r>
            <a:r>
              <a:rPr lang="pl-PL" sz="1600" dirty="0"/>
              <a:t>/</a:t>
            </a:r>
            <a:r>
              <a:rPr lang="pl-PL" sz="1600" dirty="0" err="1"/>
              <a:t>api</a:t>
            </a:r>
            <a:r>
              <a:rPr lang="pl-PL" sz="1600" dirty="0"/>
              <a:t>/1.0/</a:t>
            </a:r>
            <a:r>
              <a:rPr lang="pl-PL" sz="1600" dirty="0" err="1"/>
              <a:t>jobs</a:t>
            </a:r>
            <a:r>
              <a:rPr lang="pl-PL" sz="1600" dirty="0"/>
              <a:t>/20150901-160225-6829ceb37474/plot/1/</a:t>
            </a:r>
            <a:r>
              <a:rPr lang="pl-PL" sz="1600" dirty="0" err="1"/>
              <a:t>full</a:t>
            </a:r>
            <a:r>
              <a:rPr lang="pl-PL" sz="1600" dirty="0"/>
              <a:t>/</a:t>
            </a:r>
            <a:r>
              <a:rPr lang="pl-PL" sz="1600" dirty="0" err="1"/>
              <a:t>composite</a:t>
            </a:r>
            <a:r>
              <a:rPr lang="pl-PL" sz="1600" dirty="0"/>
              <a:t>/0-6.png</a:t>
            </a:r>
          </a:p>
          <a:p>
            <a:endParaRPr lang="pl-PL" sz="1600" dirty="0"/>
          </a:p>
          <a:p>
            <a:endParaRPr lang="en-GB" sz="1600" dirty="0" smtClean="0"/>
          </a:p>
        </p:txBody>
      </p:sp>
      <p:sp>
        <p:nvSpPr>
          <p:cNvPr id="3" name="Title 2"/>
          <p:cNvSpPr>
            <a:spLocks noGrp="1"/>
          </p:cNvSpPr>
          <p:nvPr>
            <p:ph type="title"/>
          </p:nvPr>
        </p:nvSpPr>
        <p:spPr/>
        <p:txBody>
          <a:bodyPr>
            <a:normAutofit/>
          </a:bodyPr>
          <a:lstStyle/>
          <a:p>
            <a:r>
              <a:rPr lang="en-GB" dirty="0" smtClean="0"/>
              <a:t>API</a:t>
            </a:r>
            <a:endParaRPr lang="en-GB" dirty="0"/>
          </a:p>
        </p:txBody>
      </p:sp>
      <p:pic>
        <p:nvPicPr>
          <p:cNvPr id="4" name="Picture 3" descr="belgingur-logo-color-horizonta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7" name="Picture 6" descr="bergen80new.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8" name="Picture 7" descr="isor-merki-01.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25380643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Current Hardware Configuration</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10" name="Picture 9" descr="cluster.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6375" y="1439332"/>
            <a:ext cx="3433454" cy="4577939"/>
          </a:xfrm>
          <a:prstGeom prst="rect">
            <a:avLst/>
          </a:prstGeom>
        </p:spPr>
      </p:pic>
      <p:pic>
        <p:nvPicPr>
          <p:cNvPr id="6" name="Picture 5" descr="bergen80new.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7" name="Picture 6" descr="isor-merki-0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38615928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D-Schematic.png"/>
          <p:cNvPicPr>
            <a:picLocks noChangeAspect="1"/>
          </p:cNvPicPr>
          <p:nvPr/>
        </p:nvPicPr>
        <p:blipFill rotWithShape="1">
          <a:blip r:embed="rId3">
            <a:extLst>
              <a:ext uri="{28A0092B-C50C-407E-A947-70E740481C1C}">
                <a14:useLocalDpi xmlns:a14="http://schemas.microsoft.com/office/drawing/2010/main" val="0"/>
              </a:ext>
            </a:extLst>
          </a:blip>
          <a:srcRect l="1182" t="1055" r="2755" b="4221"/>
          <a:stretch/>
        </p:blipFill>
        <p:spPr>
          <a:xfrm>
            <a:off x="889104" y="677320"/>
            <a:ext cx="7365792" cy="5430762"/>
          </a:xfrm>
          <a:prstGeom prst="rect">
            <a:avLst/>
          </a:prstGeom>
        </p:spPr>
      </p:pic>
      <p:sp>
        <p:nvSpPr>
          <p:cNvPr id="3" name="Title 2"/>
          <p:cNvSpPr>
            <a:spLocks noGrp="1"/>
          </p:cNvSpPr>
          <p:nvPr>
            <p:ph type="title"/>
          </p:nvPr>
        </p:nvSpPr>
        <p:spPr>
          <a:xfrm>
            <a:off x="457200" y="261882"/>
            <a:ext cx="8229600" cy="923260"/>
          </a:xfrm>
        </p:spPr>
        <p:txBody>
          <a:bodyPr>
            <a:normAutofit/>
          </a:bodyPr>
          <a:lstStyle/>
          <a:p>
            <a:r>
              <a:rPr lang="en-GB" dirty="0" smtClean="0"/>
              <a:t>WOD Overview</a:t>
            </a:r>
            <a:endParaRPr lang="en-GB" dirty="0"/>
          </a:p>
        </p:txBody>
      </p:sp>
      <p:pic>
        <p:nvPicPr>
          <p:cNvPr id="4" name="Picture 3" descr="belgingur-logo-color-horizont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6" name="Picture 5" descr="bergen80new.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8" name="Picture 7" descr="isor-merki-0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32152771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WOD Overview cont.</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6" name="Picture 5" descr="bergen80new.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8" name="Picture 7" descr="isor-merki-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pic>
        <p:nvPicPr>
          <p:cNvPr id="9" name="Picture 8" descr="WOD-schematic-API_Trigger.png"/>
          <p:cNvPicPr>
            <a:picLocks noChangeAspect="1"/>
          </p:cNvPicPr>
          <p:nvPr/>
        </p:nvPicPr>
        <p:blipFill rotWithShape="1">
          <a:blip r:embed="rId6">
            <a:extLst>
              <a:ext uri="{28A0092B-C50C-407E-A947-70E740481C1C}">
                <a14:useLocalDpi xmlns:a14="http://schemas.microsoft.com/office/drawing/2010/main" val="0"/>
              </a:ext>
            </a:extLst>
          </a:blip>
          <a:srcRect l="14443" t="13124" r="-794" b="9452"/>
          <a:stretch/>
        </p:blipFill>
        <p:spPr>
          <a:xfrm>
            <a:off x="698400" y="1003903"/>
            <a:ext cx="7747200" cy="5310000"/>
          </a:xfrm>
          <a:prstGeom prst="rect">
            <a:avLst/>
          </a:prstGeom>
        </p:spPr>
      </p:pic>
    </p:spTree>
    <p:extLst>
      <p:ext uri="{BB962C8B-B14F-4D97-AF65-F5344CB8AC3E}">
        <p14:creationId xmlns:p14="http://schemas.microsoft.com/office/powerpoint/2010/main" val="39186815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Setting up forecasts</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7" name="Picture 6" descr="Screen Shot 2015-09-03 at 07.45.5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60600"/>
            <a:ext cx="9144000" cy="2332956"/>
          </a:xfrm>
          <a:prstGeom prst="rect">
            <a:avLst/>
          </a:prstGeom>
        </p:spPr>
      </p:pic>
      <p:pic>
        <p:nvPicPr>
          <p:cNvPr id="6" name="Picture 5" descr="bergen80new.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8" name="Picture 7" descr="isor-merki-0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31325510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Setting up forecasts</a:t>
            </a:r>
            <a:endParaRPr lang="en-GB" dirty="0"/>
          </a:p>
        </p:txBody>
      </p:sp>
      <p:pic>
        <p:nvPicPr>
          <p:cNvPr id="4" name="Picture 3" descr="belgingur-logo-color-horizon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 y="6017271"/>
            <a:ext cx="1509245" cy="483563"/>
          </a:xfrm>
          <a:prstGeom prst="rect">
            <a:avLst/>
          </a:prstGeom>
        </p:spPr>
      </p:pic>
      <p:sp>
        <p:nvSpPr>
          <p:cNvPr id="5" name="Rectangle 4"/>
          <p:cNvSpPr/>
          <p:nvPr/>
        </p:nvSpPr>
        <p:spPr>
          <a:xfrm>
            <a:off x="0" y="6513662"/>
            <a:ext cx="9144000" cy="3571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2" name="Picture 1" descr="Screen Shot 2015-09-03 at 07.46.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55900"/>
            <a:ext cx="9144000" cy="1329483"/>
          </a:xfrm>
          <a:prstGeom prst="rect">
            <a:avLst/>
          </a:prstGeom>
        </p:spPr>
      </p:pic>
      <p:pic>
        <p:nvPicPr>
          <p:cNvPr id="6" name="Picture 5" descr="bergen80new.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5400" y="6014834"/>
            <a:ext cx="2394000" cy="486000"/>
          </a:xfrm>
          <a:prstGeom prst="rect">
            <a:avLst/>
          </a:prstGeom>
        </p:spPr>
      </p:pic>
      <p:pic>
        <p:nvPicPr>
          <p:cNvPr id="7" name="Picture 6" descr="isor-merki-0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8270" y="6015600"/>
            <a:ext cx="1667460" cy="486000"/>
          </a:xfrm>
          <a:prstGeom prst="rect">
            <a:avLst/>
          </a:prstGeom>
        </p:spPr>
      </p:pic>
    </p:spTree>
    <p:extLst>
      <p:ext uri="{BB962C8B-B14F-4D97-AF65-F5344CB8AC3E}">
        <p14:creationId xmlns:p14="http://schemas.microsoft.com/office/powerpoint/2010/main" val="376542235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6411</TotalTime>
  <Words>1443</Words>
  <Application>Microsoft Macintosh PowerPoint</Application>
  <PresentationFormat>On-screen Show (4:3)</PresentationFormat>
  <Paragraphs>207</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Waveform</vt:lpstr>
      <vt:lpstr> WOD</vt:lpstr>
      <vt:lpstr>Outline of this talk</vt:lpstr>
      <vt:lpstr>Design philosophy</vt:lpstr>
      <vt:lpstr>Current Hardware Configuration</vt:lpstr>
      <vt:lpstr>Current Hardware Configuration</vt:lpstr>
      <vt:lpstr>WOD Overview</vt:lpstr>
      <vt:lpstr>WOD Overview cont.</vt:lpstr>
      <vt:lpstr>Setting up forecasts</vt:lpstr>
      <vt:lpstr>Setting up forecasts</vt:lpstr>
      <vt:lpstr>Setting up forecasts</vt:lpstr>
      <vt:lpstr>Setting up forecasts</vt:lpstr>
      <vt:lpstr>Setting up forecasts</vt:lpstr>
      <vt:lpstr>Setting up forecasts</vt:lpstr>
      <vt:lpstr>Setting up forecasts</vt:lpstr>
      <vt:lpstr>Setting up forecasts</vt:lpstr>
      <vt:lpstr>Setting up forecasts</vt:lpstr>
      <vt:lpstr>Post-processing via Triggers</vt:lpstr>
      <vt:lpstr>Remember this one </vt:lpstr>
      <vt:lpstr>Post-processing via Triggers</vt:lpstr>
      <vt:lpstr>Triggers</vt:lpstr>
      <vt:lpstr>Triggers</vt:lpstr>
      <vt:lpstr>Summary</vt:lpstr>
      <vt:lpstr>Additional slides follow</vt:lpstr>
      <vt:lpstr>Job Meta Data</vt:lpstr>
      <vt:lpstr>Changes can be done</vt:lpstr>
      <vt:lpstr>Changes can be done</vt:lpstr>
      <vt:lpstr>GFS Fetcher</vt:lpstr>
      <vt:lpstr>Job Meta Data</vt:lpstr>
      <vt:lpstr>Schedule Records</vt:lpstr>
      <vt:lpstr>Job Records</vt:lpstr>
      <vt:lpstr>Conductor</vt:lpstr>
      <vt:lpstr>Model Data</vt:lpstr>
      <vt:lpstr>System Overview</vt:lpstr>
      <vt:lpstr>Triggers</vt:lpstr>
      <vt:lpstr>Triggers</vt:lpstr>
      <vt:lpstr>Triggers</vt:lpstr>
      <vt:lpstr>Triggers</vt:lpstr>
      <vt:lpstr>Triggers</vt:lpstr>
      <vt:lpstr>Triggers</vt:lpstr>
      <vt:lpstr>Job Life Cycle I</vt:lpstr>
      <vt:lpstr>Job Life Cycle II</vt:lpstr>
      <vt:lpstr>Job Life Cycle III</vt:lpstr>
      <vt:lpstr>API</vt:lpstr>
    </vt:vector>
  </TitlesOfParts>
  <Company>Belgingur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SARWeather</dc:title>
  <dc:creator>Ólafur Rögnvaldsson</dc:creator>
  <cp:lastModifiedBy>Ólafur Rögnvaldsson</cp:lastModifiedBy>
  <cp:revision>203</cp:revision>
  <dcterms:created xsi:type="dcterms:W3CDTF">2013-04-05T00:49:39Z</dcterms:created>
  <dcterms:modified xsi:type="dcterms:W3CDTF">2016-02-24T07:45:18Z</dcterms:modified>
</cp:coreProperties>
</file>