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5" r:id="rId5"/>
    <p:sldId id="259" r:id="rId6"/>
    <p:sldId id="260" r:id="rId7"/>
    <p:sldId id="261" r:id="rId8"/>
    <p:sldId id="284" r:id="rId9"/>
    <p:sldId id="263" r:id="rId10"/>
    <p:sldId id="262" r:id="rId11"/>
    <p:sldId id="269" r:id="rId12"/>
    <p:sldId id="266" r:id="rId13"/>
    <p:sldId id="272" r:id="rId14"/>
    <p:sldId id="273" r:id="rId15"/>
    <p:sldId id="267" r:id="rId16"/>
    <p:sldId id="287" r:id="rId17"/>
    <p:sldId id="286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39C9-ECC6-4D91-82A7-BDA46038C5BC}" type="datetimeFigureOut">
              <a:rPr lang="pt-BR" smtClean="0"/>
              <a:pPr/>
              <a:t>04/03/2016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ECEF-7E83-48D2-B9C9-58700BF3B2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39C9-ECC6-4D91-82A7-BDA46038C5BC}" type="datetimeFigureOut">
              <a:rPr lang="pt-BR" smtClean="0"/>
              <a:pPr/>
              <a:t>04/03/2016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ECEF-7E83-48D2-B9C9-58700BF3B2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39C9-ECC6-4D91-82A7-BDA46038C5BC}" type="datetimeFigureOut">
              <a:rPr lang="pt-BR" smtClean="0"/>
              <a:pPr/>
              <a:t>04/03/2016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ECEF-7E83-48D2-B9C9-58700BF3B2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39C9-ECC6-4D91-82A7-BDA46038C5BC}" type="datetimeFigureOut">
              <a:rPr lang="pt-BR" smtClean="0"/>
              <a:pPr/>
              <a:t>04/03/2016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ECEF-7E83-48D2-B9C9-58700BF3B2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39C9-ECC6-4D91-82A7-BDA46038C5BC}" type="datetimeFigureOut">
              <a:rPr lang="pt-BR" smtClean="0"/>
              <a:pPr/>
              <a:t>04/03/2016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ECEF-7E83-48D2-B9C9-58700BF3B2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39C9-ECC6-4D91-82A7-BDA46038C5BC}" type="datetimeFigureOut">
              <a:rPr lang="pt-BR" smtClean="0"/>
              <a:pPr/>
              <a:t>04/03/2016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ECEF-7E83-48D2-B9C9-58700BF3B2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39C9-ECC6-4D91-82A7-BDA46038C5BC}" type="datetimeFigureOut">
              <a:rPr lang="pt-BR" smtClean="0"/>
              <a:pPr/>
              <a:t>04/03/2016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ECEF-7E83-48D2-B9C9-58700BF3B2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39C9-ECC6-4D91-82A7-BDA46038C5BC}" type="datetimeFigureOut">
              <a:rPr lang="pt-BR" smtClean="0"/>
              <a:pPr/>
              <a:t>04/03/2016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ECEF-7E83-48D2-B9C9-58700BF3B2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39C9-ECC6-4D91-82A7-BDA46038C5BC}" type="datetimeFigureOut">
              <a:rPr lang="pt-BR" smtClean="0"/>
              <a:pPr/>
              <a:t>04/03/2016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ECEF-7E83-48D2-B9C9-58700BF3B2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39C9-ECC6-4D91-82A7-BDA46038C5BC}" type="datetimeFigureOut">
              <a:rPr lang="pt-BR" smtClean="0"/>
              <a:pPr/>
              <a:t>04/03/2016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ECEF-7E83-48D2-B9C9-58700BF3B2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039C9-ECC6-4D91-82A7-BDA46038C5BC}" type="datetimeFigureOut">
              <a:rPr lang="pt-BR" smtClean="0"/>
              <a:pPr/>
              <a:t>04/03/2016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0ECEF-7E83-48D2-B9C9-58700BF3B2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039C9-ECC6-4D91-82A7-BDA46038C5BC}" type="datetimeFigureOut">
              <a:rPr lang="pt-BR" smtClean="0"/>
              <a:pPr/>
              <a:t>04/03/2016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0ECEF-7E83-48D2-B9C9-58700BF3B2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Model evaluation</a:t>
            </a:r>
            <a:endParaRPr lang="en-US" sz="4800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785786" y="2285992"/>
            <a:ext cx="7429552" cy="1752600"/>
          </a:xfrm>
        </p:spPr>
        <p:txBody>
          <a:bodyPr>
            <a:normAutofit lnSpcReduction="10000"/>
          </a:bodyPr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João</a:t>
            </a:r>
            <a:r>
              <a:rPr lang="en-US" sz="3600" dirty="0" smtClean="0">
                <a:solidFill>
                  <a:schemeClr val="tx1"/>
                </a:solidFill>
              </a:rPr>
              <a:t> A. </a:t>
            </a:r>
            <a:r>
              <a:rPr lang="en-US" sz="3600" dirty="0" err="1" smtClean="0">
                <a:solidFill>
                  <a:schemeClr val="tx1"/>
                </a:solidFill>
              </a:rPr>
              <a:t>Hackerott</a:t>
            </a:r>
            <a:r>
              <a:rPr lang="en-US" sz="3600" dirty="0" smtClean="0">
                <a:solidFill>
                  <a:schemeClr val="tx1"/>
                </a:solidFill>
              </a:rPr>
              <a:t> and Morgan </a:t>
            </a:r>
            <a:r>
              <a:rPr lang="en-US" sz="3600" dirty="0" err="1" smtClean="0">
                <a:solidFill>
                  <a:schemeClr val="tx1"/>
                </a:solidFill>
              </a:rPr>
              <a:t>Yarker</a:t>
            </a:r>
            <a:endParaRPr lang="en-US" sz="36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Seychelles, 24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February, 2016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22" name="Picture 2" descr="https://encrypted-tbn1.gstatic.com/images?q=tbn:ANd9GcSpoev4LWzVwIj76jC1Tq5wd2TAYbG2Lx9vnAYYEFy7oHLLO9Gx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2733675" cy="1676400"/>
          </a:xfrm>
          <a:prstGeom prst="rect">
            <a:avLst/>
          </a:prstGeom>
          <a:noFill/>
        </p:spPr>
      </p:pic>
      <p:pic>
        <p:nvPicPr>
          <p:cNvPr id="30724" name="Picture 4" descr="http://bioearth.wsu.edu/images/WRFmodel_img2_lr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979874"/>
            <a:ext cx="4572000" cy="1878125"/>
          </a:xfrm>
          <a:prstGeom prst="rect">
            <a:avLst/>
          </a:prstGeom>
          <a:noFill/>
        </p:spPr>
      </p:pic>
      <p:pic>
        <p:nvPicPr>
          <p:cNvPr id="30726" name="Picture 6" descr="http://nar.ucar.edu/sites/default/files/labs/ral/2013/4.6.tailored_modeling_1.png"/>
          <p:cNvPicPr>
            <a:picLocks noChangeAspect="1" noChangeArrowheads="1"/>
          </p:cNvPicPr>
          <p:nvPr/>
        </p:nvPicPr>
        <p:blipFill>
          <a:blip r:embed="rId4" cstate="print"/>
          <a:srcRect l="7411" b="19908"/>
          <a:stretch>
            <a:fillRect/>
          </a:stretch>
        </p:blipFill>
        <p:spPr bwMode="auto">
          <a:xfrm>
            <a:off x="2643174" y="5143512"/>
            <a:ext cx="2214578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/>
              <a:t>Summary of model error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3713" y="1600200"/>
            <a:ext cx="63965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643570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Chaos / truncation</a:t>
            </a:r>
            <a:endParaRPr lang="en-US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2844" y="498849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Analysis</a:t>
            </a:r>
            <a:endParaRPr lang="en-US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500298" y="135729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Unsolved physics</a:t>
            </a:r>
            <a:endParaRPr lang="en-US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000760" y="6072206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(Warner, 2011)</a:t>
            </a:r>
            <a:endParaRPr lang="en-US" sz="1400" i="1" dirty="0"/>
          </a:p>
        </p:txBody>
      </p:sp>
      <p:sp>
        <p:nvSpPr>
          <p:cNvPr id="10" name="Seta para baixo 9"/>
          <p:cNvSpPr/>
          <p:nvPr/>
        </p:nvSpPr>
        <p:spPr>
          <a:xfrm rot="3936539">
            <a:off x="2687352" y="1634740"/>
            <a:ext cx="248748" cy="414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eta para baixo 10"/>
          <p:cNvSpPr/>
          <p:nvPr/>
        </p:nvSpPr>
        <p:spPr>
          <a:xfrm rot="2768438">
            <a:off x="5806553" y="2884455"/>
            <a:ext cx="248748" cy="780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ta para baixo 11"/>
          <p:cNvSpPr/>
          <p:nvPr/>
        </p:nvSpPr>
        <p:spPr>
          <a:xfrm rot="15089800">
            <a:off x="1642624" y="4423435"/>
            <a:ext cx="248748" cy="780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ta para baixo 12"/>
          <p:cNvSpPr/>
          <p:nvPr/>
        </p:nvSpPr>
        <p:spPr>
          <a:xfrm rot="17617518">
            <a:off x="1569020" y="2451736"/>
            <a:ext cx="248748" cy="7808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/>
          <p:cNvSpPr txBox="1"/>
          <p:nvPr/>
        </p:nvSpPr>
        <p:spPr>
          <a:xfrm>
            <a:off x="0" y="228599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Observation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data for model verification</a:t>
            </a: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785786" y="1785926"/>
            <a:ext cx="4609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Observed data are not the absolute truth! </a:t>
            </a:r>
            <a:endParaRPr lang="en-US" sz="2000" dirty="0"/>
          </a:p>
        </p:txBody>
      </p:sp>
      <p:sp>
        <p:nvSpPr>
          <p:cNvPr id="5" name="Retângulo 4"/>
          <p:cNvSpPr/>
          <p:nvPr/>
        </p:nvSpPr>
        <p:spPr>
          <a:xfrm>
            <a:off x="714348" y="2571744"/>
            <a:ext cx="6643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We can’t know the complete reality…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42910" y="5286388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 must be tuff (exigent) about your comparison!!!  </a:t>
            </a:r>
            <a:endParaRPr lang="en-US" sz="2400" b="1" dirty="0"/>
          </a:p>
        </p:txBody>
      </p:sp>
      <p:sp>
        <p:nvSpPr>
          <p:cNvPr id="7" name="Retângulo 6"/>
          <p:cNvSpPr/>
          <p:nvPr/>
        </p:nvSpPr>
        <p:spPr>
          <a:xfrm>
            <a:off x="785786" y="3443117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Observations generally are more “true” than a model analysis and re-analysis (at least they are relatively more independent). </a:t>
            </a:r>
          </a:p>
          <a:p>
            <a:endParaRPr lang="en-US" dirty="0" smtClean="0"/>
          </a:p>
          <a:p>
            <a:r>
              <a:rPr lang="en-US" dirty="0" smtClean="0"/>
              <a:t>Observational uncertainty should be somehow taken into account.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to observations…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550" y="1862931"/>
            <a:ext cx="7962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6715140" y="5857892"/>
            <a:ext cx="1588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(Warner, 2011)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en-US" dirty="0" err="1" smtClean="0"/>
              <a:t>Dichothomus</a:t>
            </a:r>
            <a:r>
              <a:rPr lang="en-US" dirty="0" smtClean="0"/>
              <a:t> evaluation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4786346" cy="19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0" y="364331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Probability of right tornado forecasted = 30/50 = 60%</a:t>
            </a:r>
            <a:endParaRPr lang="en-US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492919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These tables are easy to produce and give you valuable information</a:t>
            </a:r>
            <a:endParaRPr lang="en-US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928794" y="5715016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Can be used also for thresholds.</a:t>
            </a:r>
          </a:p>
          <a:p>
            <a:pPr algn="ctr"/>
            <a:r>
              <a:rPr lang="en-US" sz="2000" b="1" dirty="0" smtClean="0"/>
              <a:t>Example:</a:t>
            </a:r>
            <a:r>
              <a:rPr lang="en-US" sz="2000" dirty="0" smtClean="0"/>
              <a:t> Temperature less than 20°C.</a:t>
            </a:r>
            <a:endParaRPr lang="en-US" sz="2000" dirty="0"/>
          </a:p>
        </p:txBody>
      </p:sp>
      <p:sp>
        <p:nvSpPr>
          <p:cNvPr id="10" name="Retângulo 9"/>
          <p:cNvSpPr/>
          <p:nvPr/>
        </p:nvSpPr>
        <p:spPr>
          <a:xfrm>
            <a:off x="0" y="435769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Percentage of correct  forecast = (30+2680)/2800 = 97%</a:t>
            </a:r>
            <a:endParaRPr lang="en-US" sz="2000" dirty="0"/>
          </a:p>
        </p:txBody>
      </p:sp>
      <p:sp>
        <p:nvSpPr>
          <p:cNvPr id="11" name="Elipse 10"/>
          <p:cNvSpPr/>
          <p:nvPr/>
        </p:nvSpPr>
        <p:spPr>
          <a:xfrm>
            <a:off x="3571868" y="2071678"/>
            <a:ext cx="85725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3571868" y="2857496"/>
            <a:ext cx="85725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4714876" y="2428868"/>
            <a:ext cx="85725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5929322" y="2857496"/>
            <a:ext cx="857256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Indices based on conditioning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7910" t="65451" r="159" b="2981"/>
          <a:stretch>
            <a:fillRect/>
          </a:stretch>
        </p:blipFill>
        <p:spPr bwMode="auto">
          <a:xfrm>
            <a:off x="4429124" y="2428868"/>
            <a:ext cx="473276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67029" r="71687"/>
          <a:stretch>
            <a:fillRect/>
          </a:stretch>
        </p:blipFill>
        <p:spPr bwMode="auto">
          <a:xfrm>
            <a:off x="2143108" y="4643446"/>
            <a:ext cx="3143272" cy="227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57158" y="1714488"/>
            <a:ext cx="83582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Hit Rate (Prob. Of </a:t>
            </a:r>
            <a:r>
              <a:rPr lang="en-US" sz="2000" dirty="0" err="1" smtClean="0"/>
              <a:t>Detction</a:t>
            </a:r>
            <a:r>
              <a:rPr lang="en-US" sz="2000" dirty="0" smtClean="0"/>
              <a:t>) =a/(</a:t>
            </a:r>
            <a:r>
              <a:rPr lang="en-US" sz="2000" dirty="0" err="1" smtClean="0"/>
              <a:t>a+c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False </a:t>
            </a:r>
            <a:r>
              <a:rPr lang="en-US" sz="2000" dirty="0" err="1" smtClean="0"/>
              <a:t>Alarme</a:t>
            </a:r>
            <a:r>
              <a:rPr lang="en-US" sz="2000" dirty="0" smtClean="0"/>
              <a:t> Tate = b/(</a:t>
            </a:r>
            <a:r>
              <a:rPr lang="en-US" sz="2000" dirty="0" err="1" smtClean="0"/>
              <a:t>b+d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Probability of </a:t>
            </a:r>
            <a:r>
              <a:rPr lang="en-US" sz="2000" dirty="0" err="1" smtClean="0"/>
              <a:t>detaction</a:t>
            </a:r>
            <a:r>
              <a:rPr lang="en-US" sz="2000" dirty="0" smtClean="0"/>
              <a:t>= 1-b/(</a:t>
            </a:r>
            <a:r>
              <a:rPr lang="en-US" sz="2000" dirty="0" err="1" smtClean="0"/>
              <a:t>b+d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False </a:t>
            </a:r>
            <a:r>
              <a:rPr lang="en-US" sz="2000" dirty="0" err="1" smtClean="0"/>
              <a:t>alarme</a:t>
            </a:r>
            <a:r>
              <a:rPr lang="en-US" sz="2000" dirty="0" smtClean="0"/>
              <a:t> ratio = b/(</a:t>
            </a:r>
            <a:r>
              <a:rPr lang="en-US" sz="2000" dirty="0" err="1" smtClean="0"/>
              <a:t>a+b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Frequency bias (</a:t>
            </a:r>
            <a:r>
              <a:rPr lang="en-US" sz="2000" dirty="0" err="1" smtClean="0"/>
              <a:t>a+b</a:t>
            </a:r>
            <a:r>
              <a:rPr lang="en-US" sz="2000" dirty="0" smtClean="0"/>
              <a:t>)/(</a:t>
            </a:r>
            <a:r>
              <a:rPr lang="en-US" sz="2000" dirty="0" err="1" smtClean="0"/>
              <a:t>a+c</a:t>
            </a:r>
            <a:r>
              <a:rPr lang="en-US" sz="2000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/>
              <a:t> Critical success index = a/(</a:t>
            </a:r>
            <a:r>
              <a:rPr lang="en-US" sz="2000" dirty="0" err="1" smtClean="0"/>
              <a:t>a+b+c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/>
          <a:lstStyle/>
          <a:p>
            <a:r>
              <a:rPr lang="en-US" dirty="0" smtClean="0"/>
              <a:t>MET software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17"/>
          <a:stretch>
            <a:fillRect/>
          </a:stretch>
        </p:blipFill>
        <p:spPr bwMode="auto">
          <a:xfrm>
            <a:off x="1285852" y="915547"/>
            <a:ext cx="6643734" cy="594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ector reto 4"/>
          <p:cNvCxnSpPr/>
          <p:nvPr/>
        </p:nvCxnSpPr>
        <p:spPr>
          <a:xfrm>
            <a:off x="3857620" y="3714752"/>
            <a:ext cx="35719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2857488" y="2214554"/>
            <a:ext cx="357190" cy="1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85794"/>
            <a:ext cx="6686217" cy="563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en-US" dirty="0" smtClean="0"/>
              <a:t>Download observational data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387" y="1714488"/>
            <a:ext cx="411273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9298" y="1171554"/>
            <a:ext cx="4614702" cy="568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357298"/>
            <a:ext cx="44005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verify? 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57290" y="200024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Hypothesis</a:t>
            </a:r>
            <a:endParaRPr lang="en-US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71868" y="1500174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b="1" dirty="0" smtClean="0"/>
              <a:t>Disagree</a:t>
            </a:r>
            <a:r>
              <a:rPr lang="en-US" dirty="0" smtClean="0"/>
              <a:t> with a fact.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b="1" dirty="0" smtClean="0"/>
              <a:t>Elaborate</a:t>
            </a:r>
            <a:r>
              <a:rPr lang="en-US" dirty="0" smtClean="0"/>
              <a:t> hypothesis.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b="1" dirty="0" smtClean="0"/>
              <a:t>Proof</a:t>
            </a:r>
            <a:r>
              <a:rPr lang="en-US" dirty="0" smtClean="0"/>
              <a:t> the hypothesis.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b="1" dirty="0" smtClean="0"/>
              <a:t>Develop</a:t>
            </a:r>
            <a:r>
              <a:rPr lang="en-US" dirty="0" smtClean="0"/>
              <a:t> improvement.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472" y="3429000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Example:</a:t>
            </a:r>
          </a:p>
          <a:p>
            <a:endParaRPr lang="en-US" dirty="0" smtClean="0"/>
          </a:p>
          <a:p>
            <a:r>
              <a:rPr lang="en-US" dirty="0" smtClean="0"/>
              <a:t>I ran WRF for 3 month on my hometown and it was </a:t>
            </a:r>
            <a:r>
              <a:rPr lang="en-US" b="1" dirty="0" smtClean="0"/>
              <a:t>under estimating the rainfall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6286512" y="3929066"/>
            <a:ext cx="27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Fact:</a:t>
            </a:r>
            <a:r>
              <a:rPr lang="en-US" dirty="0" smtClean="0"/>
              <a:t> Model simulates rain within an accepted error.</a:t>
            </a:r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6286512" y="4782933"/>
            <a:ext cx="285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Hypothesis</a:t>
            </a:r>
            <a:r>
              <a:rPr lang="en-US" dirty="0" smtClean="0"/>
              <a:t>: Problems in Cumulus Parameterization.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6286512" y="5488560"/>
            <a:ext cx="2857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Proof</a:t>
            </a:r>
            <a:r>
              <a:rPr lang="en-US" dirty="0" smtClean="0"/>
              <a:t>: Compare to others.</a:t>
            </a:r>
            <a:endParaRPr lang="en-US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86512" y="6000768"/>
            <a:ext cx="278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Develop</a:t>
            </a:r>
            <a:r>
              <a:rPr lang="en-US" dirty="0" smtClean="0"/>
              <a:t>: Apply the change on operation.</a:t>
            </a:r>
            <a:endParaRPr lang="en-US" dirty="0"/>
          </a:p>
        </p:txBody>
      </p:sp>
      <p:sp>
        <p:nvSpPr>
          <p:cNvPr id="11" name="Retângulo 10"/>
          <p:cNvSpPr/>
          <p:nvPr/>
        </p:nvSpPr>
        <p:spPr>
          <a:xfrm>
            <a:off x="571472" y="4857760"/>
            <a:ext cx="52149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 decided to change the </a:t>
            </a:r>
            <a:r>
              <a:rPr lang="en-US" b="1" dirty="0" smtClean="0"/>
              <a:t>cumulus parameterizations </a:t>
            </a:r>
            <a:r>
              <a:rPr lang="en-US" dirty="0" smtClean="0"/>
              <a:t>since I verified that the problems were occurring during convective days.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71472" y="59973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 changed from </a:t>
            </a:r>
            <a:r>
              <a:rPr lang="en-US" dirty="0" err="1" smtClean="0"/>
              <a:t>Tiedtke</a:t>
            </a:r>
            <a:r>
              <a:rPr lang="en-US" dirty="0" smtClean="0"/>
              <a:t> to KF and after 3 more months, the </a:t>
            </a:r>
            <a:r>
              <a:rPr lang="en-US" b="1" dirty="0" smtClean="0"/>
              <a:t>verification improved</a:t>
            </a:r>
            <a:r>
              <a:rPr lang="en-US" dirty="0" smtClean="0"/>
              <a:t>.</a:t>
            </a:r>
          </a:p>
        </p:txBody>
      </p:sp>
      <p:pic>
        <p:nvPicPr>
          <p:cNvPr id="13" name="Picture 6" descr="http://imguol.com/2012/06/15/sinal-verde-e-vermelho-1339782019547_956x500.jpg"/>
          <p:cNvPicPr>
            <a:picLocks noChangeAspect="1" noChangeArrowheads="1"/>
          </p:cNvPicPr>
          <p:nvPr/>
        </p:nvPicPr>
        <p:blipFill>
          <a:blip r:embed="rId2" cstate="print"/>
          <a:srcRect l="9879" t="10584" r="46628" b="6257"/>
          <a:stretch>
            <a:fillRect/>
          </a:stretch>
        </p:blipFill>
        <p:spPr bwMode="auto">
          <a:xfrm>
            <a:off x="6158755" y="2071678"/>
            <a:ext cx="270633" cy="270633"/>
          </a:xfrm>
          <a:prstGeom prst="rect">
            <a:avLst/>
          </a:prstGeom>
          <a:noFill/>
        </p:spPr>
      </p:pic>
      <p:pic>
        <p:nvPicPr>
          <p:cNvPr id="14" name="Picture 6" descr="http://imguol.com/2012/06/15/sinal-verde-e-vermelho-1339782019547_956x500.jpg"/>
          <p:cNvPicPr>
            <a:picLocks noChangeAspect="1" noChangeArrowheads="1"/>
          </p:cNvPicPr>
          <p:nvPr/>
        </p:nvPicPr>
        <p:blipFill>
          <a:blip r:embed="rId2" cstate="print"/>
          <a:srcRect l="9879" t="10584" r="46628" b="6257"/>
          <a:stretch>
            <a:fillRect/>
          </a:stretch>
        </p:blipFill>
        <p:spPr bwMode="auto">
          <a:xfrm>
            <a:off x="6158755" y="2428868"/>
            <a:ext cx="270633" cy="270633"/>
          </a:xfrm>
          <a:prstGeom prst="rect">
            <a:avLst/>
          </a:prstGeom>
          <a:noFill/>
        </p:spPr>
      </p:pic>
      <p:pic>
        <p:nvPicPr>
          <p:cNvPr id="15" name="Picture 6" descr="http://imguol.com/2012/06/15/sinal-verde-e-vermelho-1339782019547_956x500.jpg"/>
          <p:cNvPicPr>
            <a:picLocks noChangeAspect="1" noChangeArrowheads="1"/>
          </p:cNvPicPr>
          <p:nvPr/>
        </p:nvPicPr>
        <p:blipFill>
          <a:blip r:embed="rId2" cstate="print"/>
          <a:srcRect l="9879" t="10584" r="46628" b="6257"/>
          <a:stretch>
            <a:fillRect/>
          </a:stretch>
        </p:blipFill>
        <p:spPr bwMode="auto">
          <a:xfrm>
            <a:off x="6158755" y="2857496"/>
            <a:ext cx="270633" cy="270633"/>
          </a:xfrm>
          <a:prstGeom prst="rect">
            <a:avLst/>
          </a:prstGeom>
          <a:noFill/>
        </p:spPr>
      </p:pic>
      <p:pic>
        <p:nvPicPr>
          <p:cNvPr id="16" name="Picture 6" descr="http://imguol.com/2012/06/15/sinal-verde-e-vermelho-1339782019547_956x500.jpg"/>
          <p:cNvPicPr>
            <a:picLocks noChangeAspect="1" noChangeArrowheads="1"/>
          </p:cNvPicPr>
          <p:nvPr/>
        </p:nvPicPr>
        <p:blipFill>
          <a:blip r:embed="rId2" cstate="print"/>
          <a:srcRect l="9879" t="10584" r="46628" b="6257"/>
          <a:stretch>
            <a:fillRect/>
          </a:stretch>
        </p:blipFill>
        <p:spPr bwMode="auto">
          <a:xfrm>
            <a:off x="6158755" y="1643050"/>
            <a:ext cx="270633" cy="270633"/>
          </a:xfrm>
          <a:prstGeom prst="rect">
            <a:avLst/>
          </a:prstGeom>
          <a:noFill/>
        </p:spPr>
      </p:pic>
      <p:cxnSp>
        <p:nvCxnSpPr>
          <p:cNvPr id="18" name="Conector reto 17"/>
          <p:cNvCxnSpPr/>
          <p:nvPr/>
        </p:nvCxnSpPr>
        <p:spPr>
          <a:xfrm>
            <a:off x="428596" y="4714884"/>
            <a:ext cx="850112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428596" y="5927742"/>
            <a:ext cx="8501122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4786346" cy="1143000"/>
          </a:xfrm>
        </p:spPr>
        <p:txBody>
          <a:bodyPr/>
          <a:lstStyle/>
          <a:p>
            <a:r>
              <a:rPr lang="en-US" dirty="0" smtClean="0"/>
              <a:t>Accepted error…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5214942" y="571480"/>
            <a:ext cx="3929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But, what is an error?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24019"/>
            <a:ext cx="46005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643050"/>
            <a:ext cx="4181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Resultado de imagem para vaca desenh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29" y="4714875"/>
            <a:ext cx="2143125" cy="2143125"/>
          </a:xfrm>
          <a:prstGeom prst="rect">
            <a:avLst/>
          </a:prstGeom>
          <a:noFill/>
        </p:spPr>
      </p:pic>
      <p:pic>
        <p:nvPicPr>
          <p:cNvPr id="1032" name="Picture 8" descr="Resultado de imagem para vaca desenh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572007"/>
            <a:ext cx="3286148" cy="2186784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2643174" y="428625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Which parameterization?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549" b="14285"/>
          <a:stretch>
            <a:fillRect/>
          </a:stretch>
        </p:blipFill>
        <p:spPr bwMode="auto">
          <a:xfrm>
            <a:off x="1781177" y="3214687"/>
            <a:ext cx="586265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1" name="Conector reto 70"/>
          <p:cNvCxnSpPr/>
          <p:nvPr/>
        </p:nvCxnSpPr>
        <p:spPr>
          <a:xfrm rot="5400000">
            <a:off x="964381" y="4321976"/>
            <a:ext cx="221457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2" name="Conector reto 71"/>
          <p:cNvCxnSpPr/>
          <p:nvPr/>
        </p:nvCxnSpPr>
        <p:spPr>
          <a:xfrm rot="5400000">
            <a:off x="1535091" y="4321182"/>
            <a:ext cx="2214579" cy="158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 rot="5400000">
            <a:off x="2106595" y="4321182"/>
            <a:ext cx="2214579" cy="1589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4" name="Conector reto 73"/>
          <p:cNvCxnSpPr/>
          <p:nvPr/>
        </p:nvCxnSpPr>
        <p:spPr>
          <a:xfrm rot="5400000">
            <a:off x="2607455" y="4321976"/>
            <a:ext cx="221457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Conector reto 74"/>
          <p:cNvCxnSpPr/>
          <p:nvPr/>
        </p:nvCxnSpPr>
        <p:spPr>
          <a:xfrm rot="5400000">
            <a:off x="2821769" y="4321976"/>
            <a:ext cx="221457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 rot="5400000">
            <a:off x="3463919" y="4321184"/>
            <a:ext cx="2214576" cy="1587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 rot="5400000">
            <a:off x="4106859" y="4321182"/>
            <a:ext cx="221457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rot="5400000">
            <a:off x="4392611" y="4321182"/>
            <a:ext cx="221457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rot="5400000">
            <a:off x="4892677" y="4321182"/>
            <a:ext cx="221457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 rot="5400000">
            <a:off x="5607057" y="4321182"/>
            <a:ext cx="221457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rot="5400000">
            <a:off x="6249999" y="4321182"/>
            <a:ext cx="2214579" cy="158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4500562" y="4286257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ector reto 10"/>
          <p:cNvCxnSpPr>
            <a:endCxn id="15" idx="2"/>
          </p:cNvCxnSpPr>
          <p:nvPr/>
        </p:nvCxnSpPr>
        <p:spPr>
          <a:xfrm>
            <a:off x="2143108" y="4357695"/>
            <a:ext cx="5143536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7286644" y="4286257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ipse 15"/>
          <p:cNvSpPr/>
          <p:nvPr/>
        </p:nvSpPr>
        <p:spPr>
          <a:xfrm>
            <a:off x="2000232" y="4286257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3643306" y="3643315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/>
          <p:cNvSpPr/>
          <p:nvPr/>
        </p:nvSpPr>
        <p:spPr>
          <a:xfrm>
            <a:off x="5429256" y="5000637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onector reto 20"/>
          <p:cNvCxnSpPr>
            <a:endCxn id="18" idx="7"/>
          </p:cNvCxnSpPr>
          <p:nvPr/>
        </p:nvCxnSpPr>
        <p:spPr>
          <a:xfrm rot="10800000" flipV="1">
            <a:off x="5551208" y="4357695"/>
            <a:ext cx="1827798" cy="6638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>
            <a:stCxn id="18" idx="1"/>
            <a:endCxn id="17" idx="5"/>
          </p:cNvCxnSpPr>
          <p:nvPr/>
        </p:nvCxnSpPr>
        <p:spPr>
          <a:xfrm rot="16200000" flipV="1">
            <a:off x="3979572" y="3550953"/>
            <a:ext cx="1256294" cy="16849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>
            <a:stCxn id="17" idx="2"/>
            <a:endCxn id="16" idx="3"/>
          </p:cNvCxnSpPr>
          <p:nvPr/>
        </p:nvCxnSpPr>
        <p:spPr>
          <a:xfrm rot="10800000" flipV="1">
            <a:off x="2021156" y="3714753"/>
            <a:ext cx="1622150" cy="6934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5"/>
          <p:cNvSpPr/>
          <p:nvPr/>
        </p:nvSpPr>
        <p:spPr>
          <a:xfrm>
            <a:off x="3143240" y="3571877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/>
          <p:cNvSpPr/>
          <p:nvPr/>
        </p:nvSpPr>
        <p:spPr>
          <a:xfrm>
            <a:off x="6643702" y="4714885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ipse 27"/>
          <p:cNvSpPr/>
          <p:nvPr/>
        </p:nvSpPr>
        <p:spPr>
          <a:xfrm>
            <a:off x="5929322" y="5000637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ector reto 29"/>
          <p:cNvCxnSpPr>
            <a:endCxn id="26" idx="3"/>
          </p:cNvCxnSpPr>
          <p:nvPr/>
        </p:nvCxnSpPr>
        <p:spPr>
          <a:xfrm rot="5400000" flipH="1" flipV="1">
            <a:off x="2300779" y="3443796"/>
            <a:ext cx="613352" cy="11134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>
            <a:stCxn id="26" idx="6"/>
            <a:endCxn id="8" idx="1"/>
          </p:cNvCxnSpPr>
          <p:nvPr/>
        </p:nvCxnSpPr>
        <p:spPr>
          <a:xfrm>
            <a:off x="3286116" y="3643315"/>
            <a:ext cx="1235370" cy="6638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stCxn id="8" idx="5"/>
            <a:endCxn id="28" idx="2"/>
          </p:cNvCxnSpPr>
          <p:nvPr/>
        </p:nvCxnSpPr>
        <p:spPr>
          <a:xfrm rot="16200000" flipH="1">
            <a:off x="4943985" y="4086738"/>
            <a:ext cx="663866" cy="13068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>
            <a:stCxn id="28" idx="6"/>
          </p:cNvCxnSpPr>
          <p:nvPr/>
        </p:nvCxnSpPr>
        <p:spPr>
          <a:xfrm flipV="1">
            <a:off x="6072198" y="4408209"/>
            <a:ext cx="1163932" cy="6638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ipse 37"/>
          <p:cNvSpPr/>
          <p:nvPr/>
        </p:nvSpPr>
        <p:spPr>
          <a:xfrm>
            <a:off x="2571736" y="3786191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ipse 38"/>
          <p:cNvSpPr/>
          <p:nvPr/>
        </p:nvSpPr>
        <p:spPr>
          <a:xfrm>
            <a:off x="3857620" y="3714753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ipse 39"/>
          <p:cNvSpPr/>
          <p:nvPr/>
        </p:nvSpPr>
        <p:spPr>
          <a:xfrm>
            <a:off x="5143504" y="4857761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Conector reto 42"/>
          <p:cNvCxnSpPr>
            <a:stCxn id="16" idx="0"/>
            <a:endCxn id="38" idx="3"/>
          </p:cNvCxnSpPr>
          <p:nvPr/>
        </p:nvCxnSpPr>
        <p:spPr>
          <a:xfrm rot="5400000" flipH="1" flipV="1">
            <a:off x="2143108" y="3836705"/>
            <a:ext cx="378114" cy="5209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>
            <a:stCxn id="38" idx="6"/>
            <a:endCxn id="26" idx="3"/>
          </p:cNvCxnSpPr>
          <p:nvPr/>
        </p:nvCxnSpPr>
        <p:spPr>
          <a:xfrm flipV="1">
            <a:off x="2714612" y="3693829"/>
            <a:ext cx="449552" cy="163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>
            <a:stCxn id="26" idx="6"/>
            <a:endCxn id="39" idx="1"/>
          </p:cNvCxnSpPr>
          <p:nvPr/>
        </p:nvCxnSpPr>
        <p:spPr>
          <a:xfrm>
            <a:off x="3286116" y="3643315"/>
            <a:ext cx="592428" cy="92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>
            <a:stCxn id="8" idx="1"/>
            <a:endCxn id="39" idx="5"/>
          </p:cNvCxnSpPr>
          <p:nvPr/>
        </p:nvCxnSpPr>
        <p:spPr>
          <a:xfrm rot="16200000" flipV="1">
            <a:off x="4015291" y="3800986"/>
            <a:ext cx="470476" cy="5419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>
            <a:stCxn id="28" idx="2"/>
            <a:endCxn id="40" idx="5"/>
          </p:cNvCxnSpPr>
          <p:nvPr/>
        </p:nvCxnSpPr>
        <p:spPr>
          <a:xfrm rot="10800000">
            <a:off x="5265456" y="4979713"/>
            <a:ext cx="663866" cy="9236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>
            <a:stCxn id="28" idx="6"/>
            <a:endCxn id="27" idx="3"/>
          </p:cNvCxnSpPr>
          <p:nvPr/>
        </p:nvCxnSpPr>
        <p:spPr>
          <a:xfrm flipV="1">
            <a:off x="6072198" y="4836837"/>
            <a:ext cx="592428" cy="2352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/>
          <p:cNvCxnSpPr>
            <a:stCxn id="27" idx="6"/>
            <a:endCxn id="15" idx="3"/>
          </p:cNvCxnSpPr>
          <p:nvPr/>
        </p:nvCxnSpPr>
        <p:spPr>
          <a:xfrm flipV="1">
            <a:off x="6786578" y="4408209"/>
            <a:ext cx="520990" cy="3781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to 94"/>
          <p:cNvCxnSpPr>
            <a:stCxn id="40" idx="1"/>
            <a:endCxn id="8" idx="5"/>
          </p:cNvCxnSpPr>
          <p:nvPr/>
        </p:nvCxnSpPr>
        <p:spPr>
          <a:xfrm rot="16200000" flipV="1">
            <a:off x="4658233" y="4372490"/>
            <a:ext cx="470476" cy="5419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ítulo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110" name="CaixaDeTexto 109"/>
          <p:cNvSpPr txBox="1"/>
          <p:nvPr/>
        </p:nvSpPr>
        <p:spPr>
          <a:xfrm>
            <a:off x="1142976" y="592933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Sea breeze</a:t>
            </a:r>
            <a:r>
              <a:rPr lang="en-US" dirty="0" smtClean="0"/>
              <a:t>: ~80km -&gt; need around 10km grid space.</a:t>
            </a:r>
            <a:endParaRPr lang="en-US" dirty="0"/>
          </a:p>
        </p:txBody>
      </p:sp>
      <p:sp>
        <p:nvSpPr>
          <p:cNvPr id="111" name="CaixaDeTexto 110"/>
          <p:cNvSpPr txBox="1"/>
          <p:nvPr/>
        </p:nvSpPr>
        <p:spPr>
          <a:xfrm>
            <a:off x="0" y="10001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Which </a:t>
            </a:r>
            <a:r>
              <a:rPr lang="en-US" sz="2400" dirty="0" smtClean="0"/>
              <a:t>grid space?</a:t>
            </a:r>
            <a:endParaRPr lang="en-US" sz="2400" dirty="0"/>
          </a:p>
        </p:txBody>
      </p:sp>
      <p:sp>
        <p:nvSpPr>
          <p:cNvPr id="112" name="CaixaDeTexto 111"/>
          <p:cNvSpPr txBox="1"/>
          <p:nvPr/>
        </p:nvSpPr>
        <p:spPr>
          <a:xfrm>
            <a:off x="0" y="142873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Gs = L</a:t>
            </a:r>
            <a:endParaRPr lang="en-US" sz="2000" dirty="0"/>
          </a:p>
        </p:txBody>
      </p:sp>
      <p:sp>
        <p:nvSpPr>
          <p:cNvPr id="113" name="CaixaDeTexto 112"/>
          <p:cNvSpPr txBox="1"/>
          <p:nvPr/>
        </p:nvSpPr>
        <p:spPr>
          <a:xfrm>
            <a:off x="0" y="207167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Gs = L/2</a:t>
            </a:r>
            <a:endParaRPr lang="en-US" sz="2000" dirty="0"/>
          </a:p>
        </p:txBody>
      </p:sp>
      <p:sp>
        <p:nvSpPr>
          <p:cNvPr id="114" name="CaixaDeTexto 113"/>
          <p:cNvSpPr txBox="1"/>
          <p:nvPr/>
        </p:nvSpPr>
        <p:spPr>
          <a:xfrm>
            <a:off x="0" y="171448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Gs = L/3</a:t>
            </a:r>
            <a:endParaRPr lang="en-US" sz="2000" dirty="0"/>
          </a:p>
        </p:txBody>
      </p:sp>
      <p:sp>
        <p:nvSpPr>
          <p:cNvPr id="115" name="CaixaDeTexto 114"/>
          <p:cNvSpPr txBox="1"/>
          <p:nvPr/>
        </p:nvSpPr>
        <p:spPr>
          <a:xfrm>
            <a:off x="0" y="242886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Gs = L/4</a:t>
            </a:r>
            <a:endParaRPr lang="en-US" sz="2000" dirty="0"/>
          </a:p>
        </p:txBody>
      </p:sp>
      <p:sp>
        <p:nvSpPr>
          <p:cNvPr id="116" name="CaixaDeTexto 115"/>
          <p:cNvSpPr txBox="1"/>
          <p:nvPr/>
        </p:nvSpPr>
        <p:spPr>
          <a:xfrm>
            <a:off x="0" y="2814576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Gs = L/8</a:t>
            </a:r>
            <a:endParaRPr lang="en-US" sz="2000" dirty="0"/>
          </a:p>
        </p:txBody>
      </p:sp>
      <p:pic>
        <p:nvPicPr>
          <p:cNvPr id="117" name="Picture 6" descr="http://imguol.com/2012/06/15/sinal-verde-e-vermelho-1339782019547_956x500.jpg"/>
          <p:cNvPicPr>
            <a:picLocks noChangeAspect="1" noChangeArrowheads="1"/>
          </p:cNvPicPr>
          <p:nvPr/>
        </p:nvPicPr>
        <p:blipFill>
          <a:blip r:embed="rId3" cstate="print"/>
          <a:srcRect l="9879" t="10584" r="46628" b="6257"/>
          <a:stretch>
            <a:fillRect/>
          </a:stretch>
        </p:blipFill>
        <p:spPr bwMode="auto">
          <a:xfrm>
            <a:off x="5072066" y="2786058"/>
            <a:ext cx="357190" cy="357190"/>
          </a:xfrm>
          <a:prstGeom prst="rect">
            <a:avLst/>
          </a:prstGeom>
          <a:noFill/>
        </p:spPr>
      </p:pic>
      <p:pic>
        <p:nvPicPr>
          <p:cNvPr id="118" name="Imagem 117" descr="certo_amare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2428868"/>
            <a:ext cx="357190" cy="359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6" grpId="0" animBg="1"/>
      <p:bldP spid="27" grpId="0" animBg="1"/>
      <p:bldP spid="28" grpId="0" animBg="1"/>
      <p:bldP spid="38" grpId="0" animBg="1"/>
      <p:bldP spid="39" grpId="0" animBg="1"/>
      <p:bldP spid="40" grpId="0" animBg="1"/>
      <p:bldP spid="110" grpId="0"/>
      <p:bldP spid="112" grpId="0"/>
      <p:bldP spid="112" grpId="1"/>
      <p:bldP spid="113" grpId="0"/>
      <p:bldP spid="113" grpId="1"/>
      <p:bldP spid="114" grpId="0"/>
      <p:bldP spid="114" grpId="1"/>
      <p:bldP spid="115" grpId="0"/>
      <p:bldP spid="115" grpId="1"/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604"/>
            <a:ext cx="52863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Resolution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857224" y="2059536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Which model should I use?</a:t>
            </a:r>
            <a:endParaRPr lang="en-US" dirty="0"/>
          </a:p>
        </p:txBody>
      </p:sp>
      <p:pic>
        <p:nvPicPr>
          <p:cNvPr id="5" name="Imagem 19" descr="topod1.gif"/>
          <p:cNvPicPr>
            <a:picLocks noChangeAspect="1"/>
          </p:cNvPicPr>
          <p:nvPr/>
        </p:nvPicPr>
        <p:blipFill>
          <a:blip r:embed="rId2"/>
          <a:srcRect l="17004" r="22461" b="3004"/>
          <a:stretch>
            <a:fillRect/>
          </a:stretch>
        </p:blipFill>
        <p:spPr bwMode="auto">
          <a:xfrm>
            <a:off x="0" y="3336925"/>
            <a:ext cx="28448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20" descr="topod2.gif"/>
          <p:cNvPicPr>
            <a:picLocks noChangeAspect="1"/>
          </p:cNvPicPr>
          <p:nvPr/>
        </p:nvPicPr>
        <p:blipFill>
          <a:blip r:embed="rId3"/>
          <a:srcRect l="17976" r="22961" b="3004"/>
          <a:stretch>
            <a:fillRect/>
          </a:stretch>
        </p:blipFill>
        <p:spPr bwMode="auto">
          <a:xfrm>
            <a:off x="2652713" y="3336925"/>
            <a:ext cx="277495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21" descr="topod3.gif"/>
          <p:cNvPicPr>
            <a:picLocks noChangeAspect="1"/>
          </p:cNvPicPr>
          <p:nvPr/>
        </p:nvPicPr>
        <p:blipFill>
          <a:blip r:embed="rId4"/>
          <a:srcRect l="18372" r="23499" b="3004"/>
          <a:stretch>
            <a:fillRect/>
          </a:stretch>
        </p:blipFill>
        <p:spPr bwMode="auto">
          <a:xfrm>
            <a:off x="5427663" y="3336925"/>
            <a:ext cx="27305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22" descr="topogfs.gif"/>
          <p:cNvPicPr>
            <a:picLocks noChangeAspect="1"/>
          </p:cNvPicPr>
          <p:nvPr/>
        </p:nvPicPr>
        <p:blipFill>
          <a:blip r:embed="rId5"/>
          <a:srcRect l="19296" t="3229" r="22894" b="4813"/>
          <a:stretch>
            <a:fillRect/>
          </a:stretch>
        </p:blipFill>
        <p:spPr bwMode="auto">
          <a:xfrm>
            <a:off x="5568950" y="63500"/>
            <a:ext cx="2489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5638" y="3721100"/>
            <a:ext cx="6477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24"/>
          <p:cNvSpPr txBox="1">
            <a:spLocks noChangeArrowheads="1"/>
          </p:cNvSpPr>
          <p:nvPr/>
        </p:nvSpPr>
        <p:spPr bwMode="auto">
          <a:xfrm>
            <a:off x="7867650" y="3336925"/>
            <a:ext cx="12763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Altitude (m)</a:t>
            </a:r>
          </a:p>
        </p:txBody>
      </p:sp>
      <p:sp>
        <p:nvSpPr>
          <p:cNvPr id="11" name="CaixaDeTexto 26"/>
          <p:cNvSpPr txBox="1">
            <a:spLocks noChangeArrowheads="1"/>
          </p:cNvSpPr>
          <p:nvPr/>
        </p:nvSpPr>
        <p:spPr bwMode="auto">
          <a:xfrm>
            <a:off x="4949825" y="1403350"/>
            <a:ext cx="70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0,5°</a:t>
            </a:r>
          </a:p>
        </p:txBody>
      </p:sp>
      <p:sp>
        <p:nvSpPr>
          <p:cNvPr id="12" name="CaixaDeTexto 27"/>
          <p:cNvSpPr txBox="1">
            <a:spLocks noChangeArrowheads="1"/>
          </p:cNvSpPr>
          <p:nvPr/>
        </p:nvSpPr>
        <p:spPr bwMode="auto">
          <a:xfrm>
            <a:off x="1114425" y="3200400"/>
            <a:ext cx="1046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27 km</a:t>
            </a:r>
          </a:p>
        </p:txBody>
      </p:sp>
      <p:sp>
        <p:nvSpPr>
          <p:cNvPr id="13" name="CaixaDeTexto 28"/>
          <p:cNvSpPr txBox="1">
            <a:spLocks noChangeArrowheads="1"/>
          </p:cNvSpPr>
          <p:nvPr/>
        </p:nvSpPr>
        <p:spPr bwMode="auto">
          <a:xfrm>
            <a:off x="3730625" y="3200400"/>
            <a:ext cx="1046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9 km</a:t>
            </a:r>
          </a:p>
        </p:txBody>
      </p:sp>
      <p:sp>
        <p:nvSpPr>
          <p:cNvPr id="14" name="CaixaDeTexto 29"/>
          <p:cNvSpPr txBox="1">
            <a:spLocks noChangeArrowheads="1"/>
          </p:cNvSpPr>
          <p:nvPr/>
        </p:nvSpPr>
        <p:spPr bwMode="auto">
          <a:xfrm>
            <a:off x="6548438" y="3216275"/>
            <a:ext cx="10445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3 km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71472" y="271462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 attention to the vertical resolution as well!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71454"/>
            <a:ext cx="8229600" cy="1143000"/>
          </a:xfrm>
        </p:spPr>
        <p:txBody>
          <a:bodyPr/>
          <a:lstStyle/>
          <a:p>
            <a:r>
              <a:rPr lang="en-US" dirty="0" smtClean="0"/>
              <a:t>Domain’s size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4786282" y="600076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Attention where is your interest!</a:t>
            </a:r>
            <a:endParaRPr lang="en-US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071538" y="5643578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domain has to resolve the synoptic conditions. </a:t>
            </a:r>
          </a:p>
          <a:p>
            <a:r>
              <a:rPr lang="en-US" sz="2000" b="1" dirty="0" smtClean="0"/>
              <a:t>The domains must be large!</a:t>
            </a:r>
            <a:endParaRPr lang="en-US" sz="20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058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500034" y="121442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Large domain</a:t>
            </a:r>
            <a:endParaRPr lang="en-US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43438" y="121442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Small domain</a:t>
            </a:r>
            <a:endParaRPr lang="en-US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28596" y="1000108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Same resolution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error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1071538" y="4214818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Suppose a perfect model</a:t>
            </a:r>
          </a:p>
          <a:p>
            <a:pPr algn="ctr"/>
            <a:r>
              <a:rPr lang="en-US" b="1" dirty="0" smtClean="0"/>
              <a:t> </a:t>
            </a:r>
            <a:r>
              <a:rPr lang="en-US" dirty="0" smtClean="0"/>
              <a:t>(physics and initial conditions)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14942" y="421481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forecast will not be perfect due to </a:t>
            </a:r>
            <a:r>
              <a:rPr lang="en-US" b="1" dirty="0" smtClean="0"/>
              <a:t>truncations</a:t>
            </a:r>
            <a:endParaRPr lang="en-US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14480" y="550070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Because of nonlinearity of meteorological equations, small deviation may increase significantly with time.</a:t>
            </a:r>
            <a:endParaRPr lang="en-US" sz="2000" dirty="0"/>
          </a:p>
        </p:txBody>
      </p:sp>
      <p:grpSp>
        <p:nvGrpSpPr>
          <p:cNvPr id="8" name="Grupo 7"/>
          <p:cNvGrpSpPr/>
          <p:nvPr/>
        </p:nvGrpSpPr>
        <p:grpSpPr>
          <a:xfrm>
            <a:off x="857224" y="1500174"/>
            <a:ext cx="7143756" cy="2005113"/>
            <a:chOff x="1643042" y="1500174"/>
            <a:chExt cx="7143756" cy="2005113"/>
          </a:xfrm>
        </p:grpSpPr>
        <p:sp>
          <p:nvSpPr>
            <p:cNvPr id="4" name="CaixaDeTexto 3"/>
            <p:cNvSpPr txBox="1"/>
            <p:nvPr/>
          </p:nvSpPr>
          <p:spPr>
            <a:xfrm>
              <a:off x="1643042" y="1928802"/>
              <a:ext cx="221457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Chaos theory</a:t>
              </a:r>
            </a:p>
            <a:p>
              <a:pPr algn="ctr"/>
              <a:r>
                <a:rPr lang="en-US" dirty="0" smtClean="0"/>
                <a:t>(Lorenz, 1963)  </a:t>
              </a:r>
              <a:endParaRPr lang="en-US" dirty="0"/>
            </a:p>
          </p:txBody>
        </p:sp>
        <p:pic>
          <p:nvPicPr>
            <p:cNvPr id="24578" name="Picture 2" descr="http://astropt.org/blog/wp-content/uploads/2013/07/butterfly-effect.png?95c782"/>
            <p:cNvPicPr>
              <a:picLocks noChangeAspect="1" noChangeArrowheads="1"/>
            </p:cNvPicPr>
            <p:nvPr/>
          </p:nvPicPr>
          <p:blipFill>
            <a:blip r:embed="rId2"/>
            <a:srcRect t="20833"/>
            <a:stretch>
              <a:fillRect/>
            </a:stretch>
          </p:blipFill>
          <p:spPr bwMode="auto">
            <a:xfrm>
              <a:off x="4143372" y="1500174"/>
              <a:ext cx="4643426" cy="2005113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chaotic equation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965370" cy="31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condition error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2844" y="2214554"/>
            <a:ext cx="271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is not perfect!</a:t>
            </a:r>
          </a:p>
          <a:p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Grid interpolation.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Observational problems.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 Lack of data.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 It is a model simulation.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530" name="AutoShape 2" descr="Data assimilation analy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2" name="AutoShape 4" descr="Data assimilation analys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428736"/>
            <a:ext cx="6286512" cy="509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5500694" y="6488668"/>
            <a:ext cx="3643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www.meted.ucar.edu /</a:t>
            </a:r>
            <a:r>
              <a:rPr lang="en-US" sz="1400" i="1" dirty="0" err="1" smtClean="0"/>
              <a:t>bom</a:t>
            </a:r>
            <a:r>
              <a:rPr lang="en-US" sz="1400" i="1" dirty="0" smtClean="0"/>
              <a:t>/</a:t>
            </a:r>
            <a:r>
              <a:rPr lang="en-US" sz="1400" i="1" dirty="0" err="1" smtClean="0"/>
              <a:t>mdata_assim</a:t>
            </a:r>
            <a:r>
              <a:rPr lang="en-US" sz="1400" i="1" dirty="0" smtClean="0"/>
              <a:t>/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504</Words>
  <Application>Microsoft Office PowerPoint</Application>
  <PresentationFormat>Apresentação na tela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Model evaluation</vt:lpstr>
      <vt:lpstr>Why verify? </vt:lpstr>
      <vt:lpstr>Accepted error…</vt:lpstr>
      <vt:lpstr>Resolution</vt:lpstr>
      <vt:lpstr>Resolution</vt:lpstr>
      <vt:lpstr>Domain’s size</vt:lpstr>
      <vt:lpstr>Computational error</vt:lpstr>
      <vt:lpstr>Example of chaotic equation</vt:lpstr>
      <vt:lpstr>Initial condition error</vt:lpstr>
      <vt:lpstr>Summary of model error</vt:lpstr>
      <vt:lpstr>Observed data for model verification</vt:lpstr>
      <vt:lpstr>Compare to observations…</vt:lpstr>
      <vt:lpstr>Dichothomus evaluation</vt:lpstr>
      <vt:lpstr>Indices based on conditioning</vt:lpstr>
      <vt:lpstr>MET software</vt:lpstr>
      <vt:lpstr>Slide 16</vt:lpstr>
      <vt:lpstr>Download observational 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opera</dc:creator>
  <cp:lastModifiedBy>opera</cp:lastModifiedBy>
  <cp:revision>91</cp:revision>
  <dcterms:created xsi:type="dcterms:W3CDTF">2016-02-09T20:51:53Z</dcterms:created>
  <dcterms:modified xsi:type="dcterms:W3CDTF">2016-03-04T09:42:55Z</dcterms:modified>
</cp:coreProperties>
</file>