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8" r:id="rId4"/>
    <p:sldId id="264" r:id="rId5"/>
    <p:sldId id="259" r:id="rId6"/>
    <p:sldId id="260" r:id="rId7"/>
    <p:sldId id="263" r:id="rId8"/>
    <p:sldId id="261" r:id="rId9"/>
    <p:sldId id="265" r:id="rId10"/>
    <p:sldId id="271" r:id="rId11"/>
    <p:sldId id="262" r:id="rId12"/>
    <p:sldId id="273" r:id="rId13"/>
    <p:sldId id="274" r:id="rId14"/>
    <p:sldId id="268" r:id="rId15"/>
    <p:sldId id="270" r:id="rId16"/>
    <p:sldId id="266" r:id="rId17"/>
    <p:sldId id="267" r:id="rId18"/>
    <p:sldId id="272"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776" y="-3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07780-B0F0-429E-86D2-C748EAD369D5}" type="datetimeFigureOut">
              <a:rPr lang="pt-BR" smtClean="0"/>
              <a:pPr/>
              <a:t>04/03/2016</a:t>
            </a:fld>
            <a:endParaRPr lang="en-US"/>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29F33-463D-416A-8AE2-C35DFDB535C1}"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13"/>
          <p:cNvSpPr>
            <a:spLocks noGrp="1" noChangeArrowheads="1"/>
          </p:cNvSpPr>
          <p:nvPr>
            <p:ph type="sldNum" sz="quarter"/>
          </p:nvPr>
        </p:nvSpPr>
        <p:spPr>
          <a:noFill/>
          <a:ln>
            <a:round/>
            <a:headEnd/>
            <a:tailEnd/>
          </a:ln>
        </p:spPr>
        <p:txBody>
          <a:bodyPr/>
          <a:lstStyle/>
          <a:p>
            <a:fld id="{F3B6D023-A135-4870-AD4C-4A7FCEAC3C7E}" type="slidenum">
              <a:rPr lang="is-IS" altLang="pt-PT"/>
              <a:pPr/>
              <a:t>16</a:t>
            </a:fld>
            <a:endParaRPr lang="is-IS" altLang="pt-PT"/>
          </a:p>
        </p:txBody>
      </p:sp>
      <p:sp>
        <p:nvSpPr>
          <p:cNvPr id="184323" name="Rectangle 1"/>
          <p:cNvSpPr txBox="1">
            <a:spLocks noGrp="1" noRot="1" noChangeAspect="1" noChangeArrowheads="1" noTextEdit="1"/>
          </p:cNvSpPr>
          <p:nvPr>
            <p:ph type="sldImg"/>
          </p:nvPr>
        </p:nvSpPr>
        <p:spPr>
          <a:xfrm>
            <a:off x="1144588" y="693738"/>
            <a:ext cx="4560887" cy="3422650"/>
          </a:xfrm>
          <a:solidFill>
            <a:srgbClr val="FFFFFF"/>
          </a:solidFill>
          <a:ln>
            <a:solidFill>
              <a:srgbClr val="000000"/>
            </a:solidFill>
            <a:miter lim="800000"/>
          </a:ln>
        </p:spPr>
      </p:sp>
      <p:sp>
        <p:nvSpPr>
          <p:cNvPr id="184324" name="Rectangle 2"/>
          <p:cNvSpPr txBox="1">
            <a:spLocks noGrp="1" noChangeArrowheads="1"/>
          </p:cNvSpPr>
          <p:nvPr>
            <p:ph type="body" idx="1"/>
          </p:nvPr>
        </p:nvSpPr>
        <p:spPr>
          <a:xfrm>
            <a:off x="686361" y="4342535"/>
            <a:ext cx="5479676" cy="4107295"/>
          </a:xfrm>
          <a:noFill/>
        </p:spPr>
        <p:txBody>
          <a:bodyPr wrap="none" anchor="ctr"/>
          <a:lstStyle/>
          <a:p>
            <a:endParaRPr lang="pt-PT" altLang="pt-P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13"/>
          <p:cNvSpPr>
            <a:spLocks noGrp="1" noChangeArrowheads="1"/>
          </p:cNvSpPr>
          <p:nvPr>
            <p:ph type="sldNum" sz="quarter"/>
          </p:nvPr>
        </p:nvSpPr>
        <p:spPr>
          <a:noFill/>
          <a:ln>
            <a:round/>
            <a:headEnd/>
            <a:tailEnd/>
          </a:ln>
        </p:spPr>
        <p:txBody>
          <a:bodyPr/>
          <a:lstStyle/>
          <a:p>
            <a:fld id="{6162D52D-A5D9-408C-BD27-1724B83F7A7D}" type="slidenum">
              <a:rPr lang="is-IS" altLang="pt-PT"/>
              <a:pPr/>
              <a:t>17</a:t>
            </a:fld>
            <a:endParaRPr lang="is-IS" altLang="pt-PT"/>
          </a:p>
        </p:txBody>
      </p:sp>
      <p:sp>
        <p:nvSpPr>
          <p:cNvPr id="185347" name="Rectangle 1"/>
          <p:cNvSpPr txBox="1">
            <a:spLocks noGrp="1" noRot="1" noChangeAspect="1" noChangeArrowheads="1" noTextEdit="1"/>
          </p:cNvSpPr>
          <p:nvPr>
            <p:ph type="sldImg"/>
          </p:nvPr>
        </p:nvSpPr>
        <p:spPr>
          <a:xfrm>
            <a:off x="1144588" y="693738"/>
            <a:ext cx="4560887" cy="3422650"/>
          </a:xfrm>
          <a:solidFill>
            <a:srgbClr val="FFFFFF"/>
          </a:solidFill>
          <a:ln>
            <a:solidFill>
              <a:srgbClr val="000000"/>
            </a:solidFill>
            <a:miter lim="800000"/>
          </a:ln>
        </p:spPr>
      </p:sp>
      <p:sp>
        <p:nvSpPr>
          <p:cNvPr id="185348" name="Rectangle 2"/>
          <p:cNvSpPr txBox="1">
            <a:spLocks noGrp="1" noChangeArrowheads="1"/>
          </p:cNvSpPr>
          <p:nvPr>
            <p:ph type="body" idx="1"/>
          </p:nvPr>
        </p:nvSpPr>
        <p:spPr>
          <a:xfrm>
            <a:off x="686361" y="4342535"/>
            <a:ext cx="5479676" cy="4107295"/>
          </a:xfrm>
          <a:noFill/>
        </p:spPr>
        <p:txBody>
          <a:bodyPr wrap="none" anchor="ctr"/>
          <a:lstStyle/>
          <a:p>
            <a:endParaRPr lang="pt-PT" altLang="pt-P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2"/>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571A8BF-3F3B-4F9D-828A-ED333FF0E38D}" type="datetimeFigureOut">
              <a:rPr lang="pt-BR" smtClean="0"/>
              <a:pPr/>
              <a:t>04/03/2016</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E55E94A5-A136-4E80-8B26-6022984619B5}"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1A8BF-3F3B-4F9D-828A-ED333FF0E38D}" type="datetimeFigureOut">
              <a:rPr lang="pt-BR" smtClean="0"/>
              <a:pPr/>
              <a:t>04/03/2016</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E94A5-A136-4E80-8B26-6022984619B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p:nvPr>
        </p:nvSpPr>
        <p:spPr>
          <a:xfrm>
            <a:off x="714348" y="714356"/>
            <a:ext cx="7772400" cy="1470025"/>
          </a:xfrm>
        </p:spPr>
        <p:txBody>
          <a:bodyPr>
            <a:normAutofit/>
          </a:bodyPr>
          <a:lstStyle/>
          <a:p>
            <a:r>
              <a:rPr lang="en-US" sz="4800" dirty="0" smtClean="0"/>
              <a:t>Products based on WRF</a:t>
            </a:r>
            <a:endParaRPr lang="en-US" sz="4800" dirty="0"/>
          </a:p>
        </p:txBody>
      </p:sp>
      <p:sp>
        <p:nvSpPr>
          <p:cNvPr id="6" name="Subtítulo 2"/>
          <p:cNvSpPr>
            <a:spLocks noGrp="1"/>
          </p:cNvSpPr>
          <p:nvPr>
            <p:ph type="subTitle" idx="1"/>
          </p:nvPr>
        </p:nvSpPr>
        <p:spPr>
          <a:xfrm>
            <a:off x="785786" y="2285992"/>
            <a:ext cx="7429552" cy="1752600"/>
          </a:xfrm>
        </p:spPr>
        <p:txBody>
          <a:bodyPr>
            <a:normAutofit lnSpcReduction="10000"/>
          </a:bodyPr>
          <a:lstStyle/>
          <a:p>
            <a:r>
              <a:rPr lang="en-US" sz="3600" dirty="0" err="1" smtClean="0">
                <a:solidFill>
                  <a:schemeClr val="tx1"/>
                </a:solidFill>
              </a:rPr>
              <a:t>João</a:t>
            </a:r>
            <a:r>
              <a:rPr lang="en-US" sz="3600" dirty="0" smtClean="0">
                <a:solidFill>
                  <a:schemeClr val="tx1"/>
                </a:solidFill>
              </a:rPr>
              <a:t> A. </a:t>
            </a:r>
            <a:r>
              <a:rPr lang="en-US" sz="3600" dirty="0" err="1" smtClean="0">
                <a:solidFill>
                  <a:schemeClr val="tx1"/>
                </a:solidFill>
              </a:rPr>
              <a:t>Hackerott</a:t>
            </a:r>
            <a:r>
              <a:rPr lang="en-US" sz="3600" dirty="0" smtClean="0">
                <a:solidFill>
                  <a:schemeClr val="tx1"/>
                </a:solidFill>
              </a:rPr>
              <a:t> and Morgan </a:t>
            </a:r>
            <a:r>
              <a:rPr lang="en-US" sz="3600" dirty="0" err="1" smtClean="0">
                <a:solidFill>
                  <a:schemeClr val="tx1"/>
                </a:solidFill>
              </a:rPr>
              <a:t>Yarker</a:t>
            </a:r>
            <a:endParaRPr lang="en-US" sz="3600" dirty="0" smtClean="0">
              <a:solidFill>
                <a:schemeClr val="tx1"/>
              </a:solidFill>
            </a:endParaRPr>
          </a:p>
          <a:p>
            <a:endParaRPr lang="en-US" dirty="0" smtClean="0">
              <a:solidFill>
                <a:schemeClr val="tx1"/>
              </a:solidFill>
            </a:endParaRPr>
          </a:p>
          <a:p>
            <a:r>
              <a:rPr lang="en-US" dirty="0" smtClean="0">
                <a:solidFill>
                  <a:schemeClr val="tx1"/>
                </a:solidFill>
              </a:rPr>
              <a:t>Seychelles, 25</a:t>
            </a:r>
            <a:r>
              <a:rPr lang="en-US" baseline="30000" dirty="0" smtClean="0">
                <a:solidFill>
                  <a:schemeClr val="tx1"/>
                </a:solidFill>
              </a:rPr>
              <a:t>th</a:t>
            </a:r>
            <a:r>
              <a:rPr lang="en-US" dirty="0" smtClean="0">
                <a:solidFill>
                  <a:schemeClr val="tx1"/>
                </a:solidFill>
              </a:rPr>
              <a:t> February, 2016</a:t>
            </a:r>
            <a:endParaRPr lang="en-US"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1" y="4572008"/>
            <a:ext cx="2307762" cy="228599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214546" y="4535112"/>
            <a:ext cx="2571768" cy="23228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786314" y="4714884"/>
            <a:ext cx="2218614" cy="214311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7166765" y="4572008"/>
            <a:ext cx="1977235" cy="2285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4643438" y="186412"/>
            <a:ext cx="4722806" cy="6671612"/>
          </a:xfrm>
          <a:prstGeom prst="rect">
            <a:avLst/>
          </a:prstGeom>
          <a:noFill/>
          <a:ln w="9525">
            <a:noFill/>
            <a:round/>
            <a:headEnd/>
            <a:tailEnd/>
          </a:ln>
          <a:effectLst/>
        </p:spPr>
      </p:pic>
      <p:sp>
        <p:nvSpPr>
          <p:cNvPr id="5" name="Text Box 2"/>
          <p:cNvSpPr txBox="1">
            <a:spLocks noChangeArrowheads="1"/>
          </p:cNvSpPr>
          <p:nvPr/>
        </p:nvSpPr>
        <p:spPr bwMode="auto">
          <a:xfrm>
            <a:off x="71406" y="1768475"/>
            <a:ext cx="4721225" cy="5089525"/>
          </a:xfrm>
          <a:prstGeom prst="rect">
            <a:avLst/>
          </a:prstGeom>
          <a:noFill/>
          <a:ln w="9525">
            <a:noFill/>
            <a:round/>
            <a:headEnd/>
            <a:tailEnd/>
          </a:ln>
          <a:effectLst/>
        </p:spPr>
        <p:txBody>
          <a:bodyPr lIns="0" tIns="21168" rIns="0" bIns="0"/>
          <a:lstStyle/>
          <a:p>
            <a:pPr marL="431800" indent="-323850">
              <a:spcAft>
                <a:spcPts val="1425"/>
              </a:spcAft>
              <a:buSzPct val="45000"/>
              <a:buFont typeface="Wingdings" charset="2"/>
              <a:buChar char=""/>
              <a:tabLst>
                <a:tab pos="723900" algn="l"/>
                <a:tab pos="1447800" algn="l"/>
                <a:tab pos="2171700" algn="l"/>
                <a:tab pos="2895600" algn="l"/>
                <a:tab pos="3619500" algn="l"/>
                <a:tab pos="4343400" algn="l"/>
              </a:tabLst>
            </a:pPr>
            <a:r>
              <a:rPr lang="en-US" altLang="pt-PT" sz="2400">
                <a:solidFill>
                  <a:srgbClr val="000000"/>
                </a:solidFill>
              </a:rPr>
              <a:t>Meteograms are often used to summarise NWP forecasts.</a:t>
            </a:r>
          </a:p>
          <a:p>
            <a:pPr marL="431800" indent="-323850">
              <a:spcAft>
                <a:spcPts val="1425"/>
              </a:spcAft>
              <a:buSzPct val="45000"/>
              <a:buFont typeface="Wingdings" charset="2"/>
              <a:buChar char=""/>
              <a:tabLst>
                <a:tab pos="723900" algn="l"/>
                <a:tab pos="1447800" algn="l"/>
                <a:tab pos="2171700" algn="l"/>
                <a:tab pos="2895600" algn="l"/>
                <a:tab pos="3619500" algn="l"/>
                <a:tab pos="4343400" algn="l"/>
              </a:tabLst>
            </a:pPr>
            <a:r>
              <a:rPr lang="en-US" altLang="pt-PT" sz="2400">
                <a:solidFill>
                  <a:srgbClr val="000000"/>
                </a:solidFill>
              </a:rPr>
              <a:t>With ensemble forecasting a new type of meteogram, summarising all model results is possible.</a:t>
            </a:r>
          </a:p>
          <a:p>
            <a:pPr marL="863600" lvl="1" indent="-323850">
              <a:spcAft>
                <a:spcPts val="1138"/>
              </a:spcAft>
              <a:buSzPct val="75000"/>
              <a:buFont typeface="Symbol" charset="2"/>
              <a:buChar char=""/>
              <a:tabLst>
                <a:tab pos="723900" algn="l"/>
                <a:tab pos="1447800" algn="l"/>
                <a:tab pos="2171700" algn="l"/>
                <a:tab pos="2895600" algn="l"/>
                <a:tab pos="3619500" algn="l"/>
                <a:tab pos="4343400" algn="l"/>
              </a:tabLst>
            </a:pPr>
            <a:r>
              <a:rPr lang="en-US" altLang="pt-PT" sz="2200">
                <a:solidFill>
                  <a:srgbClr val="000000"/>
                </a:solidFill>
              </a:rPr>
              <a:t>If you belief that the probability space is properly sampled by the EPS runs then this reflects a probabilistic forecast. </a:t>
            </a:r>
          </a:p>
          <a:p>
            <a:pPr marL="863600" lvl="1" indent="-323850">
              <a:spcAft>
                <a:spcPts val="1138"/>
              </a:spcAft>
              <a:buSzPct val="75000"/>
              <a:buFont typeface="Symbol" charset="2"/>
              <a:buChar char=""/>
              <a:tabLst>
                <a:tab pos="723900" algn="l"/>
                <a:tab pos="1447800" algn="l"/>
                <a:tab pos="2171700" algn="l"/>
                <a:tab pos="2895600" algn="l"/>
                <a:tab pos="3619500" algn="l"/>
                <a:tab pos="4343400" algn="l"/>
              </a:tabLst>
            </a:pPr>
            <a:r>
              <a:rPr lang="en-US" altLang="pt-PT" sz="2200">
                <a:solidFill>
                  <a:srgbClr val="000000"/>
                </a:solidFill>
              </a:rPr>
              <a:t>Then you can also make a map of probabilities of occurance</a:t>
            </a:r>
            <a:r>
              <a:rPr lang="en-US" altLang="pt-PT" sz="2800">
                <a:solidFill>
                  <a:srgbClr val="000000"/>
                </a:solidFill>
              </a:rPr>
              <a:t>  </a:t>
            </a:r>
          </a:p>
        </p:txBody>
      </p:sp>
      <p:sp>
        <p:nvSpPr>
          <p:cNvPr id="6" name="Text Box 3"/>
          <p:cNvSpPr txBox="1">
            <a:spLocks noChangeArrowheads="1"/>
          </p:cNvSpPr>
          <p:nvPr/>
        </p:nvSpPr>
        <p:spPr bwMode="auto">
          <a:xfrm>
            <a:off x="142844" y="301625"/>
            <a:ext cx="4365625" cy="1262063"/>
          </a:xfrm>
          <a:prstGeom prst="rect">
            <a:avLst/>
          </a:prstGeom>
          <a:noFill/>
          <a:ln w="9525">
            <a:noFill/>
            <a:round/>
            <a:headEnd/>
            <a:tailEnd/>
          </a:ln>
          <a:effectLst/>
        </p:spPr>
        <p:txBody>
          <a:bodyPr lIns="0" tIns="38808" rIns="0" bIns="0" anchor="ctr"/>
          <a:lstStyle/>
          <a:p>
            <a:pPr algn="ctr">
              <a:tabLst>
                <a:tab pos="723900" algn="l"/>
                <a:tab pos="1447800" algn="l"/>
                <a:tab pos="2171700" algn="l"/>
                <a:tab pos="2895600" algn="l"/>
                <a:tab pos="3619500" algn="l"/>
                <a:tab pos="4343400" algn="l"/>
              </a:tabLst>
            </a:pPr>
            <a:r>
              <a:rPr lang="en-US" altLang="pt-PT" sz="4400" dirty="0">
                <a:solidFill>
                  <a:srgbClr val="000000"/>
                </a:solidFill>
              </a:rPr>
              <a:t>“Probabilistic” </a:t>
            </a:r>
            <a:r>
              <a:rPr lang="en-US" altLang="pt-PT" sz="4400" dirty="0" err="1">
                <a:solidFill>
                  <a:srgbClr val="000000"/>
                </a:solidFill>
              </a:rPr>
              <a:t>meteograms</a:t>
            </a:r>
            <a:r>
              <a:rPr lang="en-US" altLang="pt-PT" sz="4400" dirty="0">
                <a:solidFill>
                  <a:srgbClr val="000000"/>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Climate products</a:t>
            </a:r>
            <a:endParaRPr lang="en-US" dirty="0"/>
          </a:p>
        </p:txBody>
      </p:sp>
      <p:sp>
        <p:nvSpPr>
          <p:cNvPr id="3" name="Espaço Reservado para Conteúdo 2"/>
          <p:cNvSpPr>
            <a:spLocks noGrp="1"/>
          </p:cNvSpPr>
          <p:nvPr>
            <p:ph idx="1"/>
          </p:nvPr>
        </p:nvSpPr>
        <p:spPr/>
        <p:txBody>
          <a:bodyPr/>
          <a:lstStyle/>
          <a:p>
            <a:r>
              <a:rPr lang="en-US" dirty="0" smtClean="0"/>
              <a:t>Climate forecast</a:t>
            </a:r>
          </a:p>
          <a:p>
            <a:pPr lvl="1"/>
            <a:r>
              <a:rPr lang="en-US" dirty="0" smtClean="0"/>
              <a:t>Agricultural farms</a:t>
            </a:r>
          </a:p>
          <a:p>
            <a:pPr lvl="1"/>
            <a:r>
              <a:rPr lang="en-US" dirty="0" smtClean="0"/>
              <a:t>Energy business</a:t>
            </a:r>
          </a:p>
          <a:p>
            <a:pPr lvl="1"/>
            <a:r>
              <a:rPr lang="en-US" dirty="0" smtClean="0"/>
              <a:t>Governmental decisions</a:t>
            </a:r>
          </a:p>
          <a:p>
            <a:pPr lvl="1"/>
            <a:r>
              <a:rPr lang="en-US" dirty="0" smtClean="0"/>
              <a:t>CO</a:t>
            </a:r>
            <a:r>
              <a:rPr lang="en-US" baseline="-25000" dirty="0" smtClean="0"/>
              <a:t>2</a:t>
            </a:r>
            <a:r>
              <a:rPr lang="en-US" dirty="0" smtClean="0"/>
              <a:t> emission credits</a:t>
            </a:r>
            <a:br>
              <a:rPr lang="en-US" dirty="0" smtClean="0"/>
            </a:br>
            <a:endParaRPr lang="en-US" dirty="0" smtClean="0"/>
          </a:p>
          <a:p>
            <a:r>
              <a:rPr lang="en-US" dirty="0" smtClean="0"/>
              <a:t>Climatology</a:t>
            </a:r>
          </a:p>
          <a:p>
            <a:pPr lvl="1"/>
            <a:r>
              <a:rPr lang="en-US" dirty="0" smtClean="0"/>
              <a:t>Plan the best place to build energy farms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Climate</a:t>
            </a:r>
            <a:endParaRPr lang="en-US" dirty="0"/>
          </a:p>
        </p:txBody>
      </p:sp>
      <p:sp>
        <p:nvSpPr>
          <p:cNvPr id="4" name="Retângulo 3"/>
          <p:cNvSpPr/>
          <p:nvPr/>
        </p:nvSpPr>
        <p:spPr>
          <a:xfrm>
            <a:off x="214282" y="2048524"/>
            <a:ext cx="3643338" cy="523220"/>
          </a:xfrm>
          <a:prstGeom prst="rect">
            <a:avLst/>
          </a:prstGeom>
        </p:spPr>
        <p:txBody>
          <a:bodyPr wrap="square">
            <a:spAutoFit/>
          </a:bodyPr>
          <a:lstStyle/>
          <a:p>
            <a:pPr>
              <a:buNone/>
            </a:pPr>
            <a:r>
              <a:rPr lang="en-US" sz="2800" dirty="0" smtClean="0"/>
              <a:t>Seasonal forecast</a:t>
            </a:r>
            <a:endParaRPr lang="en-US" sz="2800" dirty="0"/>
          </a:p>
        </p:txBody>
      </p:sp>
      <p:sp>
        <p:nvSpPr>
          <p:cNvPr id="5" name="CaixaDeTexto 4"/>
          <p:cNvSpPr txBox="1"/>
          <p:nvPr/>
        </p:nvSpPr>
        <p:spPr>
          <a:xfrm>
            <a:off x="0" y="3500438"/>
            <a:ext cx="3643306" cy="1891287"/>
          </a:xfrm>
          <a:prstGeom prst="rect">
            <a:avLst/>
          </a:prstGeom>
          <a:noFill/>
        </p:spPr>
        <p:txBody>
          <a:bodyPr wrap="square" rtlCol="0">
            <a:spAutoFit/>
          </a:bodyPr>
          <a:lstStyle/>
          <a:p>
            <a:pPr>
              <a:lnSpc>
                <a:spcPct val="150000"/>
              </a:lnSpc>
            </a:pPr>
            <a:r>
              <a:rPr lang="en-US" sz="2000" b="1" dirty="0" smtClean="0"/>
              <a:t>Madden Julian </a:t>
            </a:r>
            <a:r>
              <a:rPr lang="en-US" sz="2000" b="1" dirty="0" err="1" smtClean="0"/>
              <a:t>Oscilation</a:t>
            </a:r>
            <a:r>
              <a:rPr lang="en-US" sz="2000" b="1" dirty="0" smtClean="0"/>
              <a:t> (MJO)</a:t>
            </a:r>
          </a:p>
          <a:p>
            <a:pPr>
              <a:lnSpc>
                <a:spcPct val="150000"/>
              </a:lnSpc>
            </a:pPr>
            <a:r>
              <a:rPr lang="en-US" sz="2000" b="1" dirty="0" smtClean="0"/>
              <a:t>El- Niño</a:t>
            </a:r>
          </a:p>
          <a:p>
            <a:pPr>
              <a:lnSpc>
                <a:spcPct val="150000"/>
              </a:lnSpc>
            </a:pPr>
            <a:r>
              <a:rPr lang="en-US" sz="2000" b="1" dirty="0" smtClean="0"/>
              <a:t>Monsoon</a:t>
            </a:r>
            <a:br>
              <a:rPr lang="en-US" sz="2000" b="1" dirty="0" smtClean="0"/>
            </a:br>
            <a:r>
              <a:rPr lang="en-US" sz="2000" b="1" dirty="0" smtClean="0"/>
              <a:t>SST related patterns</a:t>
            </a:r>
            <a:endParaRPr lang="en-US" sz="2000" b="1" dirty="0"/>
          </a:p>
        </p:txBody>
      </p:sp>
      <p:pic>
        <p:nvPicPr>
          <p:cNvPr id="6" name="Picture 3"/>
          <p:cNvPicPr>
            <a:picLocks noChangeAspect="1" noChangeArrowheads="1"/>
          </p:cNvPicPr>
          <p:nvPr/>
        </p:nvPicPr>
        <p:blipFill>
          <a:blip r:embed="rId2"/>
          <a:srcRect/>
          <a:stretch>
            <a:fillRect/>
          </a:stretch>
        </p:blipFill>
        <p:spPr bwMode="auto">
          <a:xfrm>
            <a:off x="3428992" y="1690710"/>
            <a:ext cx="5638800" cy="4953000"/>
          </a:xfrm>
          <a:prstGeom prst="rect">
            <a:avLst/>
          </a:prstGeom>
          <a:noFill/>
          <a:ln w="9525">
            <a:noFill/>
            <a:round/>
            <a:headEnd/>
            <a:tailEnd/>
          </a:ln>
          <a:effectLst/>
        </p:spPr>
      </p:pic>
      <p:sp>
        <p:nvSpPr>
          <p:cNvPr id="7" name="CaixaDeTexto 6"/>
          <p:cNvSpPr txBox="1"/>
          <p:nvPr/>
        </p:nvSpPr>
        <p:spPr>
          <a:xfrm>
            <a:off x="214314" y="5929330"/>
            <a:ext cx="3143240" cy="461665"/>
          </a:xfrm>
          <a:prstGeom prst="rect">
            <a:avLst/>
          </a:prstGeom>
          <a:noFill/>
        </p:spPr>
        <p:txBody>
          <a:bodyPr wrap="square" rtlCol="0">
            <a:spAutoFit/>
          </a:bodyPr>
          <a:lstStyle/>
          <a:p>
            <a:r>
              <a:rPr lang="en-US" sz="2400" b="1" dirty="0" smtClean="0"/>
              <a:t>Why not to run WRF? </a:t>
            </a:r>
            <a:endParaRPr lang="en-US"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a:bodyPr>
          <a:lstStyle/>
          <a:p>
            <a:r>
              <a:rPr lang="en-US" sz="4800" dirty="0" smtClean="0"/>
              <a:t>Climate</a:t>
            </a:r>
            <a:endParaRPr lang="en-US" sz="4800" dirty="0"/>
          </a:p>
        </p:txBody>
      </p:sp>
      <p:sp>
        <p:nvSpPr>
          <p:cNvPr id="5" name="Retângulo 4"/>
          <p:cNvSpPr/>
          <p:nvPr/>
        </p:nvSpPr>
        <p:spPr>
          <a:xfrm>
            <a:off x="785786" y="1643050"/>
            <a:ext cx="7215238" cy="584775"/>
          </a:xfrm>
          <a:prstGeom prst="rect">
            <a:avLst/>
          </a:prstGeom>
        </p:spPr>
        <p:txBody>
          <a:bodyPr wrap="square">
            <a:spAutoFit/>
          </a:bodyPr>
          <a:lstStyle/>
          <a:p>
            <a:pPr>
              <a:buNone/>
            </a:pPr>
            <a:r>
              <a:rPr lang="en-US" sz="3200" dirty="0" err="1" smtClean="0"/>
              <a:t>Climatological</a:t>
            </a:r>
            <a:r>
              <a:rPr lang="en-US" sz="3200" dirty="0" smtClean="0"/>
              <a:t> forecast (long term)</a:t>
            </a:r>
            <a:endParaRPr lang="en-US" sz="3200" dirty="0"/>
          </a:p>
        </p:txBody>
      </p:sp>
      <p:sp>
        <p:nvSpPr>
          <p:cNvPr id="6" name="Text Box 2"/>
          <p:cNvSpPr txBox="1">
            <a:spLocks noChangeArrowheads="1"/>
          </p:cNvSpPr>
          <p:nvPr/>
        </p:nvSpPr>
        <p:spPr bwMode="auto">
          <a:xfrm>
            <a:off x="-71470" y="2713063"/>
            <a:ext cx="9070975" cy="4287837"/>
          </a:xfrm>
          <a:prstGeom prst="rect">
            <a:avLst/>
          </a:prstGeom>
          <a:noFill/>
          <a:ln w="9525">
            <a:noFill/>
            <a:round/>
            <a:headEnd/>
            <a:tailEnd/>
          </a:ln>
          <a:effectLst/>
        </p:spPr>
        <p:txBody>
          <a:bodyPr lIns="0" tIns="28080" rIns="0" bIns="0"/>
          <a:lstStyle/>
          <a:p>
            <a:pPr marL="342900" indent="-338138">
              <a:spcAft>
                <a:spcPts val="14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pt-PT" sz="3200" dirty="0" smtClean="0">
                <a:solidFill>
                  <a:srgbClr val="000000"/>
                </a:solidFill>
                <a:ea typeface="ＭＳ Ｐゴシック" charset="-128"/>
              </a:rPr>
              <a:t>    Warming </a:t>
            </a:r>
            <a:r>
              <a:rPr lang="en-US" altLang="pt-PT" sz="3200" dirty="0">
                <a:solidFill>
                  <a:srgbClr val="000000"/>
                </a:solidFill>
                <a:ea typeface="ＭＳ Ｐゴシック" charset="-128"/>
              </a:rPr>
              <a:t>of the climate system is unequivocal, and since the 1950s, many of the observed changes are unprecedented over decades to millennia. The atmosphere and ocean have warmed, the amounts of snow and ice have diminished, sea level has risen, and the concentrations of greenhouse gases have increased</a:t>
            </a:r>
          </a:p>
          <a:p>
            <a:pPr marL="342900" indent="-338138" algn="r">
              <a:spcAft>
                <a:spcPts val="14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altLang="pt-PT" sz="3200" dirty="0">
                <a:solidFill>
                  <a:srgbClr val="000000"/>
                </a:solidFill>
                <a:ea typeface="ＭＳ Ｐゴシック" charset="-128"/>
              </a:rPr>
              <a:t>(IPCC, 2013, SPM)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a:srcRect/>
          <a:stretch>
            <a:fillRect/>
          </a:stretch>
        </p:blipFill>
        <p:spPr bwMode="auto">
          <a:xfrm>
            <a:off x="-31" y="714356"/>
            <a:ext cx="9144032" cy="5683155"/>
          </a:xfrm>
          <a:prstGeom prst="rect">
            <a:avLst/>
          </a:prstGeom>
          <a:noFill/>
          <a:ln w="9525">
            <a:noFill/>
            <a:round/>
            <a:headEnd/>
            <a:tailEnd/>
          </a:ln>
          <a:effectLst/>
        </p:spPr>
      </p:pic>
      <p:sp>
        <p:nvSpPr>
          <p:cNvPr id="8" name="Text Box 5"/>
          <p:cNvSpPr txBox="1">
            <a:spLocks noChangeArrowheads="1"/>
          </p:cNvSpPr>
          <p:nvPr/>
        </p:nvSpPr>
        <p:spPr bwMode="auto">
          <a:xfrm>
            <a:off x="5421343" y="6405586"/>
            <a:ext cx="3508375" cy="381000"/>
          </a:xfrm>
          <a:prstGeom prst="rect">
            <a:avLst/>
          </a:prstGeom>
          <a:noFill/>
          <a:ln w="9525">
            <a:noFill/>
            <a:round/>
            <a:headEnd/>
            <a:tailEnd/>
          </a:ln>
          <a:effectLst/>
        </p:spPr>
        <p:txBody>
          <a:bodyPr lIns="90000" tIns="60840" rIns="90000" bIns="45000"/>
          <a:lstStyle/>
          <a:p>
            <a:pPr algn="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pt-PT" dirty="0">
                <a:solidFill>
                  <a:srgbClr val="000000"/>
                </a:solidFill>
              </a:rPr>
              <a:t>(source IPCC 2013 WG1 report )</a:t>
            </a:r>
            <a:r>
              <a:rPr lang="ar-SA" altLang="pt-PT" dirty="0">
                <a:solidFill>
                  <a:srgbClr val="000000"/>
                </a:solidFill>
                <a:cs typeface="Arial" charset="0"/>
              </a:rPr>
              <a:t>‏</a:t>
            </a:r>
            <a:endParaRPr lang="en-US" altLang="pt-PT"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61913" y="357166"/>
            <a:ext cx="9082087" cy="5983287"/>
          </a:xfrm>
          <a:prstGeom prst="rect">
            <a:avLst/>
          </a:prstGeom>
          <a:noFill/>
          <a:ln w="9525">
            <a:noFill/>
            <a:round/>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ChangeArrowheads="1"/>
          </p:cNvSpPr>
          <p:nvPr>
            <p:ph type="title" idx="4294967295"/>
          </p:nvPr>
        </p:nvSpPr>
        <p:spPr>
          <a:xfrm>
            <a:off x="456481" y="273629"/>
            <a:ext cx="8220960" cy="1137719"/>
          </a:xfrm>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dirty="0" smtClean="0"/>
              <a:t>So, what to do with the information?</a:t>
            </a:r>
          </a:p>
        </p:txBody>
      </p:sp>
      <p:sp>
        <p:nvSpPr>
          <p:cNvPr id="93187" name="Rectangle 2"/>
          <p:cNvSpPr>
            <a:spLocks noGrp="1" noChangeArrowheads="1"/>
          </p:cNvSpPr>
          <p:nvPr>
            <p:ph type="body" idx="4294967295"/>
          </p:nvPr>
        </p:nvSpPr>
        <p:spPr>
          <a:xfrm>
            <a:off x="456481" y="1310538"/>
            <a:ext cx="8220960" cy="5085174"/>
          </a:xfrm>
        </p:spPr>
        <p:txBody>
          <a:bodyPr/>
          <a:lstStyle/>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500" b="1" dirty="0" smtClean="0"/>
              <a:t>Matter of belief?</a:t>
            </a:r>
          </a:p>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i="1" dirty="0" smtClean="0"/>
              <a:t>Science does not really work that way</a:t>
            </a:r>
            <a:r>
              <a:rPr lang="en-US" altLang="pt-PT" sz="2000" dirty="0" smtClean="0"/>
              <a:t>.</a:t>
            </a:r>
          </a:p>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dirty="0" smtClean="0"/>
              <a:t>Little wiggle room for differences in opinion given the enormity of the evidence</a:t>
            </a:r>
          </a:p>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b="1" dirty="0" smtClean="0"/>
              <a:t>Is it a scientific issue?</a:t>
            </a:r>
          </a:p>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i="1" dirty="0" smtClean="0"/>
              <a:t>Not really either. This is an ethical issue</a:t>
            </a:r>
          </a:p>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b="1" dirty="0" smtClean="0"/>
              <a:t>Many solutions are technical issues. </a:t>
            </a:r>
          </a:p>
          <a:p>
            <a:pPr lvl="1" indent="-25488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i="1" dirty="0" smtClean="0"/>
              <a:t>But which ones to implement?</a:t>
            </a:r>
          </a:p>
          <a:p>
            <a:pPr marL="2069311" lvl="2" indent="-41040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dirty="0" smtClean="0"/>
              <a:t>Many Economists feel strongly that cost benefit analysis is all that is needed </a:t>
            </a:r>
          </a:p>
          <a:p>
            <a:pPr marL="2069311" lvl="2" indent="-41040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dirty="0" smtClean="0"/>
              <a:t>But their analysis has gaps</a:t>
            </a:r>
          </a:p>
          <a:p>
            <a:pPr marL="3728215" lvl="4" indent="-41040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dirty="0" smtClean="0"/>
              <a:t>Discounting arguments never seem to cover all of the areas affected</a:t>
            </a:r>
          </a:p>
        </p:txBody>
      </p:sp>
    </p:spTree>
  </p:cSld>
  <p:clrMapOvr>
    <a:masterClrMapping/>
  </p:clrMapOvr>
  <p:transition spd="med" advTm="14470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ChangeArrowheads="1"/>
          </p:cNvSpPr>
          <p:nvPr>
            <p:ph type="title" idx="4294967295"/>
          </p:nvPr>
        </p:nvSpPr>
        <p:spPr>
          <a:xfrm>
            <a:off x="456481" y="273629"/>
            <a:ext cx="8220960" cy="1137719"/>
          </a:xfrm>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dirty="0" smtClean="0"/>
              <a:t>So, what to do with the information?</a:t>
            </a:r>
          </a:p>
        </p:txBody>
      </p:sp>
      <p:sp>
        <p:nvSpPr>
          <p:cNvPr id="94211" name="Rectangle 2"/>
          <p:cNvSpPr>
            <a:spLocks noGrp="1" noChangeArrowheads="1"/>
          </p:cNvSpPr>
          <p:nvPr>
            <p:ph type="body" idx="4294967295"/>
          </p:nvPr>
        </p:nvSpPr>
        <p:spPr>
          <a:xfrm>
            <a:off x="456481" y="1244290"/>
            <a:ext cx="8220960" cy="5224869"/>
          </a:xfrm>
        </p:spPr>
        <p:txBody>
          <a:bodyPr/>
          <a:lstStyle/>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b="1" dirty="0" smtClean="0"/>
              <a:t>Climate change touches on several different ethical questions:</a:t>
            </a:r>
          </a:p>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i="1" u="sng" dirty="0" smtClean="0"/>
              <a:t>Rich nations </a:t>
            </a:r>
            <a:r>
              <a:rPr lang="en-US" altLang="pt-PT" sz="2000" i="1" u="sng" dirty="0" err="1" smtClean="0"/>
              <a:t>vs</a:t>
            </a:r>
            <a:r>
              <a:rPr lang="en-US" altLang="pt-PT" sz="2000" i="1" u="sng" dirty="0" smtClean="0"/>
              <a:t> poor people</a:t>
            </a:r>
          </a:p>
          <a:p>
            <a:pPr lvl="1" indent="-25488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dirty="0" smtClean="0"/>
              <a:t>Is it ethically acceptable that western lifestyles hurt the poorest in far away places?</a:t>
            </a:r>
          </a:p>
          <a:p>
            <a:pPr marL="2069311" lvl="2" indent="-41040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dirty="0" smtClean="0"/>
              <a:t>WHO estimates that Climate Change already causes over 150.000 deaths a year </a:t>
            </a:r>
          </a:p>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i="1" u="sng" dirty="0" smtClean="0"/>
              <a:t>Present generation </a:t>
            </a:r>
            <a:r>
              <a:rPr lang="en-US" altLang="pt-PT" sz="2000" i="1" u="sng" dirty="0" err="1" smtClean="0"/>
              <a:t>vs</a:t>
            </a:r>
            <a:r>
              <a:rPr lang="en-US" altLang="pt-PT" sz="2000" i="1" u="sng" dirty="0" smtClean="0"/>
              <a:t> future generations</a:t>
            </a:r>
          </a:p>
          <a:p>
            <a:pPr lvl="1" indent="-25488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dirty="0" smtClean="0"/>
              <a:t>Is it ethically defensible that our use of resources endangers future generations?</a:t>
            </a:r>
          </a:p>
          <a:p>
            <a:pPr indent="-3081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i="1" u="sng" dirty="0" smtClean="0"/>
              <a:t>Humans vs. other natural systems</a:t>
            </a:r>
          </a:p>
          <a:p>
            <a:pPr lvl="1" indent="-25488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dirty="0" smtClean="0"/>
              <a:t>Climate change is accelerating species extinction, habitat loss etc.</a:t>
            </a:r>
          </a:p>
          <a:p>
            <a:pPr marL="2069311" lvl="2" indent="-41040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sz="2000" dirty="0" smtClean="0"/>
              <a:t>Can we do as we please?</a:t>
            </a:r>
          </a:p>
          <a:p>
            <a:pPr marL="2898763" lvl="3" indent="-41040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pt-PT" dirty="0" smtClean="0"/>
              <a:t>(Aside from the issue that nature can “correct” our mistreatment of ecosystems</a:t>
            </a:r>
            <a:r>
              <a:rPr lang="en-US" altLang="pt-PT" sz="1600" dirty="0" smtClean="0"/>
              <a:t>)</a:t>
            </a:r>
          </a:p>
        </p:txBody>
      </p:sp>
    </p:spTree>
  </p:cSld>
  <p:clrMapOvr>
    <a:masterClrMapping/>
  </p:clrMapOvr>
  <p:transition spd="med" advTm="23232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2143116"/>
            <a:ext cx="8229600" cy="2714636"/>
          </a:xfrm>
        </p:spPr>
        <p:txBody>
          <a:bodyPr>
            <a:normAutofit/>
          </a:bodyPr>
          <a:lstStyle/>
          <a:p>
            <a:r>
              <a:rPr lang="en-US" dirty="0" smtClean="0"/>
              <a:t>What do you think about it?</a:t>
            </a:r>
            <a:br>
              <a:rPr lang="en-US" dirty="0" smtClean="0"/>
            </a:br>
            <a:r>
              <a:rPr lang="en-US" dirty="0" smtClean="0"/>
              <a:t/>
            </a:r>
            <a:br>
              <a:rPr lang="en-US" dirty="0" smtClean="0"/>
            </a:br>
            <a:r>
              <a:rPr lang="en-US" dirty="0" smtClean="0"/>
              <a:t>Let’s share experiences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00034" y="714356"/>
            <a:ext cx="7858180" cy="584775"/>
          </a:xfrm>
          <a:prstGeom prst="rect">
            <a:avLst/>
          </a:prstGeom>
          <a:noFill/>
        </p:spPr>
        <p:txBody>
          <a:bodyPr wrap="square" rtlCol="0">
            <a:spAutoFit/>
          </a:bodyPr>
          <a:lstStyle/>
          <a:p>
            <a:pPr algn="ctr"/>
            <a:r>
              <a:rPr lang="en-US" sz="3200" dirty="0" smtClean="0"/>
              <a:t>Products classification</a:t>
            </a:r>
            <a:endParaRPr lang="en-US" sz="3200" dirty="0"/>
          </a:p>
        </p:txBody>
      </p:sp>
      <p:sp>
        <p:nvSpPr>
          <p:cNvPr id="7" name="CaixaDeTexto 6"/>
          <p:cNvSpPr txBox="1"/>
          <p:nvPr/>
        </p:nvSpPr>
        <p:spPr>
          <a:xfrm>
            <a:off x="1214414" y="3262970"/>
            <a:ext cx="7286676" cy="523220"/>
          </a:xfrm>
          <a:prstGeom prst="rect">
            <a:avLst/>
          </a:prstGeom>
          <a:noFill/>
        </p:spPr>
        <p:txBody>
          <a:bodyPr wrap="square" rtlCol="0">
            <a:spAutoFit/>
          </a:bodyPr>
          <a:lstStyle/>
          <a:p>
            <a:r>
              <a:rPr lang="en-US" sz="2800" b="1" dirty="0" smtClean="0"/>
              <a:t>2) Short term forecast products (weather)</a:t>
            </a:r>
            <a:endParaRPr lang="en-US" sz="2800" b="1" dirty="0"/>
          </a:p>
        </p:txBody>
      </p:sp>
      <p:sp>
        <p:nvSpPr>
          <p:cNvPr id="8" name="CaixaDeTexto 7"/>
          <p:cNvSpPr txBox="1"/>
          <p:nvPr/>
        </p:nvSpPr>
        <p:spPr>
          <a:xfrm>
            <a:off x="1214414" y="2285992"/>
            <a:ext cx="3429024" cy="523220"/>
          </a:xfrm>
          <a:prstGeom prst="rect">
            <a:avLst/>
          </a:prstGeom>
          <a:noFill/>
        </p:spPr>
        <p:txBody>
          <a:bodyPr wrap="square" rtlCol="0">
            <a:spAutoFit/>
          </a:bodyPr>
          <a:lstStyle/>
          <a:p>
            <a:r>
              <a:rPr lang="en-US" sz="2800" b="1" dirty="0" smtClean="0"/>
              <a:t>1) Climate products </a:t>
            </a:r>
            <a:endParaRPr lang="en-US" sz="2800" b="1" dirty="0"/>
          </a:p>
        </p:txBody>
      </p:sp>
      <p:sp>
        <p:nvSpPr>
          <p:cNvPr id="9" name="CaixaDeTexto 8"/>
          <p:cNvSpPr txBox="1"/>
          <p:nvPr/>
        </p:nvSpPr>
        <p:spPr>
          <a:xfrm>
            <a:off x="1214414" y="4191664"/>
            <a:ext cx="7429552" cy="523220"/>
          </a:xfrm>
          <a:prstGeom prst="rect">
            <a:avLst/>
          </a:prstGeom>
          <a:noFill/>
        </p:spPr>
        <p:txBody>
          <a:bodyPr wrap="square" rtlCol="0">
            <a:spAutoFit/>
          </a:bodyPr>
          <a:lstStyle/>
          <a:p>
            <a:r>
              <a:rPr lang="en-US" sz="2800" b="1" dirty="0" smtClean="0"/>
              <a:t>3) </a:t>
            </a:r>
            <a:r>
              <a:rPr lang="en-US" sz="2800" b="1" dirty="0" err="1" smtClean="0"/>
              <a:t>Nowcasting</a:t>
            </a:r>
            <a:r>
              <a:rPr lang="en-US" sz="2800" b="1" dirty="0" smtClean="0"/>
              <a:t> products </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8229600" cy="1143000"/>
          </a:xfrm>
        </p:spPr>
        <p:txBody>
          <a:bodyPr>
            <a:normAutofit/>
          </a:bodyPr>
          <a:lstStyle/>
          <a:p>
            <a:r>
              <a:rPr lang="en-US" sz="4000" dirty="0" smtClean="0"/>
              <a:t>Short term forecast</a:t>
            </a:r>
            <a:endParaRPr lang="en-US" sz="4000" dirty="0"/>
          </a:p>
        </p:txBody>
      </p:sp>
      <p:sp>
        <p:nvSpPr>
          <p:cNvPr id="3" name="Espaço Reservado para Conteúdo 2"/>
          <p:cNvSpPr>
            <a:spLocks noGrp="1"/>
          </p:cNvSpPr>
          <p:nvPr>
            <p:ph idx="1"/>
          </p:nvPr>
        </p:nvSpPr>
        <p:spPr>
          <a:xfrm>
            <a:off x="500034" y="1357298"/>
            <a:ext cx="8229600" cy="5500702"/>
          </a:xfrm>
        </p:spPr>
        <p:txBody>
          <a:bodyPr>
            <a:normAutofit fontScale="77500" lnSpcReduction="20000"/>
          </a:bodyPr>
          <a:lstStyle/>
          <a:p>
            <a:r>
              <a:rPr lang="en-US" b="1" dirty="0" smtClean="0"/>
              <a:t>Sports</a:t>
            </a:r>
          </a:p>
          <a:p>
            <a:pPr lvl="1"/>
            <a:r>
              <a:rPr lang="en-US" dirty="0" smtClean="0"/>
              <a:t>Car races</a:t>
            </a:r>
          </a:p>
          <a:p>
            <a:pPr lvl="1"/>
            <a:r>
              <a:rPr lang="en-US" dirty="0" smtClean="0"/>
              <a:t>Sailing races</a:t>
            </a:r>
          </a:p>
          <a:p>
            <a:pPr lvl="1">
              <a:buNone/>
            </a:pPr>
            <a:endParaRPr lang="en-US" dirty="0" smtClean="0"/>
          </a:p>
          <a:p>
            <a:r>
              <a:rPr lang="en-US" b="1" dirty="0" smtClean="0"/>
              <a:t>Ocean applications</a:t>
            </a:r>
          </a:p>
          <a:p>
            <a:pPr lvl="1"/>
            <a:r>
              <a:rPr lang="en-US" dirty="0" smtClean="0"/>
              <a:t>Fishing business</a:t>
            </a:r>
          </a:p>
          <a:p>
            <a:pPr lvl="1"/>
            <a:r>
              <a:rPr lang="en-US" dirty="0" smtClean="0"/>
              <a:t>Offshore voyages</a:t>
            </a:r>
          </a:p>
          <a:p>
            <a:pPr lvl="1">
              <a:buNone/>
            </a:pPr>
            <a:endParaRPr lang="en-US" dirty="0" smtClean="0"/>
          </a:p>
          <a:p>
            <a:r>
              <a:rPr lang="en-US" b="1" dirty="0" smtClean="0"/>
              <a:t>Airplane route</a:t>
            </a:r>
          </a:p>
          <a:p>
            <a:pPr lvl="1"/>
            <a:endParaRPr lang="en-US" dirty="0" smtClean="0"/>
          </a:p>
          <a:p>
            <a:r>
              <a:rPr lang="en-US" b="1" dirty="0" smtClean="0"/>
              <a:t>Energy trading</a:t>
            </a:r>
          </a:p>
          <a:p>
            <a:pPr lvl="1"/>
            <a:r>
              <a:rPr lang="en-US" dirty="0" smtClean="0"/>
              <a:t>Solar energy, wind mills production on the week…</a:t>
            </a:r>
          </a:p>
          <a:p>
            <a:pPr lvl="1">
              <a:buNone/>
            </a:pPr>
            <a:endParaRPr lang="en-US" dirty="0" smtClean="0"/>
          </a:p>
          <a:p>
            <a:r>
              <a:rPr lang="en-US" b="1" dirty="0" smtClean="0"/>
              <a:t>Civil defense</a:t>
            </a:r>
          </a:p>
          <a:p>
            <a:pPr lvl="1"/>
            <a:r>
              <a:rPr lang="en-US" dirty="0" smtClean="0"/>
              <a:t>Extreme events alert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5043510"/>
          </a:xfrm>
        </p:spPr>
        <p:txBody>
          <a:bodyPr>
            <a:normAutofit fontScale="92500"/>
          </a:bodyPr>
          <a:lstStyle/>
          <a:p>
            <a:r>
              <a:rPr lang="en-US" dirty="0" smtClean="0"/>
              <a:t>Set up the WRF  depending on the client interest</a:t>
            </a:r>
          </a:p>
          <a:p>
            <a:pPr lvl="1"/>
            <a:r>
              <a:rPr lang="en-US" dirty="0" smtClean="0"/>
              <a:t>Domain;</a:t>
            </a:r>
          </a:p>
          <a:p>
            <a:pPr lvl="1"/>
            <a:r>
              <a:rPr lang="en-US" dirty="0" smtClean="0"/>
              <a:t>Parameterizations (rain, wind, hail?);</a:t>
            </a:r>
          </a:p>
          <a:p>
            <a:pPr lvl="1"/>
            <a:r>
              <a:rPr lang="en-US" dirty="0" smtClean="0"/>
              <a:t>How often to run? (every 6h or once a day?)</a:t>
            </a:r>
          </a:p>
          <a:p>
            <a:pPr lvl="1"/>
            <a:r>
              <a:rPr lang="en-US" dirty="0" smtClean="0"/>
              <a:t>How long each simulation? (1, 2,…,15 days?)</a:t>
            </a:r>
          </a:p>
          <a:p>
            <a:pPr lvl="1"/>
            <a:r>
              <a:rPr lang="en-US" dirty="0" smtClean="0"/>
              <a:t>How often to generate the output? (10mins, 1h?)</a:t>
            </a:r>
            <a:br>
              <a:rPr lang="en-US" dirty="0" smtClean="0"/>
            </a:br>
            <a:endParaRPr lang="en-US" dirty="0" smtClean="0"/>
          </a:p>
          <a:p>
            <a:r>
              <a:rPr lang="en-US" dirty="0" smtClean="0"/>
              <a:t>Post processing</a:t>
            </a:r>
          </a:p>
          <a:p>
            <a:pPr lvl="1"/>
            <a:r>
              <a:rPr lang="en-US" dirty="0" smtClean="0"/>
              <a:t>Which figures will my client be able to understand?</a:t>
            </a:r>
          </a:p>
          <a:p>
            <a:pPr lvl="1"/>
            <a:r>
              <a:rPr lang="en-US" dirty="0" smtClean="0"/>
              <a:t>How to present the product? (webpage, report…)</a:t>
            </a:r>
            <a:endParaRPr lang="en-US" dirty="0"/>
          </a:p>
        </p:txBody>
      </p:sp>
      <p:sp>
        <p:nvSpPr>
          <p:cNvPr id="4" name="Título 1"/>
          <p:cNvSpPr>
            <a:spLocks noGrp="1"/>
          </p:cNvSpPr>
          <p:nvPr>
            <p:ph type="title"/>
          </p:nvPr>
        </p:nvSpPr>
        <p:spPr/>
        <p:txBody>
          <a:bodyPr>
            <a:normAutofit/>
          </a:bodyPr>
          <a:lstStyle/>
          <a:p>
            <a:r>
              <a:rPr lang="en-US" sz="4000" dirty="0" smtClean="0"/>
              <a:t>Short term forecast</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86258" y="0"/>
            <a:ext cx="4757742" cy="1143000"/>
          </a:xfrm>
        </p:spPr>
        <p:txBody>
          <a:bodyPr>
            <a:normAutofit/>
          </a:bodyPr>
          <a:lstStyle/>
          <a:p>
            <a:r>
              <a:rPr lang="en-US" dirty="0" smtClean="0"/>
              <a:t>Sailing race</a:t>
            </a:r>
            <a:endParaRPr lang="en-US" dirty="0"/>
          </a:p>
        </p:txBody>
      </p:sp>
      <p:pic>
        <p:nvPicPr>
          <p:cNvPr id="3074" name="Picture 2"/>
          <p:cNvPicPr>
            <a:picLocks noGrp="1" noChangeAspect="1" noChangeArrowheads="1"/>
          </p:cNvPicPr>
          <p:nvPr>
            <p:ph idx="1"/>
          </p:nvPr>
        </p:nvPicPr>
        <p:blipFill>
          <a:blip r:embed="rId2"/>
          <a:srcRect b="3135"/>
          <a:stretch>
            <a:fillRect/>
          </a:stretch>
        </p:blipFill>
        <p:spPr bwMode="auto">
          <a:xfrm>
            <a:off x="0" y="22965"/>
            <a:ext cx="3857652" cy="662074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076700" y="1333500"/>
            <a:ext cx="5067300" cy="5524500"/>
          </a:xfrm>
          <a:prstGeom prst="rect">
            <a:avLst/>
          </a:prstGeom>
          <a:noFill/>
          <a:ln w="9525">
            <a:noFill/>
            <a:miter lim="800000"/>
            <a:headEnd/>
            <a:tailEnd/>
          </a:ln>
          <a:effectLst/>
        </p:spPr>
      </p:pic>
      <p:sp>
        <p:nvSpPr>
          <p:cNvPr id="5" name="Retângulo 4"/>
          <p:cNvSpPr/>
          <p:nvPr/>
        </p:nvSpPr>
        <p:spPr>
          <a:xfrm>
            <a:off x="571472" y="1071546"/>
            <a:ext cx="1571636" cy="142876"/>
          </a:xfrm>
          <a:prstGeom prst="rect">
            <a:avLst/>
          </a:prstGeom>
          <a:blipFill dpi="0" rotWithShape="1">
            <a:blip r:embed="rId4">
              <a:alphaModFix amt="8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Make good and understandable maps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954088" y="1648805"/>
            <a:ext cx="7235825" cy="44287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4"/>
          <p:cNvGrpSpPr/>
          <p:nvPr/>
        </p:nvGrpSpPr>
        <p:grpSpPr>
          <a:xfrm>
            <a:off x="428596" y="1214422"/>
            <a:ext cx="8429652" cy="5572140"/>
            <a:chOff x="323528" y="235496"/>
            <a:chExt cx="7734400" cy="6622504"/>
          </a:xfrm>
        </p:grpSpPr>
        <p:pic>
          <p:nvPicPr>
            <p:cNvPr id="1026" name="Picture 2"/>
            <p:cNvPicPr>
              <a:picLocks noChangeAspect="1" noChangeArrowheads="1"/>
            </p:cNvPicPr>
            <p:nvPr/>
          </p:nvPicPr>
          <p:blipFill>
            <a:blip r:embed="rId2" cstate="print"/>
            <a:srcRect l="60351" t="9469"/>
            <a:stretch>
              <a:fillRect/>
            </a:stretch>
          </p:blipFill>
          <p:spPr bwMode="auto">
            <a:xfrm>
              <a:off x="323528" y="235496"/>
              <a:ext cx="7734400" cy="6622504"/>
            </a:xfrm>
            <a:prstGeom prst="rect">
              <a:avLst/>
            </a:prstGeom>
            <a:noFill/>
            <a:ln w="9525">
              <a:noFill/>
              <a:miter lim="800000"/>
              <a:headEnd/>
              <a:tailEnd/>
            </a:ln>
          </p:spPr>
        </p:pic>
        <p:sp>
          <p:nvSpPr>
            <p:cNvPr id="5" name="Chave direita 4"/>
            <p:cNvSpPr/>
            <p:nvPr/>
          </p:nvSpPr>
          <p:spPr>
            <a:xfrm rot="2193762">
              <a:off x="6125246" y="582618"/>
              <a:ext cx="355926" cy="1464291"/>
            </a:xfrm>
            <a:prstGeom prst="rightBrace">
              <a:avLst>
                <a:gd name="adj1" fmla="val 8333"/>
                <a:gd name="adj2" fmla="val 51684"/>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6" name="Chave direita 5"/>
            <p:cNvSpPr/>
            <p:nvPr/>
          </p:nvSpPr>
          <p:spPr>
            <a:xfrm rot="1437258">
              <a:off x="5242159" y="1745477"/>
              <a:ext cx="355926" cy="2312574"/>
            </a:xfrm>
            <a:prstGeom prst="rightBrace">
              <a:avLst>
                <a:gd name="adj1" fmla="val 8333"/>
                <a:gd name="adj2" fmla="val 51684"/>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7" name="Chave direita 6"/>
            <p:cNvSpPr/>
            <p:nvPr/>
          </p:nvSpPr>
          <p:spPr>
            <a:xfrm rot="2421476">
              <a:off x="3787828" y="3909105"/>
              <a:ext cx="355926" cy="2784422"/>
            </a:xfrm>
            <a:prstGeom prst="rightBrace">
              <a:avLst>
                <a:gd name="adj1" fmla="val 8333"/>
                <a:gd name="adj2" fmla="val 51684"/>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8" name="CaixaDeTexto 7"/>
            <p:cNvSpPr txBox="1"/>
            <p:nvPr/>
          </p:nvSpPr>
          <p:spPr>
            <a:xfrm>
              <a:off x="6588224" y="1268760"/>
              <a:ext cx="1080120" cy="923330"/>
            </a:xfrm>
            <a:prstGeom prst="rect">
              <a:avLst/>
            </a:prstGeom>
            <a:noFill/>
          </p:spPr>
          <p:txBody>
            <a:bodyPr wrap="square" rtlCol="0">
              <a:spAutoFit/>
            </a:bodyPr>
            <a:lstStyle/>
            <a:p>
              <a:r>
                <a:rPr lang="pt-BR" b="1" dirty="0" smtClean="0">
                  <a:solidFill>
                    <a:schemeClr val="bg1"/>
                  </a:solidFill>
                </a:rPr>
                <a:t>60nm rumando a 30°</a:t>
              </a:r>
              <a:endParaRPr lang="pt-BR" b="1" dirty="0">
                <a:solidFill>
                  <a:schemeClr val="bg1"/>
                </a:solidFill>
              </a:endParaRPr>
            </a:p>
          </p:txBody>
        </p:sp>
        <p:sp>
          <p:nvSpPr>
            <p:cNvPr id="9" name="CaixaDeTexto 8"/>
            <p:cNvSpPr txBox="1"/>
            <p:nvPr/>
          </p:nvSpPr>
          <p:spPr>
            <a:xfrm>
              <a:off x="5652120" y="2564904"/>
              <a:ext cx="1080120" cy="923330"/>
            </a:xfrm>
            <a:prstGeom prst="rect">
              <a:avLst/>
            </a:prstGeom>
            <a:noFill/>
          </p:spPr>
          <p:txBody>
            <a:bodyPr wrap="square" rtlCol="0">
              <a:spAutoFit/>
            </a:bodyPr>
            <a:lstStyle/>
            <a:p>
              <a:r>
                <a:rPr lang="pt-BR" b="1" dirty="0" smtClean="0">
                  <a:solidFill>
                    <a:schemeClr val="bg1"/>
                  </a:solidFill>
                </a:rPr>
                <a:t>100nm rumando a 22°</a:t>
              </a:r>
              <a:endParaRPr lang="pt-BR" b="1" dirty="0">
                <a:solidFill>
                  <a:schemeClr val="bg1"/>
                </a:solidFill>
              </a:endParaRPr>
            </a:p>
          </p:txBody>
        </p:sp>
        <p:sp>
          <p:nvSpPr>
            <p:cNvPr id="10" name="CaixaDeTexto 9"/>
            <p:cNvSpPr txBox="1"/>
            <p:nvPr/>
          </p:nvSpPr>
          <p:spPr>
            <a:xfrm>
              <a:off x="4211960" y="5157192"/>
              <a:ext cx="1080120" cy="923330"/>
            </a:xfrm>
            <a:prstGeom prst="rect">
              <a:avLst/>
            </a:prstGeom>
            <a:noFill/>
          </p:spPr>
          <p:txBody>
            <a:bodyPr wrap="square" rtlCol="0">
              <a:spAutoFit/>
            </a:bodyPr>
            <a:lstStyle/>
            <a:p>
              <a:r>
                <a:rPr lang="pt-BR" b="1" dirty="0" smtClean="0">
                  <a:solidFill>
                    <a:schemeClr val="bg1"/>
                  </a:solidFill>
                </a:rPr>
                <a:t>111nm rumando a 35°</a:t>
              </a:r>
              <a:endParaRPr lang="pt-BR" b="1" dirty="0">
                <a:solidFill>
                  <a:schemeClr val="bg1"/>
                </a:solidFill>
              </a:endParaRPr>
            </a:p>
          </p:txBody>
        </p:sp>
        <p:sp>
          <p:nvSpPr>
            <p:cNvPr id="11" name="CaixaDeTexto 10"/>
            <p:cNvSpPr txBox="1"/>
            <p:nvPr/>
          </p:nvSpPr>
          <p:spPr>
            <a:xfrm>
              <a:off x="1619672" y="5445224"/>
              <a:ext cx="1080120" cy="923330"/>
            </a:xfrm>
            <a:prstGeom prst="rect">
              <a:avLst/>
            </a:prstGeom>
            <a:noFill/>
          </p:spPr>
          <p:txBody>
            <a:bodyPr wrap="square" rtlCol="0">
              <a:spAutoFit/>
            </a:bodyPr>
            <a:lstStyle/>
            <a:p>
              <a:r>
                <a:rPr lang="pt-BR" b="1" dirty="0" smtClean="0">
                  <a:solidFill>
                    <a:schemeClr val="bg1"/>
                  </a:solidFill>
                </a:rPr>
                <a:t>33nm rumando a 40°</a:t>
              </a:r>
              <a:endParaRPr lang="pt-BR" b="1" dirty="0">
                <a:solidFill>
                  <a:schemeClr val="bg1"/>
                </a:solidFill>
              </a:endParaRPr>
            </a:p>
          </p:txBody>
        </p:sp>
        <p:sp>
          <p:nvSpPr>
            <p:cNvPr id="14" name="Chave direita 13"/>
            <p:cNvSpPr/>
            <p:nvPr/>
          </p:nvSpPr>
          <p:spPr>
            <a:xfrm rot="13807415">
              <a:off x="2319942" y="5964289"/>
              <a:ext cx="355926" cy="550399"/>
            </a:xfrm>
            <a:prstGeom prst="rightBrace">
              <a:avLst>
                <a:gd name="adj1" fmla="val 8333"/>
                <a:gd name="adj2" fmla="val 51684"/>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grpSp>
      <p:sp>
        <p:nvSpPr>
          <p:cNvPr id="12" name="Título 1"/>
          <p:cNvSpPr txBox="1">
            <a:spLocks/>
          </p:cNvSpPr>
          <p:nvPr/>
        </p:nvSpPr>
        <p:spPr>
          <a:xfrm>
            <a:off x="428596"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For cruising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Average maps for cruising</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642910" y="1710530"/>
            <a:ext cx="7685763" cy="46474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57372"/>
            <a:ext cx="8229600" cy="1143000"/>
          </a:xfrm>
        </p:spPr>
        <p:txBody>
          <a:bodyPr/>
          <a:lstStyle/>
          <a:p>
            <a:r>
              <a:rPr lang="en-US" dirty="0" smtClean="0"/>
              <a:t>E-mail reports…</a:t>
            </a:r>
            <a:endParaRPr lang="en-US" dirty="0"/>
          </a:p>
        </p:txBody>
      </p:sp>
      <p:sp>
        <p:nvSpPr>
          <p:cNvPr id="4" name="CaixaDeTexto 3"/>
          <p:cNvSpPr txBox="1"/>
          <p:nvPr/>
        </p:nvSpPr>
        <p:spPr>
          <a:xfrm>
            <a:off x="785786" y="4286256"/>
            <a:ext cx="7572428" cy="830997"/>
          </a:xfrm>
          <a:prstGeom prst="rect">
            <a:avLst/>
          </a:prstGeom>
          <a:noFill/>
        </p:spPr>
        <p:txBody>
          <a:bodyPr wrap="square" rtlCol="0">
            <a:spAutoFit/>
          </a:bodyPr>
          <a:lstStyle/>
          <a:p>
            <a:pPr algn="ctr"/>
            <a:r>
              <a:rPr lang="en-US" sz="2400" dirty="0" smtClean="0"/>
              <a:t>Build  a summarized e-mail that contains all high technology information in a understandable language. </a:t>
            </a:r>
            <a:endParaRPr lang="en-US" sz="2400"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556</Words>
  <Application>Microsoft Office PowerPoint</Application>
  <PresentationFormat>Apresentação na tela (4:3)</PresentationFormat>
  <Paragraphs>93</Paragraphs>
  <Slides>18</Slides>
  <Notes>2</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Tema do Office</vt:lpstr>
      <vt:lpstr>Products based on WRF</vt:lpstr>
      <vt:lpstr>Slide 2</vt:lpstr>
      <vt:lpstr>Short term forecast</vt:lpstr>
      <vt:lpstr>Short term forecast</vt:lpstr>
      <vt:lpstr>Sailing race</vt:lpstr>
      <vt:lpstr>Make good and understandable maps</vt:lpstr>
      <vt:lpstr>Slide 7</vt:lpstr>
      <vt:lpstr>Average maps for cruising</vt:lpstr>
      <vt:lpstr>E-mail reports…</vt:lpstr>
      <vt:lpstr>Slide 10</vt:lpstr>
      <vt:lpstr>Climate products</vt:lpstr>
      <vt:lpstr>Climate</vt:lpstr>
      <vt:lpstr>Climate</vt:lpstr>
      <vt:lpstr>Slide 14</vt:lpstr>
      <vt:lpstr>Slide 15</vt:lpstr>
      <vt:lpstr>So, what to do with the information?</vt:lpstr>
      <vt:lpstr>So, what to do with the information?</vt:lpstr>
      <vt:lpstr>What do you think about it?  Let’s share experiences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opera</dc:creator>
  <cp:lastModifiedBy>opera</cp:lastModifiedBy>
  <cp:revision>19</cp:revision>
  <dcterms:created xsi:type="dcterms:W3CDTF">2016-02-24T05:30:02Z</dcterms:created>
  <dcterms:modified xsi:type="dcterms:W3CDTF">2016-03-04T09:37:27Z</dcterms:modified>
</cp:coreProperties>
</file>