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9" r:id="rId2"/>
    <p:sldId id="353" r:id="rId3"/>
    <p:sldId id="376" r:id="rId4"/>
    <p:sldId id="450" r:id="rId5"/>
    <p:sldId id="553" r:id="rId6"/>
    <p:sldId id="554" r:id="rId7"/>
    <p:sldId id="555" r:id="rId8"/>
    <p:sldId id="449" r:id="rId9"/>
    <p:sldId id="558" r:id="rId10"/>
    <p:sldId id="559" r:id="rId11"/>
    <p:sldId id="361" r:id="rId12"/>
    <p:sldId id="552" r:id="rId13"/>
    <p:sldId id="377" r:id="rId14"/>
    <p:sldId id="383" r:id="rId15"/>
    <p:sldId id="577" r:id="rId16"/>
    <p:sldId id="563" r:id="rId17"/>
    <p:sldId id="414" r:id="rId18"/>
    <p:sldId id="451" r:id="rId19"/>
    <p:sldId id="564" r:id="rId20"/>
    <p:sldId id="566" r:id="rId21"/>
    <p:sldId id="565" r:id="rId22"/>
    <p:sldId id="455" r:id="rId23"/>
    <p:sldId id="474" r:id="rId24"/>
    <p:sldId id="575" r:id="rId25"/>
    <p:sldId id="578" r:id="rId26"/>
    <p:sldId id="489" r:id="rId27"/>
    <p:sldId id="488" r:id="rId28"/>
    <p:sldId id="362" r:id="rId29"/>
    <p:sldId id="364" r:id="rId30"/>
    <p:sldId id="482" r:id="rId31"/>
    <p:sldId id="487" r:id="rId32"/>
    <p:sldId id="576" r:id="rId33"/>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FF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3" autoAdjust="0"/>
    <p:restoredTop sz="88280" autoAdjust="0"/>
  </p:normalViewPr>
  <p:slideViewPr>
    <p:cSldViewPr>
      <p:cViewPr varScale="1">
        <p:scale>
          <a:sx n="65" d="100"/>
          <a:sy n="65" d="100"/>
        </p:scale>
        <p:origin x="-172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72" tIns="46186" rIns="92372" bIns="46186"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927776" y="0"/>
            <a:ext cx="3004820" cy="461645"/>
          </a:xfrm>
          <a:prstGeom prst="rect">
            <a:avLst/>
          </a:prstGeom>
        </p:spPr>
        <p:txBody>
          <a:bodyPr vert="horz" lIns="92372" tIns="46186" rIns="92372" bIns="46186" rtlCol="0"/>
          <a:lstStyle>
            <a:lvl1pPr algn="r">
              <a:defRPr sz="1200">
                <a:latin typeface="Arial" charset="0"/>
                <a:cs typeface="+mn-cs"/>
              </a:defRPr>
            </a:lvl1pPr>
          </a:lstStyle>
          <a:p>
            <a:pPr>
              <a:defRPr/>
            </a:pPr>
            <a:fld id="{BD022957-8E5B-4741-BE07-BBEBCB87F74C}" type="datetimeFigureOut">
              <a:rPr lang="en-US"/>
              <a:pPr>
                <a:defRPr/>
              </a:pPr>
              <a:t>9/3/2015</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72" tIns="46186" rIns="92372" bIns="46186" rtlCol="0" anchor="ctr"/>
          <a:lstStyle/>
          <a:p>
            <a:pPr lvl="0"/>
            <a:endParaRPr lang="en-US" noProof="0" dirty="0" smtClean="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72" tIns="46186" rIns="92372" bIns="461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69653"/>
            <a:ext cx="3004820" cy="461645"/>
          </a:xfrm>
          <a:prstGeom prst="rect">
            <a:avLst/>
          </a:prstGeom>
        </p:spPr>
        <p:txBody>
          <a:bodyPr vert="horz" lIns="92372" tIns="46186" rIns="92372" bIns="46186"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927776" y="8769653"/>
            <a:ext cx="3004820" cy="461645"/>
          </a:xfrm>
          <a:prstGeom prst="rect">
            <a:avLst/>
          </a:prstGeom>
        </p:spPr>
        <p:txBody>
          <a:bodyPr vert="horz" lIns="92372" tIns="46186" rIns="92372" bIns="46186" rtlCol="0" anchor="b"/>
          <a:lstStyle>
            <a:lvl1pPr algn="r">
              <a:defRPr sz="1200">
                <a:latin typeface="Arial" charset="0"/>
                <a:cs typeface="+mn-cs"/>
              </a:defRPr>
            </a:lvl1pPr>
          </a:lstStyle>
          <a:p>
            <a:pPr>
              <a:defRPr/>
            </a:pPr>
            <a:fld id="{DC19982E-9BBC-4E17-9E5A-AD0BA52558A0}" type="slidenum">
              <a:rPr lang="en-US"/>
              <a:pPr>
                <a:defRPr/>
              </a:pPr>
              <a:t>‹#›</a:t>
            </a:fld>
            <a:endParaRPr lang="en-US" dirty="0"/>
          </a:p>
        </p:txBody>
      </p:sp>
    </p:spTree>
    <p:extLst>
      <p:ext uri="{BB962C8B-B14F-4D97-AF65-F5344CB8AC3E}">
        <p14:creationId xmlns:p14="http://schemas.microsoft.com/office/powerpoint/2010/main" val="120982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0C34F6-4F3F-4021-BC06-840E45FAA4CD}" type="slidenum">
              <a:rPr lang="en-US" smtClean="0"/>
              <a:pPr>
                <a:defRPr/>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9525-83D4-4048-8726-DAA6E77084F3}" type="slidenum">
              <a:rPr lang="en-US"/>
              <a:pPr/>
              <a:t>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19982E-9BBC-4E17-9E5A-AD0BA52558A0}" type="slidenum">
              <a:rPr lang="en-US" smtClean="0"/>
              <a:pPr>
                <a:defRPr/>
              </a:pPr>
              <a:t>8</a:t>
            </a:fld>
            <a:endParaRPr lang="en-US" dirty="0"/>
          </a:p>
        </p:txBody>
      </p:sp>
    </p:spTree>
    <p:extLst>
      <p:ext uri="{BB962C8B-B14F-4D97-AF65-F5344CB8AC3E}">
        <p14:creationId xmlns:p14="http://schemas.microsoft.com/office/powerpoint/2010/main" val="269995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p>
            <a:r>
              <a:rPr lang="en-GB" dirty="0"/>
              <a:t>Cloud </a:t>
            </a:r>
            <a:r>
              <a:rPr lang="en-GB" dirty="0" smtClean="0"/>
              <a:t>parameterization Clouds </a:t>
            </a:r>
            <a:r>
              <a:rPr lang="en-GB" dirty="0"/>
              <a:t>1</a:t>
            </a:r>
          </a:p>
        </p:txBody>
      </p:sp>
      <p:sp>
        <p:nvSpPr>
          <p:cNvPr id="44035" name="Rectangle 7"/>
          <p:cNvSpPr>
            <a:spLocks noGrp="1" noChangeArrowheads="1"/>
          </p:cNvSpPr>
          <p:nvPr>
            <p:ph type="sldNum" sz="quarter" idx="5"/>
          </p:nvPr>
        </p:nvSpPr>
        <p:spPr>
          <a:noFill/>
        </p:spPr>
        <p:txBody>
          <a:bodyPr/>
          <a:lstStyle/>
          <a:p>
            <a:fld id="{2FF876D5-62FC-488C-A7FE-A4B5169815F3}" type="slidenum">
              <a:rPr lang="en-GB"/>
              <a:pPr/>
              <a:t>14</a:t>
            </a:fld>
            <a:endParaRPr lang="en-GB"/>
          </a:p>
        </p:txBody>
      </p:sp>
      <p:sp>
        <p:nvSpPr>
          <p:cNvPr id="44036" name="Rectangle 2"/>
          <p:cNvSpPr>
            <a:spLocks noGrp="1" noRot="1" noChangeAspect="1" noChangeArrowheads="1" noTextEdit="1"/>
          </p:cNvSpPr>
          <p:nvPr>
            <p:ph type="sldImg"/>
          </p:nvPr>
        </p:nvSpPr>
        <p:spPr>
          <a:xfrm>
            <a:off x="1157288" y="690563"/>
            <a:ext cx="4616450" cy="3462337"/>
          </a:xfrm>
          <a:ln/>
        </p:spPr>
      </p:sp>
      <p:sp>
        <p:nvSpPr>
          <p:cNvPr id="44037" name="Rectangle 3"/>
          <p:cNvSpPr>
            <a:spLocks noGrp="1" noChangeArrowheads="1"/>
          </p:cNvSpPr>
          <p:nvPr>
            <p:ph type="body" idx="1"/>
          </p:nvPr>
        </p:nvSpPr>
        <p:spPr>
          <a:xfrm>
            <a:off x="924123" y="4384737"/>
            <a:ext cx="5085954" cy="4157479"/>
          </a:xfrm>
          <a:noFill/>
          <a:ln/>
        </p:spPr>
        <p:txBody>
          <a:bodyPr lIns="94448" tIns="47224" rIns="94448" bIns="47224"/>
          <a:lstStyle/>
          <a:p>
            <a:pPr eaLnBrk="1" hangingPunct="1"/>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noFill/>
        </p:spPr>
        <p:txBody>
          <a:bodyPr/>
          <a:lstStyle/>
          <a:p>
            <a:r>
              <a:rPr lang="en-GB" dirty="0"/>
              <a:t>Cloud </a:t>
            </a:r>
            <a:r>
              <a:rPr lang="en-GB" dirty="0" err="1" smtClean="0"/>
              <a:t>ParameterizationClouds</a:t>
            </a:r>
            <a:r>
              <a:rPr lang="en-GB" dirty="0" smtClean="0"/>
              <a:t> </a:t>
            </a:r>
            <a:r>
              <a:rPr lang="en-GB" dirty="0"/>
              <a:t>1</a:t>
            </a:r>
          </a:p>
        </p:txBody>
      </p:sp>
      <p:sp>
        <p:nvSpPr>
          <p:cNvPr id="41987" name="Rectangle 7"/>
          <p:cNvSpPr>
            <a:spLocks noGrp="1" noChangeArrowheads="1"/>
          </p:cNvSpPr>
          <p:nvPr>
            <p:ph type="sldNum" sz="quarter" idx="5"/>
          </p:nvPr>
        </p:nvSpPr>
        <p:spPr>
          <a:noFill/>
        </p:spPr>
        <p:txBody>
          <a:bodyPr/>
          <a:lstStyle/>
          <a:p>
            <a:fld id="{CE400EC9-5632-4F89-A36E-1B5C7EF234C0}" type="slidenum">
              <a:rPr lang="en-GB"/>
              <a:pPr/>
              <a:t>16</a:t>
            </a:fld>
            <a:endParaRPr lang="en-GB"/>
          </a:p>
        </p:txBody>
      </p:sp>
      <p:sp>
        <p:nvSpPr>
          <p:cNvPr id="41988" name="Rectangle 2"/>
          <p:cNvSpPr>
            <a:spLocks noGrp="1" noRot="1" noChangeAspect="1" noChangeArrowheads="1" noTextEdit="1"/>
          </p:cNvSpPr>
          <p:nvPr>
            <p:ph type="sldImg"/>
          </p:nvPr>
        </p:nvSpPr>
        <p:spPr>
          <a:xfrm>
            <a:off x="1157288" y="690563"/>
            <a:ext cx="4616450" cy="3462337"/>
          </a:xfrm>
          <a:ln/>
        </p:spPr>
      </p:sp>
      <p:sp>
        <p:nvSpPr>
          <p:cNvPr id="41989" name="Rectangle 3"/>
          <p:cNvSpPr>
            <a:spLocks noGrp="1" noChangeArrowheads="1"/>
          </p:cNvSpPr>
          <p:nvPr>
            <p:ph type="body" idx="1"/>
          </p:nvPr>
        </p:nvSpPr>
        <p:spPr>
          <a:xfrm>
            <a:off x="924123" y="4384737"/>
            <a:ext cx="5085954" cy="4157479"/>
          </a:xfrm>
          <a:noFill/>
          <a:ln/>
        </p:spPr>
        <p:txBody>
          <a:bodyPr lIns="94448" tIns="47224" rIns="94448" bIns="47224"/>
          <a:lstStyle/>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p:spPr>
        <p:txBody>
          <a:bodyPr/>
          <a:lstStyle/>
          <a:p>
            <a:r>
              <a:rPr lang="en-GB" smtClean="0"/>
              <a:t>ECMWF Training Course</a:t>
            </a:r>
          </a:p>
        </p:txBody>
      </p:sp>
      <p:sp>
        <p:nvSpPr>
          <p:cNvPr id="138243" name="Rectangle 3"/>
          <p:cNvSpPr>
            <a:spLocks noGrp="1" noChangeArrowheads="1"/>
          </p:cNvSpPr>
          <p:nvPr>
            <p:ph type="dt" sz="quarter" idx="1"/>
          </p:nvPr>
        </p:nvSpPr>
        <p:spPr>
          <a:noFill/>
        </p:spPr>
        <p:txBody>
          <a:bodyPr/>
          <a:lstStyle/>
          <a:p>
            <a:r>
              <a:rPr lang="en-GB" smtClean="0"/>
              <a:t>02 May 2000</a:t>
            </a:r>
          </a:p>
        </p:txBody>
      </p:sp>
      <p:sp>
        <p:nvSpPr>
          <p:cNvPr id="138244" name="Rectangle 6"/>
          <p:cNvSpPr>
            <a:spLocks noGrp="1" noChangeArrowheads="1"/>
          </p:cNvSpPr>
          <p:nvPr>
            <p:ph type="ftr" sz="quarter" idx="4"/>
          </p:nvPr>
        </p:nvSpPr>
        <p:spPr>
          <a:noFill/>
        </p:spPr>
        <p:txBody>
          <a:bodyPr/>
          <a:lstStyle/>
          <a:p>
            <a:r>
              <a:rPr lang="en-GB" smtClean="0"/>
              <a:t>Moist Processes</a:t>
            </a:r>
          </a:p>
        </p:txBody>
      </p:sp>
      <p:sp>
        <p:nvSpPr>
          <p:cNvPr id="138245" name="Rectangle 2"/>
          <p:cNvSpPr>
            <a:spLocks noGrp="1" noRot="1" noChangeAspect="1" noChangeArrowheads="1" noTextEdit="1"/>
          </p:cNvSpPr>
          <p:nvPr>
            <p:ph type="sldImg"/>
          </p:nvPr>
        </p:nvSpPr>
        <p:spPr>
          <a:ln/>
        </p:spPr>
      </p:sp>
      <p:sp>
        <p:nvSpPr>
          <p:cNvPr id="1382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63F14-7829-48A7-B60E-4BA86B4DA4C3}" type="slidenum">
              <a:rPr lang="en-US"/>
              <a:pPr/>
              <a:t>28</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135B2-5F18-4EC2-809C-EDB06C6C8AA8}" type="slidenum">
              <a:rPr lang="en-US"/>
              <a:pPr/>
              <a:t>29</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C9D5BDB-5848-49F0-B32F-E4F8B21499D5}" type="slidenum">
              <a:rPr lang="en-US"/>
              <a:pPr/>
              <a:t>30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0" indent="0" eaLnBrk="1" hangingPunct="1">
              <a:buFontTx/>
              <a:buNone/>
            </a:pPr>
            <a:endParaRPr lang="en-US" dirty="0" smtClean="0">
              <a:latin typeface="Arial" pitchFamily="34" charset="0"/>
              <a:cs typeface="Arial" pitchFamily="34" charset="0"/>
            </a:endParaRPr>
          </a:p>
          <a:p>
            <a:pPr marL="230955" indent="-230955" eaLnBrk="1" hangingPunct="1"/>
            <a:endParaRPr lang="en-US"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1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9156" name="Rectangle 4"/>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785813"/>
            <a:ext cx="2079625" cy="4624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3538" y="785813"/>
            <a:ext cx="6089650" cy="4624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0025"/>
            <a:ext cx="7315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676400"/>
            <a:ext cx="4229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76400"/>
            <a:ext cx="4229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7239000" y="6489700"/>
            <a:ext cx="1905000" cy="457200"/>
          </a:xfrm>
          <a:prstGeom prst="rect">
            <a:avLst/>
          </a:prstGeom>
          <a:ln/>
        </p:spPr>
        <p:txBody>
          <a:bodyPr/>
          <a:lstStyle>
            <a:lvl1pPr>
              <a:defRPr/>
            </a:lvl1pPr>
          </a:lstStyle>
          <a:p>
            <a:fld id="{62F86D12-D606-417F-AB1D-C0CA0601DDB9}"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905000"/>
            <a:ext cx="4037012"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7013"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F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8788" y="1905000"/>
            <a:ext cx="8226425" cy="3505200"/>
          </a:xfrm>
          <a:prstGeom prst="rect">
            <a:avLst/>
          </a:prstGeom>
          <a:noFill/>
          <a:ln w="9525">
            <a:noFill/>
            <a:miter lim="800000"/>
            <a:headEnd/>
            <a:tailEnd/>
          </a:ln>
        </p:spPr>
        <p:txBody>
          <a:bodyPr vert="horz" wrap="square" lIns="91400" tIns="45699" rIns="91400" bIns="456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363538" y="785813"/>
            <a:ext cx="8228012" cy="1143000"/>
          </a:xfrm>
          <a:prstGeom prst="rect">
            <a:avLst/>
          </a:prstGeom>
          <a:noFill/>
          <a:ln w="9525">
            <a:noFill/>
            <a:miter lim="800000"/>
            <a:headEnd/>
            <a:tailEnd/>
          </a:ln>
        </p:spPr>
        <p:txBody>
          <a:bodyPr vert="horz" wrap="square" lIns="91400" tIns="45699" rIns="91400" bIns="45699"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4488" indent="-344488"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700">
          <a:solidFill>
            <a:schemeClr val="tx1"/>
          </a:solidFill>
          <a:latin typeface="+mn-lt"/>
        </a:defRPr>
      </a:lvl2pPr>
      <a:lvl3pPr marL="1143000" indent="-228600" algn="l" rtl="0" eaLnBrk="0" fontAlgn="base" hangingPunct="0">
        <a:spcBef>
          <a:spcPct val="20000"/>
        </a:spcBef>
        <a:spcAft>
          <a:spcPct val="0"/>
        </a:spcAft>
        <a:buChar char="•"/>
        <a:defRPr sz="2500">
          <a:solidFill>
            <a:schemeClr val="tx1"/>
          </a:solidFill>
          <a:latin typeface="+mn-lt"/>
        </a:defRPr>
      </a:lvl3pPr>
      <a:lvl4pPr marL="1598613" indent="-225425"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9.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0.wmf"/></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0" y="3505200"/>
            <a:ext cx="9144000" cy="2057400"/>
          </a:xfrm>
        </p:spPr>
        <p:txBody>
          <a:bodyPr lIns="91440" tIns="45720" rIns="91440" bIns="45720"/>
          <a:lstStyle/>
          <a:p>
            <a:r>
              <a:rPr lang="it-IT" sz="2400" b="1" dirty="0" smtClean="0">
                <a:solidFill>
                  <a:srgbClr val="333399"/>
                </a:solidFill>
                <a:effectLst>
                  <a:outerShdw blurRad="38100" dist="38100" dir="2700000" algn="tl">
                    <a:srgbClr val="000000">
                      <a:alpha val="43137"/>
                    </a:srgbClr>
                  </a:outerShdw>
                </a:effectLst>
                <a:latin typeface="Times New Roman"/>
              </a:rPr>
              <a:t>Jian-Wen Bao</a:t>
            </a:r>
            <a:endParaRPr lang="it-IT" sz="1200" b="1" dirty="0" smtClean="0">
              <a:solidFill>
                <a:srgbClr val="333399"/>
              </a:solidFill>
              <a:effectLst>
                <a:outerShdw blurRad="38100" dist="38100" dir="2700000" algn="tl">
                  <a:srgbClr val="000000">
                    <a:alpha val="43137"/>
                  </a:srgbClr>
                </a:outerShdw>
              </a:effectLst>
              <a:latin typeface="Times New Roman"/>
            </a:endParaRPr>
          </a:p>
          <a:p>
            <a:r>
              <a:rPr lang="en-US" sz="2000" b="1" dirty="0" smtClean="0">
                <a:solidFill>
                  <a:srgbClr val="333399"/>
                </a:solidFill>
                <a:effectLst>
                  <a:outerShdw blurRad="38100" dist="38100" dir="2700000" algn="tl">
                    <a:srgbClr val="000000">
                      <a:alpha val="43137"/>
                    </a:srgbClr>
                  </a:outerShdw>
                </a:effectLst>
                <a:latin typeface="Times New Roman"/>
              </a:rPr>
              <a:t> </a:t>
            </a:r>
            <a:endParaRPr lang="en-US" sz="2400" dirty="0">
              <a:solidFill>
                <a:srgbClr val="333399"/>
              </a:solidFill>
              <a:effectLst>
                <a:outerShdw blurRad="38100" dist="38100" dir="2700000" algn="tl">
                  <a:srgbClr val="000000">
                    <a:alpha val="43137"/>
                  </a:srgbClr>
                </a:outerShdw>
              </a:effectLst>
              <a:latin typeface="Times New Roman"/>
            </a:endParaRPr>
          </a:p>
          <a:p>
            <a:pPr eaLnBrk="1" hangingPunct="1"/>
            <a:r>
              <a:rPr lang="en-US" sz="1800" b="1" i="1" dirty="0" smtClean="0">
                <a:solidFill>
                  <a:srgbClr val="333399"/>
                </a:solidFill>
                <a:effectLst>
                  <a:outerShdw blurRad="38100" dist="38100" dir="2700000" algn="tl">
                    <a:srgbClr val="000000">
                      <a:alpha val="43137"/>
                    </a:srgbClr>
                  </a:outerShdw>
                </a:effectLst>
              </a:rPr>
              <a:t>NOAA/Earth System Research  Laboratory,  Boulder, CO, USA</a:t>
            </a:r>
          </a:p>
        </p:txBody>
      </p:sp>
      <p:sp>
        <p:nvSpPr>
          <p:cNvPr id="3076" name="Line 4"/>
          <p:cNvSpPr>
            <a:spLocks noChangeShapeType="1"/>
          </p:cNvSpPr>
          <p:nvPr/>
        </p:nvSpPr>
        <p:spPr bwMode="auto">
          <a:xfrm>
            <a:off x="1516063" y="3200400"/>
            <a:ext cx="6169025" cy="0"/>
          </a:xfrm>
          <a:prstGeom prst="line">
            <a:avLst/>
          </a:prstGeom>
          <a:noFill/>
          <a:ln w="38100">
            <a:solidFill>
              <a:srgbClr val="33CC33"/>
            </a:solidFill>
            <a:round/>
            <a:headEnd/>
            <a:tailEnd/>
          </a:ln>
          <a:effectLst>
            <a:outerShdw dist="107763" dir="2700000" algn="ctr" rotWithShape="0">
              <a:schemeClr val="bg2">
                <a:alpha val="50000"/>
              </a:schemeClr>
            </a:outerShdw>
          </a:effectLst>
        </p:spPr>
        <p:txBody>
          <a:bodyPr lIns="96653" tIns="48326" rIns="96653" bIns="48326" anchor="ctr"/>
          <a:lstStyle/>
          <a:p>
            <a:pPr>
              <a:defRPr/>
            </a:pPr>
            <a:endParaRPr lang="en-US" dirty="0">
              <a:cs typeface="+mn-cs"/>
            </a:endParaRPr>
          </a:p>
        </p:txBody>
      </p:sp>
      <p:sp>
        <p:nvSpPr>
          <p:cNvPr id="3078" name="Line 6"/>
          <p:cNvSpPr>
            <a:spLocks noChangeShapeType="1"/>
          </p:cNvSpPr>
          <p:nvPr/>
        </p:nvSpPr>
        <p:spPr bwMode="auto">
          <a:xfrm>
            <a:off x="1447800" y="5181600"/>
            <a:ext cx="6169025" cy="0"/>
          </a:xfrm>
          <a:prstGeom prst="line">
            <a:avLst/>
          </a:prstGeom>
          <a:noFill/>
          <a:ln w="38100">
            <a:solidFill>
              <a:srgbClr val="33CC33"/>
            </a:solidFill>
            <a:round/>
            <a:headEnd/>
            <a:tailEnd/>
          </a:ln>
          <a:effectLst>
            <a:outerShdw dist="107763" dir="2700000" algn="ctr" rotWithShape="0">
              <a:schemeClr val="bg2">
                <a:alpha val="50000"/>
              </a:schemeClr>
            </a:outerShdw>
          </a:effectLst>
        </p:spPr>
        <p:txBody>
          <a:bodyPr lIns="96653" tIns="48326" rIns="96653" bIns="48326" anchor="ctr"/>
          <a:lstStyle/>
          <a:p>
            <a:pPr>
              <a:defRPr/>
            </a:pPr>
            <a:endParaRPr lang="en-US" dirty="0">
              <a:cs typeface="+mn-cs"/>
            </a:endParaRPr>
          </a:p>
        </p:txBody>
      </p:sp>
      <p:pic>
        <p:nvPicPr>
          <p:cNvPr id="2055" name="Picture 6" descr="Noaa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67675" y="5786438"/>
            <a:ext cx="963613" cy="941387"/>
          </a:xfrm>
          <a:prstGeom prst="rect">
            <a:avLst/>
          </a:prstGeom>
          <a:noFill/>
          <a:ln w="9525">
            <a:noFill/>
            <a:miter lim="800000"/>
            <a:headEnd/>
            <a:tailEnd/>
          </a:ln>
        </p:spPr>
      </p:pic>
      <p:pic>
        <p:nvPicPr>
          <p:cNvPr id="2056" name="Picture 10" descr="ESRL-Unofficial-Logo_NonTrans"/>
          <p:cNvPicPr>
            <a:picLocks noChangeAspect="1" noChangeArrowheads="1"/>
          </p:cNvPicPr>
          <p:nvPr/>
        </p:nvPicPr>
        <p:blipFill>
          <a:blip r:embed="rId4" cstate="print"/>
          <a:srcRect/>
          <a:stretch>
            <a:fillRect/>
          </a:stretch>
        </p:blipFill>
        <p:spPr bwMode="auto">
          <a:xfrm>
            <a:off x="112713" y="5757863"/>
            <a:ext cx="1316037" cy="969962"/>
          </a:xfrm>
          <a:prstGeom prst="rect">
            <a:avLst/>
          </a:prstGeom>
          <a:noFill/>
          <a:ln w="9525">
            <a:noFill/>
            <a:miter lim="800000"/>
            <a:headEnd/>
            <a:tailEnd/>
          </a:ln>
        </p:spPr>
      </p:pic>
      <p:sp>
        <p:nvSpPr>
          <p:cNvPr id="3" name="TextBox 2"/>
          <p:cNvSpPr txBox="1"/>
          <p:nvPr/>
        </p:nvSpPr>
        <p:spPr>
          <a:xfrm>
            <a:off x="0" y="864275"/>
            <a:ext cx="9144000" cy="2031325"/>
          </a:xfrm>
          <a:prstGeom prst="rect">
            <a:avLst/>
          </a:prstGeom>
          <a:noFill/>
        </p:spPr>
        <p:txBody>
          <a:bodyPr wrap="square" rtlCol="0">
            <a:spAutoFit/>
          </a:bodyPr>
          <a:lstStyle/>
          <a:p>
            <a:pPr algn="ctr"/>
            <a:r>
              <a:rPr lang="en-US" sz="4200" b="1" dirty="0">
                <a:effectLst>
                  <a:outerShdw blurRad="38100" dist="38100" dir="2700000" algn="tl">
                    <a:srgbClr val="000000">
                      <a:alpha val="43137"/>
                    </a:srgbClr>
                  </a:outerShdw>
                </a:effectLst>
                <a:latin typeface="Times New Roman" pitchFamily="18" charset="0"/>
                <a:cs typeface="Times New Roman" pitchFamily="18" charset="0"/>
              </a:rPr>
              <a:t>Physics </a:t>
            </a:r>
            <a:r>
              <a:rPr lang="en-US" sz="4200" b="1" dirty="0" smtClean="0">
                <a:effectLst>
                  <a:outerShdw blurRad="38100" dist="38100" dir="2700000" algn="tl">
                    <a:srgbClr val="000000">
                      <a:alpha val="43137"/>
                    </a:srgbClr>
                  </a:outerShdw>
                </a:effectLst>
                <a:latin typeface="Times New Roman" pitchFamily="18" charset="0"/>
                <a:cs typeface="Times New Roman" pitchFamily="18" charset="0"/>
              </a:rPr>
              <a:t>Representations </a:t>
            </a:r>
            <a:r>
              <a:rPr lang="en-US" sz="4200" b="1" dirty="0">
                <a:effectLst>
                  <a:outerShdw blurRad="38100" dist="38100" dir="2700000" algn="tl">
                    <a:srgbClr val="000000">
                      <a:alpha val="43137"/>
                    </a:srgbClr>
                  </a:outerShdw>
                </a:effectLst>
                <a:latin typeface="Times New Roman" pitchFamily="18" charset="0"/>
                <a:cs typeface="Times New Roman" pitchFamily="18" charset="0"/>
              </a:rPr>
              <a:t>in </a:t>
            </a:r>
            <a:r>
              <a:rPr lang="en-US" sz="4200" b="1" dirty="0" smtClean="0">
                <a:effectLst>
                  <a:outerShdw blurRad="38100" dist="38100" dir="2700000" algn="tl">
                    <a:srgbClr val="000000">
                      <a:alpha val="43137"/>
                    </a:srgbClr>
                  </a:outerShdw>
                </a:effectLst>
                <a:latin typeface="Times New Roman" pitchFamily="18" charset="0"/>
                <a:cs typeface="Times New Roman" pitchFamily="18" charset="0"/>
              </a:rPr>
              <a:t>Numerical Weather Prediction Models:</a:t>
            </a:r>
          </a:p>
          <a:p>
            <a:pPr algn="ctr"/>
            <a:r>
              <a:rPr lang="en-US" sz="4200" b="1" dirty="0" smtClean="0">
                <a:effectLst>
                  <a:outerShdw blurRad="38100" dist="38100" dir="2700000" algn="tl">
                    <a:srgbClr val="000000">
                      <a:alpha val="43137"/>
                    </a:srgbClr>
                  </a:outerShdw>
                </a:effectLst>
                <a:latin typeface="Times New Roman" pitchFamily="18" charset="0"/>
                <a:cs typeface="Times New Roman" pitchFamily="18" charset="0"/>
              </a:rPr>
              <a:t>An Overview</a:t>
            </a:r>
            <a:endParaRPr lang="en-US" sz="4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extBox 1"/>
          <p:cNvSpPr txBox="1"/>
          <p:nvPr/>
        </p:nvSpPr>
        <p:spPr>
          <a:xfrm>
            <a:off x="0" y="5438001"/>
            <a:ext cx="9144000" cy="738664"/>
          </a:xfrm>
          <a:prstGeom prst="rect">
            <a:avLst/>
          </a:prstGeom>
          <a:noFill/>
        </p:spPr>
        <p:txBody>
          <a:bodyPr wrap="square" rtlCol="0">
            <a:spAutoFit/>
          </a:bodyPr>
          <a:lstStyle/>
          <a:p>
            <a:pPr algn="ctr"/>
            <a:r>
              <a:rPr lang="en-US" sz="1400" b="1" dirty="0" smtClean="0"/>
              <a:t>Workshop on</a:t>
            </a:r>
          </a:p>
          <a:p>
            <a:pPr algn="ctr"/>
            <a:r>
              <a:rPr lang="en-US" sz="1400" b="1" dirty="0"/>
              <a:t>Numerical Weather Prediction Systems </a:t>
            </a:r>
            <a:endParaRPr lang="en-US" sz="1400" b="1" dirty="0" smtClean="0"/>
          </a:p>
          <a:p>
            <a:pPr algn="ctr"/>
            <a:r>
              <a:rPr lang="en-US" sz="1400" b="1" dirty="0" smtClean="0"/>
              <a:t>and </a:t>
            </a:r>
            <a:r>
              <a:rPr lang="en-US" sz="1400" b="1" dirty="0"/>
              <a:t>Seasonal Forecast for SIDS</a:t>
            </a:r>
          </a:p>
        </p:txBody>
      </p:sp>
      <p:sp>
        <p:nvSpPr>
          <p:cNvPr id="10" name="TextBox 9"/>
          <p:cNvSpPr txBox="1"/>
          <p:nvPr/>
        </p:nvSpPr>
        <p:spPr>
          <a:xfrm>
            <a:off x="0" y="6172200"/>
            <a:ext cx="9144000" cy="523220"/>
          </a:xfrm>
          <a:prstGeom prst="rect">
            <a:avLst/>
          </a:prstGeom>
          <a:noFill/>
        </p:spPr>
        <p:txBody>
          <a:bodyPr wrap="square" rtlCol="0">
            <a:spAutoFit/>
          </a:bodyPr>
          <a:lstStyle/>
          <a:p>
            <a:pPr algn="ctr"/>
            <a:r>
              <a:rPr lang="en-US" sz="1400" b="1" dirty="0" err="1"/>
              <a:t>Espargos</a:t>
            </a:r>
            <a:r>
              <a:rPr lang="en-US" sz="1400" b="1" dirty="0"/>
              <a:t>, Sal Island, Cabo Verde </a:t>
            </a:r>
            <a:endParaRPr lang="en-US" sz="1400" b="1" dirty="0" smtClean="0"/>
          </a:p>
          <a:p>
            <a:pPr algn="ctr"/>
            <a:r>
              <a:rPr lang="en-US" sz="1400" b="1" dirty="0" smtClean="0"/>
              <a:t>2nd </a:t>
            </a:r>
            <a:r>
              <a:rPr lang="en-US" sz="1400" b="1" dirty="0"/>
              <a:t>– 5th September,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a:xfrm>
            <a:off x="0" y="0"/>
            <a:ext cx="9144000" cy="685800"/>
          </a:xfrm>
        </p:spPr>
        <p:txBody>
          <a:bodyPr/>
          <a:lstStyle/>
          <a:p>
            <a:r>
              <a:rPr lang="en-US" sz="3200" b="1" dirty="0" smtClean="0">
                <a:latin typeface="Times New Roman" pitchFamily="18" charset="0"/>
                <a:cs typeface="Times New Roman" pitchFamily="18" charset="0"/>
              </a:rPr>
              <a:t>Reynolds decomposition</a:t>
            </a:r>
          </a:p>
        </p:txBody>
      </p:sp>
      <p:grpSp>
        <p:nvGrpSpPr>
          <p:cNvPr id="2" name="Group 21"/>
          <p:cNvGrpSpPr>
            <a:grpSpLocks/>
          </p:cNvGrpSpPr>
          <p:nvPr/>
        </p:nvGrpSpPr>
        <p:grpSpPr bwMode="auto">
          <a:xfrm>
            <a:off x="457200" y="609600"/>
            <a:ext cx="7397751" cy="1828800"/>
            <a:chOff x="288" y="384"/>
            <a:chExt cx="4660" cy="1152"/>
          </a:xfrm>
        </p:grpSpPr>
        <p:sp>
          <p:nvSpPr>
            <p:cNvPr id="1040" name="Text Box 3"/>
            <p:cNvSpPr txBox="1">
              <a:spLocks noChangeArrowheads="1"/>
            </p:cNvSpPr>
            <p:nvPr/>
          </p:nvSpPr>
          <p:spPr bwMode="auto">
            <a:xfrm>
              <a:off x="288" y="384"/>
              <a:ext cx="4660" cy="291"/>
            </a:xfrm>
            <a:prstGeom prst="rect">
              <a:avLst/>
            </a:prstGeom>
            <a:noFill/>
            <a:ln w="9525">
              <a:noFill/>
              <a:miter lim="800000"/>
              <a:headEnd/>
              <a:tailEnd/>
            </a:ln>
          </p:spPr>
          <p:txBody>
            <a:bodyPr wrap="none">
              <a:spAutoFit/>
            </a:bodyPr>
            <a:lstStyle/>
            <a:p>
              <a:pPr>
                <a:spcBef>
                  <a:spcPct val="0"/>
                </a:spcBef>
                <a:buFontTx/>
                <a:buNone/>
              </a:pPr>
              <a:r>
                <a:rPr lang="en-US" sz="2400" dirty="0" smtClean="0">
                  <a:latin typeface="Times New Roman" pitchFamily="18" charset="0"/>
                  <a:cs typeface="Times New Roman" pitchFamily="18" charset="0"/>
                </a:rPr>
                <a:t>Take the equation </a:t>
              </a:r>
              <a:r>
                <a:rPr lang="en-US" sz="2400" dirty="0">
                  <a:latin typeface="Times New Roman" pitchFamily="18" charset="0"/>
                  <a:cs typeface="Times New Roman" pitchFamily="18" charset="0"/>
                </a:rPr>
                <a:t>for potential </a:t>
              </a:r>
              <a:r>
                <a:rPr lang="en-US" sz="2400" dirty="0" smtClean="0">
                  <a:latin typeface="Times New Roman" pitchFamily="18" charset="0"/>
                  <a:cs typeface="Times New Roman" pitchFamily="18" charset="0"/>
                </a:rPr>
                <a:t>temperature as an example:</a:t>
              </a:r>
              <a:endParaRPr lang="en-US" sz="2400" dirty="0">
                <a:solidFill>
                  <a:schemeClr val="tx1"/>
                </a:solidFill>
                <a:latin typeface="Times New Roman" pitchFamily="18" charset="0"/>
                <a:cs typeface="Times New Roman" pitchFamily="18" charset="0"/>
              </a:endParaRPr>
            </a:p>
          </p:txBody>
        </p:sp>
        <p:graphicFrame>
          <p:nvGraphicFramePr>
            <p:cNvPr id="1030" name="Object 4"/>
            <p:cNvGraphicFramePr>
              <a:graphicFrameLocks noChangeAspect="1"/>
            </p:cNvGraphicFramePr>
            <p:nvPr/>
          </p:nvGraphicFramePr>
          <p:xfrm>
            <a:off x="336" y="720"/>
            <a:ext cx="4022" cy="533"/>
          </p:xfrm>
          <a:graphic>
            <a:graphicData uri="http://schemas.openxmlformats.org/presentationml/2006/ole">
              <mc:AlternateContent xmlns:mc="http://schemas.openxmlformats.org/markup-compatibility/2006">
                <mc:Choice xmlns:v="urn:schemas-microsoft-com:vml" Requires="v">
                  <p:oleObj spid="_x0000_s253665" name="Equation" r:id="rId3" imgW="3340080" imgH="444240" progId="Equation.3">
                    <p:embed/>
                  </p:oleObj>
                </mc:Choice>
                <mc:Fallback>
                  <p:oleObj name="Equation" r:id="rId3" imgW="334008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720"/>
                          <a:ext cx="4022" cy="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1" name="Text Box 5"/>
            <p:cNvSpPr txBox="1">
              <a:spLocks noChangeArrowheads="1"/>
            </p:cNvSpPr>
            <p:nvPr/>
          </p:nvSpPr>
          <p:spPr bwMode="auto">
            <a:xfrm>
              <a:off x="1056" y="1248"/>
              <a:ext cx="861" cy="288"/>
            </a:xfrm>
            <a:prstGeom prst="rect">
              <a:avLst/>
            </a:prstGeom>
            <a:noFill/>
            <a:ln w="9525">
              <a:noFill/>
              <a:miter lim="800000"/>
              <a:headEnd/>
              <a:tailEnd/>
            </a:ln>
          </p:spPr>
          <p:txBody>
            <a:bodyPr wrap="none">
              <a:spAutoFit/>
            </a:bodyPr>
            <a:lstStyle/>
            <a:p>
              <a:pPr>
                <a:spcBef>
                  <a:spcPct val="0"/>
                </a:spcBef>
                <a:buFontTx/>
                <a:buNone/>
              </a:pPr>
              <a:r>
                <a:rPr lang="en-US" sz="2400" dirty="0">
                  <a:solidFill>
                    <a:schemeClr val="tx1"/>
                  </a:solidFill>
                  <a:latin typeface="Times New Roman" pitchFamily="18" charset="0"/>
                  <a:cs typeface="Times New Roman" pitchFamily="18" charset="0"/>
                </a:rPr>
                <a:t>advection</a:t>
              </a:r>
            </a:p>
          </p:txBody>
        </p:sp>
        <p:sp>
          <p:nvSpPr>
            <p:cNvPr id="1042" name="Text Box 6"/>
            <p:cNvSpPr txBox="1">
              <a:spLocks noChangeArrowheads="1"/>
            </p:cNvSpPr>
            <p:nvPr/>
          </p:nvSpPr>
          <p:spPr bwMode="auto">
            <a:xfrm>
              <a:off x="2160" y="1248"/>
              <a:ext cx="617" cy="288"/>
            </a:xfrm>
            <a:prstGeom prst="rect">
              <a:avLst/>
            </a:prstGeom>
            <a:noFill/>
            <a:ln w="9525">
              <a:noFill/>
              <a:miter lim="800000"/>
              <a:headEnd/>
              <a:tailEnd/>
            </a:ln>
          </p:spPr>
          <p:txBody>
            <a:bodyPr wrap="none">
              <a:spAutoFit/>
            </a:bodyPr>
            <a:lstStyle/>
            <a:p>
              <a:pPr>
                <a:spcBef>
                  <a:spcPct val="0"/>
                </a:spcBef>
                <a:buFontTx/>
                <a:buNone/>
              </a:pPr>
              <a:r>
                <a:rPr lang="en-US" sz="2400" dirty="0">
                  <a:solidFill>
                    <a:schemeClr val="tx1"/>
                  </a:solidFill>
                  <a:latin typeface="Times New Roman" pitchFamily="18" charset="0"/>
                  <a:cs typeface="Times New Roman" pitchFamily="18" charset="0"/>
                </a:rPr>
                <a:t>source</a:t>
              </a:r>
            </a:p>
          </p:txBody>
        </p:sp>
        <p:sp>
          <p:nvSpPr>
            <p:cNvPr id="1043" name="Text Box 7"/>
            <p:cNvSpPr txBox="1">
              <a:spLocks noChangeArrowheads="1"/>
            </p:cNvSpPr>
            <p:nvPr/>
          </p:nvSpPr>
          <p:spPr bwMode="auto">
            <a:xfrm>
              <a:off x="2832" y="1248"/>
              <a:ext cx="1623" cy="288"/>
            </a:xfrm>
            <a:prstGeom prst="rect">
              <a:avLst/>
            </a:prstGeom>
            <a:noFill/>
            <a:ln w="9525">
              <a:noFill/>
              <a:miter lim="800000"/>
              <a:headEnd/>
              <a:tailEnd/>
            </a:ln>
          </p:spPr>
          <p:txBody>
            <a:bodyPr wrap="none">
              <a:spAutoFit/>
            </a:bodyPr>
            <a:lstStyle/>
            <a:p>
              <a:pPr>
                <a:spcBef>
                  <a:spcPct val="0"/>
                </a:spcBef>
                <a:buFontTx/>
                <a:buNone/>
              </a:pPr>
              <a:r>
                <a:rPr lang="en-US" sz="2400" dirty="0">
                  <a:solidFill>
                    <a:schemeClr val="tx1"/>
                  </a:solidFill>
                  <a:latin typeface="Times New Roman" pitchFamily="18" charset="0"/>
                  <a:cs typeface="Times New Roman" pitchFamily="18" charset="0"/>
                </a:rPr>
                <a:t>molecular diffusion</a:t>
              </a:r>
            </a:p>
          </p:txBody>
        </p:sp>
        <p:sp>
          <p:nvSpPr>
            <p:cNvPr id="1044" name="Line 8"/>
            <p:cNvSpPr>
              <a:spLocks noChangeShapeType="1"/>
            </p:cNvSpPr>
            <p:nvPr/>
          </p:nvSpPr>
          <p:spPr bwMode="auto">
            <a:xfrm>
              <a:off x="768" y="1248"/>
              <a:ext cx="1440" cy="0"/>
            </a:xfrm>
            <a:prstGeom prst="line">
              <a:avLst/>
            </a:prstGeom>
            <a:noFill/>
            <a:ln w="9525">
              <a:solidFill>
                <a:schemeClr val="tx1"/>
              </a:solidFill>
              <a:round/>
              <a:headEnd/>
              <a:tailEnd/>
            </a:ln>
          </p:spPr>
          <p:txBody>
            <a:bodyPr wrap="none" anchor="ctr"/>
            <a:lstStyle/>
            <a:p>
              <a:endParaRPr lang="en-US"/>
            </a:p>
          </p:txBody>
        </p:sp>
        <p:sp>
          <p:nvSpPr>
            <p:cNvPr id="1045" name="Line 9"/>
            <p:cNvSpPr>
              <a:spLocks noChangeShapeType="1"/>
            </p:cNvSpPr>
            <p:nvPr/>
          </p:nvSpPr>
          <p:spPr bwMode="auto">
            <a:xfrm>
              <a:off x="2352" y="1248"/>
              <a:ext cx="288" cy="0"/>
            </a:xfrm>
            <a:prstGeom prst="line">
              <a:avLst/>
            </a:prstGeom>
            <a:noFill/>
            <a:ln w="9525">
              <a:solidFill>
                <a:schemeClr val="tx1"/>
              </a:solidFill>
              <a:round/>
              <a:headEnd/>
              <a:tailEnd/>
            </a:ln>
          </p:spPr>
          <p:txBody>
            <a:bodyPr wrap="none" anchor="ctr"/>
            <a:lstStyle/>
            <a:p>
              <a:endParaRPr lang="en-US"/>
            </a:p>
          </p:txBody>
        </p:sp>
        <p:sp>
          <p:nvSpPr>
            <p:cNvPr id="1046" name="Line 10"/>
            <p:cNvSpPr>
              <a:spLocks noChangeShapeType="1"/>
            </p:cNvSpPr>
            <p:nvPr/>
          </p:nvSpPr>
          <p:spPr bwMode="auto">
            <a:xfrm>
              <a:off x="2832" y="1248"/>
              <a:ext cx="1632" cy="0"/>
            </a:xfrm>
            <a:prstGeom prst="line">
              <a:avLst/>
            </a:prstGeom>
            <a:noFill/>
            <a:ln w="9525">
              <a:solidFill>
                <a:schemeClr val="tx1"/>
              </a:solidFill>
              <a:round/>
              <a:headEnd/>
              <a:tailEnd/>
            </a:ln>
          </p:spPr>
          <p:txBody>
            <a:bodyPr wrap="none" anchor="ctr"/>
            <a:lstStyle/>
            <a:p>
              <a:endParaRPr lang="en-US"/>
            </a:p>
          </p:txBody>
        </p:sp>
      </p:grpSp>
      <p:grpSp>
        <p:nvGrpSpPr>
          <p:cNvPr id="3" name="Group 22"/>
          <p:cNvGrpSpPr>
            <a:grpSpLocks/>
          </p:cNvGrpSpPr>
          <p:nvPr/>
        </p:nvGrpSpPr>
        <p:grpSpPr bwMode="auto">
          <a:xfrm>
            <a:off x="609600" y="2514600"/>
            <a:ext cx="6629400" cy="830263"/>
            <a:chOff x="240" y="1584"/>
            <a:chExt cx="4176" cy="523"/>
          </a:xfrm>
        </p:grpSpPr>
        <p:sp>
          <p:nvSpPr>
            <p:cNvPr id="1039" name="Text Box 11"/>
            <p:cNvSpPr txBox="1">
              <a:spLocks noChangeArrowheads="1"/>
            </p:cNvSpPr>
            <p:nvPr/>
          </p:nvSpPr>
          <p:spPr bwMode="auto">
            <a:xfrm>
              <a:off x="240" y="1584"/>
              <a:ext cx="2071" cy="288"/>
            </a:xfrm>
            <a:prstGeom prst="rect">
              <a:avLst/>
            </a:prstGeom>
            <a:noFill/>
            <a:ln w="9525">
              <a:noFill/>
              <a:miter lim="800000"/>
              <a:headEnd/>
              <a:tailEnd/>
            </a:ln>
          </p:spPr>
          <p:txBody>
            <a:bodyPr wrap="none">
              <a:spAutoFit/>
            </a:bodyPr>
            <a:lstStyle/>
            <a:p>
              <a:pPr>
                <a:spcBef>
                  <a:spcPct val="0"/>
                </a:spcBef>
                <a:buFontTx/>
                <a:buNone/>
              </a:pPr>
              <a:r>
                <a:rPr lang="en-US" sz="2400" dirty="0">
                  <a:solidFill>
                    <a:schemeClr val="tx1"/>
                  </a:solidFill>
                  <a:latin typeface="Times New Roman" pitchFamily="18" charset="0"/>
                  <a:cs typeface="Times New Roman" pitchFamily="18" charset="0"/>
                </a:rPr>
                <a:t>Reynolds decomposition</a:t>
              </a:r>
              <a:r>
                <a:rPr lang="en-US" sz="2400" dirty="0">
                  <a:solidFill>
                    <a:schemeClr val="tx1"/>
                  </a:solidFill>
                </a:rPr>
                <a:t>:</a:t>
              </a:r>
            </a:p>
          </p:txBody>
        </p:sp>
        <p:graphicFrame>
          <p:nvGraphicFramePr>
            <p:cNvPr id="1029" name="Object 13"/>
            <p:cNvGraphicFramePr>
              <a:graphicFrameLocks noChangeAspect="1"/>
            </p:cNvGraphicFramePr>
            <p:nvPr/>
          </p:nvGraphicFramePr>
          <p:xfrm>
            <a:off x="2554" y="1606"/>
            <a:ext cx="1862" cy="501"/>
          </p:xfrm>
          <a:graphic>
            <a:graphicData uri="http://schemas.openxmlformats.org/presentationml/2006/ole">
              <mc:AlternateContent xmlns:mc="http://schemas.openxmlformats.org/markup-compatibility/2006">
                <mc:Choice xmlns:v="urn:schemas-microsoft-com:vml" Requires="v">
                  <p:oleObj spid="_x0000_s253666" name="Equation" r:id="rId5" imgW="1600200" imgH="431640" progId="Equation.3">
                    <p:embed/>
                  </p:oleObj>
                </mc:Choice>
                <mc:Fallback>
                  <p:oleObj name="Equation" r:id="rId5" imgW="16002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4" y="1606"/>
                          <a:ext cx="1862" cy="5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23"/>
          <p:cNvGrpSpPr>
            <a:grpSpLocks/>
          </p:cNvGrpSpPr>
          <p:nvPr/>
        </p:nvGrpSpPr>
        <p:grpSpPr bwMode="auto">
          <a:xfrm>
            <a:off x="76200" y="3317875"/>
            <a:ext cx="8169275" cy="3421063"/>
            <a:chOff x="182" y="2090"/>
            <a:chExt cx="5146" cy="2155"/>
          </a:xfrm>
        </p:grpSpPr>
        <p:sp>
          <p:nvSpPr>
            <p:cNvPr id="1036" name="Text Box 15"/>
            <p:cNvSpPr txBox="1">
              <a:spLocks noChangeArrowheads="1"/>
            </p:cNvSpPr>
            <p:nvPr/>
          </p:nvSpPr>
          <p:spPr bwMode="auto">
            <a:xfrm>
              <a:off x="182" y="2090"/>
              <a:ext cx="3480" cy="291"/>
            </a:xfrm>
            <a:prstGeom prst="rect">
              <a:avLst/>
            </a:prstGeom>
            <a:noFill/>
            <a:ln w="9525">
              <a:noFill/>
              <a:miter lim="800000"/>
              <a:headEnd/>
              <a:tailEnd/>
            </a:ln>
          </p:spPr>
          <p:txBody>
            <a:bodyPr wrap="none">
              <a:spAutoFit/>
            </a:bodyPr>
            <a:lstStyle/>
            <a:p>
              <a:pPr>
                <a:spcBef>
                  <a:spcPct val="0"/>
                </a:spcBef>
                <a:buFontTx/>
                <a:buNone/>
              </a:pPr>
              <a:r>
                <a:rPr lang="en-US" sz="2400" dirty="0">
                  <a:solidFill>
                    <a:schemeClr val="tx1"/>
                  </a:solidFill>
                  <a:latin typeface="Times New Roman" pitchFamily="18" charset="0"/>
                  <a:cs typeface="Times New Roman" pitchFamily="18" charset="0"/>
                </a:rPr>
                <a:t>Averaged </a:t>
              </a:r>
              <a:r>
                <a:rPr lang="en-US" sz="2400" dirty="0" smtClean="0">
                  <a:solidFill>
                    <a:schemeClr val="tx1"/>
                  </a:solidFill>
                  <a:latin typeface="Times New Roman" pitchFamily="18" charset="0"/>
                  <a:cs typeface="Times New Roman" pitchFamily="18" charset="0"/>
                </a:rPr>
                <a:t>over a grid box (and a time step)</a:t>
              </a:r>
              <a:r>
                <a:rPr lang="en-US" sz="2400" dirty="0" smtClean="0">
                  <a:solidFill>
                    <a:schemeClr val="tx1"/>
                  </a:solidFill>
                </a:rPr>
                <a:t>:</a:t>
              </a:r>
              <a:endParaRPr lang="en-US" sz="2400" dirty="0">
                <a:solidFill>
                  <a:schemeClr val="tx1"/>
                </a:solidFill>
              </a:endParaRPr>
            </a:p>
          </p:txBody>
        </p:sp>
        <p:graphicFrame>
          <p:nvGraphicFramePr>
            <p:cNvPr id="1026" name="Object 16"/>
            <p:cNvGraphicFramePr>
              <a:graphicFrameLocks noChangeAspect="1"/>
            </p:cNvGraphicFramePr>
            <p:nvPr/>
          </p:nvGraphicFramePr>
          <p:xfrm>
            <a:off x="218" y="2400"/>
            <a:ext cx="4364" cy="983"/>
          </p:xfrm>
          <a:graphic>
            <a:graphicData uri="http://schemas.openxmlformats.org/presentationml/2006/ole">
              <mc:AlternateContent xmlns:mc="http://schemas.openxmlformats.org/markup-compatibility/2006">
                <mc:Choice xmlns:v="urn:schemas-microsoft-com:vml" Requires="v">
                  <p:oleObj spid="_x0000_s253667" name="Equation" r:id="rId7" imgW="3822480" imgH="863280" progId="Equation.3">
                    <p:embed/>
                  </p:oleObj>
                </mc:Choice>
                <mc:Fallback>
                  <p:oleObj name="Equation" r:id="rId7" imgW="3822480" imgH="863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 y="2400"/>
                          <a:ext cx="4364" cy="9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Text Box 17"/>
            <p:cNvSpPr txBox="1">
              <a:spLocks noChangeArrowheads="1"/>
            </p:cNvSpPr>
            <p:nvPr/>
          </p:nvSpPr>
          <p:spPr bwMode="auto">
            <a:xfrm>
              <a:off x="432" y="3456"/>
              <a:ext cx="4479" cy="291"/>
            </a:xfrm>
            <a:prstGeom prst="rect">
              <a:avLst/>
            </a:prstGeom>
            <a:noFill/>
            <a:ln w="9525">
              <a:noFill/>
              <a:miter lim="800000"/>
              <a:headEnd/>
              <a:tailEnd/>
            </a:ln>
          </p:spPr>
          <p:txBody>
            <a:bodyPr wrap="none">
              <a:spAutoFit/>
            </a:bodyPr>
            <a:lstStyle/>
            <a:p>
              <a:pPr>
                <a:spcBef>
                  <a:spcPct val="0"/>
                </a:spcBef>
                <a:buFontTx/>
                <a:buNone/>
              </a:pPr>
              <a:r>
                <a:rPr lang="en-US" sz="2400" dirty="0">
                  <a:solidFill>
                    <a:schemeClr val="tx1"/>
                  </a:solidFill>
                </a:rPr>
                <a:t>: </a:t>
              </a:r>
              <a:r>
                <a:rPr lang="en-US" sz="2400" dirty="0">
                  <a:solidFill>
                    <a:schemeClr val="tx1"/>
                  </a:solidFill>
                  <a:latin typeface="Times New Roman" pitchFamily="18" charset="0"/>
                  <a:cs typeface="Times New Roman" pitchFamily="18" charset="0"/>
                </a:rPr>
                <a:t>source term (e.g. radiation </a:t>
              </a:r>
              <a:r>
                <a:rPr lang="en-US" sz="2400" dirty="0" err="1" smtClean="0">
                  <a:solidFill>
                    <a:schemeClr val="tx1"/>
                  </a:solidFill>
                  <a:latin typeface="Times New Roman" pitchFamily="18" charset="0"/>
                  <a:cs typeface="Times New Roman" pitchFamily="18" charset="0"/>
                </a:rPr>
                <a:t>absorpt</a:t>
              </a:r>
              <a:r>
                <a:rPr lang="en-US" sz="2400" dirty="0" smtClean="0">
                  <a:solidFill>
                    <a:schemeClr val="tx1"/>
                  </a:solidFill>
                  <a:latin typeface="Times New Roman" pitchFamily="18" charset="0"/>
                  <a:cs typeface="Times New Roman" pitchFamily="18" charset="0"/>
                </a:rPr>
                <a:t>./</a:t>
              </a:r>
              <a:r>
                <a:rPr lang="en-US" sz="2400" dirty="0" err="1" smtClean="0">
                  <a:solidFill>
                    <a:schemeClr val="tx1"/>
                  </a:solidFill>
                  <a:latin typeface="Times New Roman" pitchFamily="18" charset="0"/>
                  <a:cs typeface="Times New Roman" pitchFamily="18" charset="0"/>
                </a:rPr>
                <a:t>emiss</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or </a:t>
              </a:r>
              <a:r>
                <a:rPr lang="en-US" sz="2400" dirty="0" err="1" smtClean="0">
                  <a:solidFill>
                    <a:schemeClr val="tx1"/>
                  </a:solidFill>
                  <a:latin typeface="Times New Roman" pitchFamily="18" charset="0"/>
                  <a:cs typeface="Times New Roman" pitchFamily="18" charset="0"/>
                </a:rPr>
                <a:t>condens</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graphicFrame>
          <p:nvGraphicFramePr>
            <p:cNvPr id="1027" name="Object 18"/>
            <p:cNvGraphicFramePr>
              <a:graphicFrameLocks noChangeAspect="1"/>
            </p:cNvGraphicFramePr>
            <p:nvPr/>
          </p:nvGraphicFramePr>
          <p:xfrm>
            <a:off x="240" y="3504"/>
            <a:ext cx="180" cy="240"/>
          </p:xfrm>
          <a:graphic>
            <a:graphicData uri="http://schemas.openxmlformats.org/presentationml/2006/ole">
              <mc:AlternateContent xmlns:mc="http://schemas.openxmlformats.org/markup-compatibility/2006">
                <mc:Choice xmlns:v="urn:schemas-microsoft-com:vml" Requires="v">
                  <p:oleObj spid="_x0000_s253668" name="Equation" r:id="rId9" imgW="152280" imgH="203040" progId="Equation.3">
                    <p:embed/>
                  </p:oleObj>
                </mc:Choice>
                <mc:Fallback>
                  <p:oleObj name="Equation" r:id="rId9" imgW="15228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 y="3504"/>
                          <a:ext cx="180"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19"/>
            <p:cNvGraphicFramePr>
              <a:graphicFrameLocks noChangeAspect="1"/>
            </p:cNvGraphicFramePr>
            <p:nvPr/>
          </p:nvGraphicFramePr>
          <p:xfrm>
            <a:off x="240" y="3770"/>
            <a:ext cx="362" cy="255"/>
          </p:xfrm>
          <a:graphic>
            <a:graphicData uri="http://schemas.openxmlformats.org/presentationml/2006/ole">
              <mc:AlternateContent xmlns:mc="http://schemas.openxmlformats.org/markup-compatibility/2006">
                <mc:Choice xmlns:v="urn:schemas-microsoft-com:vml" Requires="v">
                  <p:oleObj spid="_x0000_s253669" name="Equation" r:id="rId11" imgW="304560" imgH="215640" progId="Equation.3">
                    <p:embed/>
                  </p:oleObj>
                </mc:Choice>
                <mc:Fallback>
                  <p:oleObj name="Equation" r:id="rId11" imgW="30456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 y="3770"/>
                          <a:ext cx="362" cy="2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Text Box 20"/>
            <p:cNvSpPr txBox="1">
              <a:spLocks noChangeArrowheads="1"/>
            </p:cNvSpPr>
            <p:nvPr/>
          </p:nvSpPr>
          <p:spPr bwMode="auto">
            <a:xfrm>
              <a:off x="614" y="3722"/>
              <a:ext cx="4714" cy="523"/>
            </a:xfrm>
            <a:prstGeom prst="rect">
              <a:avLst/>
            </a:prstGeom>
            <a:noFill/>
            <a:ln w="9525">
              <a:noFill/>
              <a:miter lim="800000"/>
              <a:headEnd/>
              <a:tailEnd/>
            </a:ln>
          </p:spPr>
          <p:txBody>
            <a:bodyPr>
              <a:spAutoFit/>
            </a:bodyPr>
            <a:lstStyle/>
            <a:p>
              <a:pPr>
                <a:spcBef>
                  <a:spcPct val="0"/>
                </a:spcBef>
                <a:buFontTx/>
                <a:buNone/>
              </a:pPr>
              <a:r>
                <a:rPr lang="en-US" sz="2400" dirty="0">
                  <a:solidFill>
                    <a:schemeClr val="tx1"/>
                  </a:solidFill>
                </a:rPr>
                <a:t>: </a:t>
              </a:r>
              <a:r>
                <a:rPr lang="en-US" sz="2400" dirty="0" err="1">
                  <a:solidFill>
                    <a:schemeClr val="tx1"/>
                  </a:solidFill>
                  <a:latin typeface="Times New Roman" pitchFamily="18" charset="0"/>
                  <a:cs typeface="Times New Roman" pitchFamily="18" charset="0"/>
                </a:rPr>
                <a:t>subgrid</a:t>
              </a:r>
              <a:r>
                <a:rPr lang="en-US" sz="2400" dirty="0">
                  <a:solidFill>
                    <a:schemeClr val="tx1"/>
                  </a:solidFill>
                  <a:latin typeface="Times New Roman" pitchFamily="18" charset="0"/>
                  <a:cs typeface="Times New Roman" pitchFamily="18" charset="0"/>
                </a:rPr>
                <a:t> (Reynolds) transport term (e.g. due to </a:t>
              </a:r>
              <a:r>
                <a:rPr lang="en-US" sz="2400" dirty="0" smtClean="0">
                  <a:solidFill>
                    <a:schemeClr val="tx1"/>
                  </a:solidFill>
                  <a:latin typeface="Times New Roman" pitchFamily="18" charset="0"/>
                  <a:cs typeface="Times New Roman" pitchFamily="18" charset="0"/>
                </a:rPr>
                <a:t> </a:t>
              </a:r>
            </a:p>
            <a:p>
              <a:pPr>
                <a:spcBef>
                  <a:spcPct val="0"/>
                </a:spcBef>
                <a:buFontTx/>
                <a:buNone/>
              </a:pPr>
              <a:r>
                <a:rPr lang="en-US" sz="2400" dirty="0" smtClean="0">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turbulence</a:t>
              </a:r>
              <a:r>
                <a:rPr lang="en-US" sz="2400" dirty="0">
                  <a:solidFill>
                    <a:schemeClr val="tx1"/>
                  </a:solidFill>
                  <a:latin typeface="Times New Roman" pitchFamily="18" charset="0"/>
                  <a:cs typeface="Times New Roman" pitchFamily="18" charset="0"/>
                </a:rPr>
                <a:t>, convection)</a:t>
              </a:r>
            </a:p>
          </p:txBody>
        </p:sp>
      </p:grpSp>
    </p:spTree>
    <p:extLst>
      <p:ext uri="{BB962C8B-B14F-4D97-AF65-F5344CB8AC3E}">
        <p14:creationId xmlns:p14="http://schemas.microsoft.com/office/powerpoint/2010/main" val="101873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0" y="-76200"/>
            <a:ext cx="9144000" cy="1143000"/>
          </a:xfrm>
        </p:spPr>
        <p:txBody>
          <a:bodyPr/>
          <a:lstStyle/>
          <a:p>
            <a:r>
              <a:rPr lang="en-US" sz="3200" b="1" dirty="0" smtClean="0">
                <a:latin typeface="Times New Roman" pitchFamily="18" charset="0"/>
                <a:cs typeface="Times New Roman" pitchFamily="18" charset="0"/>
              </a:rPr>
              <a:t>Importance of and requirements for physics parameterizations in NWP models (summary)</a:t>
            </a:r>
          </a:p>
        </p:txBody>
      </p:sp>
      <p:sp>
        <p:nvSpPr>
          <p:cNvPr id="7" name="Text Box 3"/>
          <p:cNvSpPr txBox="1">
            <a:spLocks noChangeArrowheads="1"/>
          </p:cNvSpPr>
          <p:nvPr/>
        </p:nvSpPr>
        <p:spPr bwMode="auto">
          <a:xfrm>
            <a:off x="457200" y="1066800"/>
            <a:ext cx="8305800" cy="5724644"/>
          </a:xfrm>
          <a:prstGeom prst="rect">
            <a:avLst/>
          </a:prstGeom>
          <a:noFill/>
          <a:ln w="9525">
            <a:noFill/>
            <a:miter lim="800000"/>
            <a:headEnd/>
            <a:tailEnd/>
          </a:ln>
        </p:spPr>
        <p:txBody>
          <a:bodyPr wrap="square">
            <a:spAutoFit/>
          </a:bodyPr>
          <a:lstStyle/>
          <a:p>
            <a:pPr>
              <a:buFontTx/>
              <a:buChar char="•"/>
            </a:pPr>
            <a:r>
              <a:rPr lang="en-US" dirty="0" smtClean="0">
                <a:solidFill>
                  <a:srgbClr val="CC3300"/>
                </a:solidFill>
                <a:latin typeface="Times New Roman" pitchFamily="18" charset="0"/>
                <a:cs typeface="Times New Roman" pitchFamily="18" charset="0"/>
              </a:rPr>
              <a:t>  </a:t>
            </a:r>
            <a:r>
              <a:rPr lang="en-US" b="1" dirty="0" smtClean="0">
                <a:solidFill>
                  <a:srgbClr val="CC3300"/>
                </a:solidFill>
                <a:latin typeface="Times New Roman" pitchFamily="18" charset="0"/>
                <a:cs typeface="Times New Roman" pitchFamily="18" charset="0"/>
              </a:rPr>
              <a:t>Importance:</a:t>
            </a:r>
          </a:p>
          <a:p>
            <a:pPr>
              <a:buFontTx/>
              <a:buChar char="•"/>
            </a:pPr>
            <a:endParaRPr lang="en-US" sz="1200" b="1" dirty="0">
              <a:latin typeface="Times New Roman" pitchFamily="18" charset="0"/>
              <a:cs typeface="Times New Roman" pitchFamily="18" charset="0"/>
            </a:endParaRPr>
          </a:p>
          <a:p>
            <a:pPr lvl="1">
              <a:buFontTx/>
              <a:buChar char="•"/>
            </a:pPr>
            <a:r>
              <a:rPr lang="en-US" b="1" dirty="0" smtClean="0">
                <a:latin typeface="Times New Roman" pitchFamily="18" charset="0"/>
                <a:cs typeface="Times New Roman" pitchFamily="18" charset="0"/>
              </a:rPr>
              <a:t>  Tendencies </a:t>
            </a:r>
            <a:r>
              <a:rPr lang="en-US" b="1" dirty="0">
                <a:latin typeface="Times New Roman" pitchFamily="18" charset="0"/>
                <a:cs typeface="Times New Roman" pitchFamily="18" charset="0"/>
              </a:rPr>
              <a:t>from </a:t>
            </a:r>
            <a:r>
              <a:rPr lang="en-US" b="1" dirty="0" err="1" smtClean="0">
                <a:latin typeface="Times New Roman" pitchFamily="18" charset="0"/>
                <a:cs typeface="Times New Roman" pitchFamily="18" charset="0"/>
              </a:rPr>
              <a:t>diabatic</a:t>
            </a:r>
            <a:r>
              <a:rPr lang="en-US" b="1" dirty="0" smtClean="0">
                <a:latin typeface="Times New Roman" pitchFamily="18" charset="0"/>
                <a:cs typeface="Times New Roman" pitchFamily="18" charset="0"/>
              </a:rPr>
              <a:t> processes </a:t>
            </a:r>
            <a:r>
              <a:rPr lang="en-US" b="1" dirty="0">
                <a:latin typeface="Times New Roman" pitchFamily="18" charset="0"/>
                <a:cs typeface="Times New Roman" pitchFamily="18" charset="0"/>
              </a:rPr>
              <a:t>are substantial and contribute to the </a:t>
            </a:r>
            <a:endParaRPr lang="en-US" b="1"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    evolution  of </a:t>
            </a:r>
            <a:r>
              <a:rPr lang="en-US" b="1" dirty="0">
                <a:latin typeface="Times New Roman" pitchFamily="18" charset="0"/>
                <a:cs typeface="Times New Roman" pitchFamily="18" charset="0"/>
              </a:rPr>
              <a:t>the atmosphere even in the short range</a:t>
            </a:r>
            <a:r>
              <a:rPr lang="en-US" b="1" dirty="0" smtClean="0">
                <a:latin typeface="Times New Roman" pitchFamily="18" charset="0"/>
                <a:cs typeface="Times New Roman" pitchFamily="18" charset="0"/>
              </a:rPr>
              <a:t>.</a:t>
            </a:r>
          </a:p>
          <a:p>
            <a:pPr lvl="1"/>
            <a:endParaRPr lang="en-US" sz="1200" b="1" dirty="0" smtClean="0">
              <a:latin typeface="Times New Roman" pitchFamily="18" charset="0"/>
              <a:cs typeface="Times New Roman" pitchFamily="18" charset="0"/>
            </a:endParaRPr>
          </a:p>
          <a:p>
            <a:pPr lvl="1">
              <a:buFontTx/>
              <a:buChar char="•"/>
            </a:pP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Diabatic</a:t>
            </a:r>
            <a:r>
              <a:rPr lang="en-US" b="1" dirty="0">
                <a:latin typeface="Times New Roman" pitchFamily="18" charset="0"/>
                <a:cs typeface="Times New Roman" pitchFamily="18" charset="0"/>
              </a:rPr>
              <a:t> processes drive the general </a:t>
            </a:r>
            <a:r>
              <a:rPr lang="en-US" b="1" dirty="0" smtClean="0">
                <a:latin typeface="Times New Roman" pitchFamily="18" charset="0"/>
                <a:cs typeface="Times New Roman" pitchFamily="18" charset="0"/>
              </a:rPr>
              <a:t>circulation and synoptic development.</a:t>
            </a:r>
          </a:p>
          <a:p>
            <a:pPr lvl="1">
              <a:buFontTx/>
              <a:buChar char="•"/>
            </a:pPr>
            <a:endParaRPr lang="en-US" b="1" dirty="0" smtClean="0">
              <a:latin typeface="Times New Roman" pitchFamily="18" charset="0"/>
              <a:cs typeface="Times New Roman" pitchFamily="18" charset="0"/>
            </a:endParaRPr>
          </a:p>
          <a:p>
            <a:pPr lvl="1">
              <a:buFontTx/>
              <a:buChar char="•"/>
            </a:pPr>
            <a:r>
              <a:rPr lang="en-US" b="1" dirty="0" smtClean="0">
                <a:latin typeface="Times New Roman" pitchFamily="18" charset="0"/>
                <a:cs typeface="Times New Roman" pitchFamily="18" charset="0"/>
              </a:rPr>
              <a:t>  The parameterized physics provide important daily weather parameters: </a:t>
            </a:r>
          </a:p>
          <a:p>
            <a:pPr lvl="1"/>
            <a:r>
              <a:rPr lang="en-US" b="1" dirty="0" smtClean="0">
                <a:latin typeface="Times New Roman" pitchFamily="18" charset="0"/>
                <a:cs typeface="Times New Roman" pitchFamily="18" charset="0"/>
              </a:rPr>
              <a:t>   diurnal cycle, clouds</a:t>
            </a:r>
            <a:r>
              <a:rPr lang="en-US" b="1" dirty="0">
                <a:latin typeface="Times New Roman" pitchFamily="18" charset="0"/>
                <a:cs typeface="Times New Roman" pitchFamily="18" charset="0"/>
              </a:rPr>
              <a:t>, precipitation, </a:t>
            </a:r>
            <a:r>
              <a:rPr lang="en-US" b="1" dirty="0" smtClean="0">
                <a:latin typeface="Times New Roman" pitchFamily="18" charset="0"/>
                <a:cs typeface="Times New Roman" pitchFamily="18" charset="0"/>
              </a:rPr>
              <a:t>fog, surface wind and gusts, T </a:t>
            </a:r>
            <a:r>
              <a:rPr lang="en-US" b="1" dirty="0">
                <a:latin typeface="Times New Roman" pitchFamily="18" charset="0"/>
                <a:cs typeface="Times New Roman" pitchFamily="18" charset="0"/>
              </a:rPr>
              <a:t>and q at </a:t>
            </a:r>
            <a:endParaRPr lang="en-US" b="1"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   2m </a:t>
            </a:r>
            <a:r>
              <a:rPr lang="en-US" b="1" dirty="0">
                <a:latin typeface="Times New Roman" pitchFamily="18" charset="0"/>
                <a:cs typeface="Times New Roman" pitchFamily="18" charset="0"/>
              </a:rPr>
              <a:t>level. </a:t>
            </a:r>
          </a:p>
          <a:p>
            <a:endParaRPr lang="en-US" b="1" dirty="0" smtClean="0">
              <a:latin typeface="Times New Roman" pitchFamily="18" charset="0"/>
              <a:cs typeface="Times New Roman" pitchFamily="18" charset="0"/>
            </a:endParaRPr>
          </a:p>
          <a:p>
            <a:pPr>
              <a:buFontTx/>
              <a:buChar char="•"/>
            </a:pPr>
            <a:r>
              <a:rPr lang="en-US" b="1" dirty="0" smtClean="0">
                <a:latin typeface="Times New Roman" pitchFamily="18" charset="0"/>
                <a:cs typeface="Times New Roman" pitchFamily="18" charset="0"/>
              </a:rPr>
              <a:t>  </a:t>
            </a:r>
            <a:r>
              <a:rPr lang="en-US" b="1" dirty="0" smtClean="0">
                <a:solidFill>
                  <a:srgbClr val="333399"/>
                </a:solidFill>
                <a:latin typeface="Times New Roman" pitchFamily="18" charset="0"/>
                <a:cs typeface="Times New Roman" pitchFamily="18" charset="0"/>
              </a:rPr>
              <a:t>Requirements:</a:t>
            </a:r>
          </a:p>
          <a:p>
            <a:pPr>
              <a:buFontTx/>
              <a:buChar char="•"/>
            </a:pPr>
            <a:endParaRPr lang="en-US" b="1" dirty="0" smtClean="0">
              <a:solidFill>
                <a:srgbClr val="333399"/>
              </a:solidFill>
              <a:latin typeface="Times New Roman" pitchFamily="18" charset="0"/>
              <a:cs typeface="Times New Roman" pitchFamily="18" charset="0"/>
            </a:endParaRPr>
          </a:p>
          <a:p>
            <a:pPr lvl="1">
              <a:buFont typeface="Arial" pitchFamily="34" charset="0"/>
              <a:buChar char="•"/>
            </a:pPr>
            <a:r>
              <a:rPr lang="en-US" b="1" dirty="0" smtClean="0">
                <a:latin typeface="Times New Roman" pitchFamily="18" charset="0"/>
                <a:cs typeface="Times New Roman" pitchFamily="18" charset="0"/>
              </a:rPr>
              <a:t>  Accommodate different applications. </a:t>
            </a:r>
          </a:p>
          <a:p>
            <a:pPr lvl="1">
              <a:buFont typeface="Arial" pitchFamily="34" charset="0"/>
              <a:buChar char="•"/>
            </a:pPr>
            <a:endParaRPr lang="en-US" sz="1200" b="1" dirty="0" smtClean="0">
              <a:latin typeface="Times New Roman" pitchFamily="18" charset="0"/>
              <a:cs typeface="Times New Roman" pitchFamily="18" charset="0"/>
            </a:endParaRPr>
          </a:p>
          <a:p>
            <a:pPr lvl="1">
              <a:buFont typeface="Arial" pitchFamily="34" charset="0"/>
              <a:buChar char="•"/>
            </a:pPr>
            <a:r>
              <a:rPr lang="en-US" b="1" dirty="0" smtClean="0">
                <a:latin typeface="Times New Roman" pitchFamily="18" charset="0"/>
                <a:cs typeface="Times New Roman" pitchFamily="18" charset="0"/>
              </a:rPr>
              <a:t>  Parameterization needs to work over a wide range of spatial resolutions.</a:t>
            </a:r>
          </a:p>
          <a:p>
            <a:pPr lvl="1">
              <a:buFont typeface="Arial" pitchFamily="34" charset="0"/>
              <a:buChar char="•"/>
            </a:pPr>
            <a:endParaRPr lang="en-US" sz="1200" b="1" dirty="0" smtClean="0">
              <a:latin typeface="Times New Roman" pitchFamily="18" charset="0"/>
              <a:cs typeface="Times New Roman" pitchFamily="18" charset="0"/>
            </a:endParaRPr>
          </a:p>
          <a:p>
            <a:pPr lvl="1">
              <a:buFont typeface="Arial" pitchFamily="34" charset="0"/>
              <a:buChar char="•"/>
            </a:pPr>
            <a:r>
              <a:rPr lang="en-US" b="1" dirty="0" smtClean="0">
                <a:latin typeface="Times New Roman" pitchFamily="18" charset="0"/>
                <a:cs typeface="Times New Roman" pitchFamily="18" charset="0"/>
              </a:rPr>
              <a:t>  Time steps are long (from a few seconds to a few minutes); Numerics needs </a:t>
            </a:r>
          </a:p>
          <a:p>
            <a:pPr lvl="1"/>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to be efficient and robust.  </a:t>
            </a:r>
          </a:p>
          <a:p>
            <a:pPr lvl="1"/>
            <a:endParaRPr lang="en-US" sz="1200" b="1" dirty="0" smtClean="0">
              <a:latin typeface="Times New Roman" pitchFamily="18" charset="0"/>
              <a:cs typeface="Times New Roman" pitchFamily="18" charset="0"/>
            </a:endParaRPr>
          </a:p>
          <a:p>
            <a:pPr lvl="1">
              <a:buFont typeface="Arial" pitchFamily="34" charset="0"/>
              <a:buChar char="•"/>
            </a:pPr>
            <a:r>
              <a:rPr lang="en-US" b="1" dirty="0" smtClean="0">
                <a:latin typeface="Times New Roman" pitchFamily="18" charset="0"/>
                <a:cs typeface="Times New Roman" pitchFamily="18" charset="0"/>
              </a:rPr>
              <a:t>  Interactions between processes are important and should be considered in </a:t>
            </a:r>
          </a:p>
          <a:p>
            <a:pPr lvl="1"/>
            <a:r>
              <a:rPr lang="en-US" b="1" dirty="0" smtClean="0">
                <a:latin typeface="Times New Roman" pitchFamily="18" charset="0"/>
                <a:cs typeface="Times New Roman" pitchFamily="18" charset="0"/>
              </a:rPr>
              <a:t>   the design of the schemes.</a:t>
            </a:r>
            <a:endParaRPr lang="en-GB" b="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1"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Parameterization of clouds</a:t>
            </a:r>
          </a:p>
        </p:txBody>
      </p:sp>
    </p:spTree>
    <p:extLst>
      <p:ext uri="{BB962C8B-B14F-4D97-AF65-F5344CB8AC3E}">
        <p14:creationId xmlns:p14="http://schemas.microsoft.com/office/powerpoint/2010/main" val="3843514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Placeholder 2"/>
          <p:cNvSpPr>
            <a:spLocks noGrp="1"/>
          </p:cNvSpPr>
          <p:nvPr>
            <p:ph type="body" sz="half" idx="1"/>
          </p:nvPr>
        </p:nvSpPr>
        <p:spPr>
          <a:xfrm>
            <a:off x="491592" y="1524000"/>
            <a:ext cx="4229100" cy="4419600"/>
          </a:xfrm>
        </p:spPr>
        <p:txBody>
          <a:bodyPr/>
          <a:lstStyle/>
          <a:p>
            <a:r>
              <a:rPr lang="en-US" sz="2000" b="1" dirty="0" smtClean="0">
                <a:solidFill>
                  <a:srgbClr val="7030A0"/>
                </a:solidFill>
                <a:latin typeface="Times New Roman" pitchFamily="18" charset="0"/>
                <a:cs typeface="Times New Roman" pitchFamily="18" charset="0"/>
              </a:rPr>
              <a:t>Water vapor</a:t>
            </a:r>
          </a:p>
          <a:p>
            <a:r>
              <a:rPr lang="en-US" sz="2000" b="1" dirty="0" smtClean="0">
                <a:solidFill>
                  <a:srgbClr val="FF0000"/>
                </a:solidFill>
                <a:latin typeface="Times New Roman" pitchFamily="18" charset="0"/>
                <a:cs typeface="Times New Roman" pitchFamily="18" charset="0"/>
              </a:rPr>
              <a:t>Cloud water droplets</a:t>
            </a:r>
          </a:p>
          <a:p>
            <a:r>
              <a:rPr lang="en-US" sz="2000" b="1" dirty="0" smtClean="0">
                <a:solidFill>
                  <a:srgbClr val="FF0000"/>
                </a:solidFill>
                <a:latin typeface="Times New Roman" pitchFamily="18" charset="0"/>
                <a:cs typeface="Times New Roman" pitchFamily="18" charset="0"/>
              </a:rPr>
              <a:t>Rain drops</a:t>
            </a:r>
          </a:p>
          <a:p>
            <a:r>
              <a:rPr lang="en-US" sz="2000" b="1" dirty="0" smtClean="0">
                <a:solidFill>
                  <a:srgbClr val="0000FF"/>
                </a:solidFill>
                <a:latin typeface="Times New Roman" pitchFamily="18" charset="0"/>
                <a:cs typeface="Times New Roman" pitchFamily="18" charset="0"/>
              </a:rPr>
              <a:t>Pristine ice crystals</a:t>
            </a:r>
          </a:p>
          <a:p>
            <a:r>
              <a:rPr lang="en-US" sz="2000" b="1" dirty="0" smtClean="0">
                <a:solidFill>
                  <a:srgbClr val="0000FF"/>
                </a:solidFill>
                <a:latin typeface="Times New Roman" pitchFamily="18" charset="0"/>
                <a:cs typeface="Times New Roman" pitchFamily="18" charset="0"/>
              </a:rPr>
              <a:t>Aggregate snow flakes</a:t>
            </a:r>
          </a:p>
          <a:p>
            <a:r>
              <a:rPr lang="en-US" sz="2000" b="1" dirty="0" err="1" smtClean="0">
                <a:solidFill>
                  <a:srgbClr val="0000FF"/>
                </a:solidFill>
                <a:latin typeface="Times New Roman" pitchFamily="18" charset="0"/>
                <a:cs typeface="Times New Roman" pitchFamily="18" charset="0"/>
              </a:rPr>
              <a:t>Graupel</a:t>
            </a:r>
            <a:r>
              <a:rPr lang="en-US" sz="2000" b="1" dirty="0" smtClean="0">
                <a:solidFill>
                  <a:srgbClr val="0000FF"/>
                </a:solidFill>
                <a:latin typeface="Times New Roman" pitchFamily="18" charset="0"/>
                <a:cs typeface="Times New Roman" pitchFamily="18" charset="0"/>
              </a:rPr>
              <a:t> pellets</a:t>
            </a:r>
          </a:p>
          <a:p>
            <a:r>
              <a:rPr lang="en-US" sz="2000" b="1" dirty="0" smtClean="0">
                <a:solidFill>
                  <a:srgbClr val="0000FF"/>
                </a:solidFill>
                <a:latin typeface="Times New Roman" pitchFamily="18" charset="0"/>
                <a:cs typeface="Times New Roman" pitchFamily="18" charset="0"/>
              </a:rPr>
              <a:t>Hailstones</a:t>
            </a:r>
          </a:p>
        </p:txBody>
      </p:sp>
      <p:sp>
        <p:nvSpPr>
          <p:cNvPr id="6" name="Rectangle 3"/>
          <p:cNvSpPr txBox="1">
            <a:spLocks noChangeArrowheads="1"/>
          </p:cNvSpPr>
          <p:nvPr/>
        </p:nvSpPr>
        <p:spPr bwMode="auto">
          <a:xfrm>
            <a:off x="228601" y="4953000"/>
            <a:ext cx="8915400" cy="1562100"/>
          </a:xfrm>
          <a:prstGeom prst="rect">
            <a:avLst/>
          </a:prstGeom>
          <a:noFill/>
          <a:ln w="9525">
            <a:solidFill>
              <a:schemeClr val="bg1"/>
            </a:solidFill>
            <a:miter lim="800000"/>
            <a:headEnd/>
            <a:tailEnd/>
          </a:ln>
          <a:effectLst/>
        </p:spPr>
        <p:txBody>
          <a:bodyPr/>
          <a:lstStyle/>
          <a:p>
            <a:pPr marL="342900" indent="-342900">
              <a:spcBef>
                <a:spcPts val="0"/>
              </a:spcBef>
              <a:spcAft>
                <a:spcPts val="0"/>
              </a:spcAft>
              <a:buFontTx/>
              <a:buChar char="•"/>
            </a:pPr>
            <a:r>
              <a:rPr lang="en-US" sz="2000" b="1" dirty="0">
                <a:latin typeface="Times New Roman" pitchFamily="18" charset="0"/>
                <a:cs typeface="Times New Roman" pitchFamily="18" charset="0"/>
              </a:rPr>
              <a:t>Note for ice phase particles: </a:t>
            </a:r>
            <a:endParaRPr lang="en-US" sz="2000" b="1" dirty="0" smtClean="0">
              <a:latin typeface="Times New Roman" pitchFamily="18" charset="0"/>
              <a:cs typeface="Times New Roman" pitchFamily="18" charset="0"/>
            </a:endParaRPr>
          </a:p>
          <a:p>
            <a:pPr marL="800100" lvl="1" indent="-342900">
              <a:spcBef>
                <a:spcPts val="0"/>
              </a:spcBef>
              <a:spcAft>
                <a:spcPts val="0"/>
              </a:spcAft>
              <a:buFontTx/>
              <a:buChar char="•"/>
            </a:pPr>
            <a:r>
              <a:rPr lang="en-US" sz="2000" b="1" dirty="0" smtClean="0">
                <a:solidFill>
                  <a:srgbClr val="0000FF"/>
                </a:solidFill>
                <a:latin typeface="Times New Roman" pitchFamily="18" charset="0"/>
                <a:cs typeface="Times New Roman" pitchFamily="18" charset="0"/>
              </a:rPr>
              <a:t>Additional </a:t>
            </a:r>
            <a:r>
              <a:rPr lang="en-US" sz="2000" b="1" dirty="0">
                <a:solidFill>
                  <a:srgbClr val="0000FF"/>
                </a:solidFill>
                <a:latin typeface="Times New Roman" pitchFamily="18" charset="0"/>
                <a:cs typeface="Times New Roman" pitchFamily="18" charset="0"/>
              </a:rPr>
              <a:t>latent heat.  </a:t>
            </a:r>
            <a:endParaRPr lang="en-US" sz="2000" b="1" dirty="0" smtClean="0">
              <a:solidFill>
                <a:srgbClr val="0000FF"/>
              </a:solidFill>
              <a:latin typeface="Times New Roman" pitchFamily="18" charset="0"/>
              <a:cs typeface="Times New Roman" pitchFamily="18" charset="0"/>
            </a:endParaRPr>
          </a:p>
          <a:p>
            <a:pPr marL="800100" lvl="1" indent="-342900">
              <a:spcBef>
                <a:spcPts val="0"/>
              </a:spcBef>
              <a:spcAft>
                <a:spcPts val="0"/>
              </a:spcAft>
              <a:buFontTx/>
              <a:buChar char="•"/>
            </a:pPr>
            <a:r>
              <a:rPr lang="en-US" sz="2000" b="1" dirty="0" smtClean="0">
                <a:solidFill>
                  <a:srgbClr val="0000FF"/>
                </a:solidFill>
                <a:latin typeface="Times New Roman" pitchFamily="18" charset="0"/>
                <a:cs typeface="Times New Roman" pitchFamily="18" charset="0"/>
              </a:rPr>
              <a:t>Terminal </a:t>
            </a:r>
            <a:r>
              <a:rPr lang="en-US" sz="2000" b="1" dirty="0">
                <a:solidFill>
                  <a:srgbClr val="0000FF"/>
                </a:solidFill>
                <a:latin typeface="Times New Roman" pitchFamily="18" charset="0"/>
                <a:cs typeface="Times New Roman" pitchFamily="18" charset="0"/>
              </a:rPr>
              <a:t>fall speed of ice hydrometeors significantly </a:t>
            </a:r>
            <a:r>
              <a:rPr lang="en-US" sz="2000" b="1" dirty="0" smtClean="0">
                <a:solidFill>
                  <a:srgbClr val="0000FF"/>
                </a:solidFill>
                <a:latin typeface="Times New Roman" pitchFamily="18" charset="0"/>
                <a:cs typeface="Times New Roman" pitchFamily="18" charset="0"/>
              </a:rPr>
              <a:t>less.</a:t>
            </a:r>
          </a:p>
          <a:p>
            <a:pPr marL="800100" lvl="1" indent="-342900">
              <a:spcBef>
                <a:spcPts val="0"/>
              </a:spcBef>
              <a:spcAft>
                <a:spcPts val="0"/>
              </a:spcAft>
              <a:buFontTx/>
              <a:buChar char="•"/>
            </a:pPr>
            <a:r>
              <a:rPr lang="en-US" sz="2000" b="1" dirty="0" smtClean="0">
                <a:solidFill>
                  <a:srgbClr val="0000FF"/>
                </a:solidFill>
                <a:latin typeface="Times New Roman" pitchFamily="18" charset="0"/>
                <a:cs typeface="Times New Roman" pitchFamily="18" charset="0"/>
              </a:rPr>
              <a:t>Optical </a:t>
            </a:r>
            <a:r>
              <a:rPr lang="en-US" sz="2000" b="1" dirty="0">
                <a:solidFill>
                  <a:srgbClr val="0000FF"/>
                </a:solidFill>
                <a:latin typeface="Times New Roman" pitchFamily="18" charset="0"/>
                <a:cs typeface="Times New Roman" pitchFamily="18" charset="0"/>
              </a:rPr>
              <a:t>properties are different (important for radiation</a:t>
            </a:r>
            <a:r>
              <a:rPr lang="en-US" sz="2000" b="1" dirty="0" smtClean="0">
                <a:solidFill>
                  <a:srgbClr val="0000FF"/>
                </a:solidFill>
                <a:latin typeface="Times New Roman" pitchFamily="18" charset="0"/>
                <a:cs typeface="Times New Roman" pitchFamily="18" charset="0"/>
              </a:rPr>
              <a:t>).</a:t>
            </a:r>
            <a:endParaRPr lang="en-US" sz="2000" b="1" dirty="0">
              <a:solidFill>
                <a:srgbClr val="0000FF"/>
              </a:solidFill>
              <a:latin typeface="Times New Roman" pitchFamily="18" charset="0"/>
              <a:cs typeface="Times New Roman" pitchFamily="18" charset="0"/>
            </a:endParaRPr>
          </a:p>
        </p:txBody>
      </p:sp>
      <p:pic>
        <p:nvPicPr>
          <p:cNvPr id="32774" name="Picture 6" descr="microparam_schematic_complex"/>
          <p:cNvPicPr>
            <a:picLocks noChangeAspect="1" noChangeArrowheads="1"/>
          </p:cNvPicPr>
          <p:nvPr/>
        </p:nvPicPr>
        <p:blipFill>
          <a:blip r:embed="rId2" cstate="print"/>
          <a:srcRect/>
          <a:stretch>
            <a:fillRect/>
          </a:stretch>
        </p:blipFill>
        <p:spPr bwMode="auto">
          <a:xfrm>
            <a:off x="4643438" y="1338263"/>
            <a:ext cx="3624262" cy="3860800"/>
          </a:xfrm>
          <a:prstGeom prst="rect">
            <a:avLst/>
          </a:prstGeom>
          <a:noFill/>
          <a:ln w="9525">
            <a:noFill/>
            <a:miter lim="800000"/>
            <a:headEnd/>
            <a:tailEnd/>
          </a:ln>
        </p:spPr>
      </p:pic>
      <p:sp>
        <p:nvSpPr>
          <p:cNvPr id="7" name="Rectangle 2"/>
          <p:cNvSpPr txBox="1">
            <a:spLocks noChangeArrowheads="1"/>
          </p:cNvSpPr>
          <p:nvPr/>
        </p:nvSpPr>
        <p:spPr bwMode="auto">
          <a:xfrm>
            <a:off x="0" y="76200"/>
            <a:ext cx="9144000" cy="762000"/>
          </a:xfrm>
          <a:prstGeom prst="rect">
            <a:avLst/>
          </a:prstGeom>
          <a:noFill/>
          <a:ln w="9525">
            <a:noFill/>
            <a:miter lim="800000"/>
            <a:headEnd/>
            <a:tailEnd/>
          </a:ln>
        </p:spPr>
        <p:txBody>
          <a:bodyPr vert="horz" wrap="square" lIns="91400" tIns="45699" rIns="91400" bIns="45699" numCol="1" anchor="ctr" anchorCtr="0" compatLnSpc="1">
            <a:prstTxWarp prst="textNoShape">
              <a:avLst/>
            </a:prstTxWarp>
          </a:bodyPr>
          <a:lstStyle/>
          <a:p>
            <a:pPr lvl="0" algn="ctr" eaLnBrk="0" hangingPunct="0"/>
            <a:r>
              <a:rPr kumimoji="0" lang="en-GB" sz="4400" b="0" i="0" u="none" strike="noStrike" kern="0" cap="none" spc="0" normalizeH="0" baseline="0" noProof="0" dirty="0" smtClean="0">
                <a:ln>
                  <a:noFill/>
                </a:ln>
                <a:solidFill>
                  <a:schemeClr val="tx2"/>
                </a:solidFill>
                <a:effectLst/>
                <a:uLnTx/>
                <a:uFillTx/>
                <a:latin typeface="+mj-lt"/>
                <a:ea typeface="+mj-ea"/>
                <a:cs typeface="+mj-cs"/>
              </a:rPr>
              <a:t> </a:t>
            </a:r>
            <a:r>
              <a:rPr kumimoji="0" lang="en-GB" sz="32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Parameterization of </a:t>
            </a:r>
            <a:r>
              <a:rPr lang="en-GB" sz="3200" b="1" kern="0" dirty="0" smtClean="0">
                <a:latin typeface="Times New Roman" pitchFamily="18" charset="0"/>
                <a:ea typeface="+mj-ea"/>
                <a:cs typeface="Times New Roman" pitchFamily="18" charset="0"/>
              </a:rPr>
              <a:t>resolved clouds:</a:t>
            </a:r>
          </a:p>
          <a:p>
            <a:pPr lvl="0" algn="ctr" eaLnBrk="0" hangingPunct="0"/>
            <a:r>
              <a:rPr lang="en-GB" sz="3200" b="1" kern="0" dirty="0" smtClean="0">
                <a:latin typeface="Times New Roman" pitchFamily="18" charset="0"/>
                <a:ea typeface="+mj-ea"/>
                <a:cs typeface="Times New Roman" pitchFamily="18" charset="0"/>
              </a:rPr>
              <a:t>Which quantities to represent ?</a:t>
            </a:r>
            <a:endParaRPr kumimoji="0" lang="en-GB" sz="32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457200" y="0"/>
            <a:ext cx="8228012" cy="1143000"/>
          </a:xfrm>
        </p:spPr>
        <p:txBody>
          <a:bodyPr/>
          <a:lstStyle/>
          <a:p>
            <a:r>
              <a:rPr lang="en-GB" sz="3200" b="1" dirty="0" smtClean="0">
                <a:latin typeface="Times New Roman" pitchFamily="18" charset="0"/>
                <a:cs typeface="Times New Roman" pitchFamily="18" charset="0"/>
              </a:rPr>
              <a:t>Cloud microphysical processes</a:t>
            </a:r>
          </a:p>
        </p:txBody>
      </p:sp>
      <p:sp>
        <p:nvSpPr>
          <p:cNvPr id="43012" name="Rectangle 3"/>
          <p:cNvSpPr>
            <a:spLocks noGrp="1" noChangeArrowheads="1"/>
          </p:cNvSpPr>
          <p:nvPr>
            <p:ph type="body" idx="1"/>
          </p:nvPr>
        </p:nvSpPr>
        <p:spPr>
          <a:xfrm>
            <a:off x="304800" y="1143000"/>
            <a:ext cx="8458200" cy="5181600"/>
          </a:xfrm>
          <a:ln>
            <a:noFill/>
          </a:ln>
        </p:spPr>
        <p:txBody>
          <a:bodyPr/>
          <a:lstStyle/>
          <a:p>
            <a:r>
              <a:rPr lang="en-GB" sz="2400" b="1" dirty="0" smtClean="0">
                <a:solidFill>
                  <a:srgbClr val="0000FF"/>
                </a:solidFill>
                <a:latin typeface="Times New Roman" pitchFamily="18" charset="0"/>
                <a:cs typeface="Times New Roman" pitchFamily="18" charset="0"/>
              </a:rPr>
              <a:t>We would like to include in NWP models:</a:t>
            </a:r>
          </a:p>
          <a:p>
            <a:pPr lvl="1"/>
            <a:r>
              <a:rPr lang="en-GB" sz="2000" b="1" dirty="0" smtClean="0">
                <a:solidFill>
                  <a:srgbClr val="0000FF"/>
                </a:solidFill>
                <a:latin typeface="Times New Roman" pitchFamily="18" charset="0"/>
                <a:cs typeface="Times New Roman" pitchFamily="18" charset="0"/>
              </a:rPr>
              <a:t>Formation of clouds</a:t>
            </a:r>
          </a:p>
          <a:p>
            <a:pPr lvl="1"/>
            <a:r>
              <a:rPr lang="en-GB" sz="2000" b="1" dirty="0" smtClean="0">
                <a:solidFill>
                  <a:srgbClr val="0000FF"/>
                </a:solidFill>
                <a:latin typeface="Times New Roman" pitchFamily="18" charset="0"/>
                <a:cs typeface="Times New Roman" pitchFamily="18" charset="0"/>
              </a:rPr>
              <a:t>Release of precipitation</a:t>
            </a:r>
          </a:p>
          <a:p>
            <a:pPr lvl="1"/>
            <a:r>
              <a:rPr lang="en-GB" sz="2000" b="1" dirty="0" smtClean="0">
                <a:solidFill>
                  <a:srgbClr val="0000FF"/>
                </a:solidFill>
                <a:latin typeface="Times New Roman" pitchFamily="18" charset="0"/>
                <a:cs typeface="Times New Roman" pitchFamily="18" charset="0"/>
              </a:rPr>
              <a:t>Evaporation of both clouds and precipitation</a:t>
            </a:r>
          </a:p>
          <a:p>
            <a:r>
              <a:rPr lang="en-GB" sz="2400" b="1" dirty="0" smtClean="0">
                <a:latin typeface="Times New Roman" pitchFamily="18" charset="0"/>
                <a:cs typeface="Times New Roman" pitchFamily="18" charset="0"/>
              </a:rPr>
              <a:t>Therefore we need to describe</a:t>
            </a:r>
          </a:p>
          <a:p>
            <a:pPr lvl="1"/>
            <a:r>
              <a:rPr lang="en-GB" sz="2000" b="1" dirty="0" smtClean="0">
                <a:solidFill>
                  <a:srgbClr val="0000FF"/>
                </a:solidFill>
                <a:latin typeface="Times New Roman" pitchFamily="18" charset="0"/>
                <a:cs typeface="Times New Roman" pitchFamily="18" charset="0"/>
              </a:rPr>
              <a:t>Nucleation</a:t>
            </a:r>
            <a:r>
              <a:rPr lang="en-GB" sz="2000" b="1" dirty="0" smtClean="0">
                <a:latin typeface="Times New Roman" pitchFamily="18" charset="0"/>
                <a:cs typeface="Times New Roman" pitchFamily="18" charset="0"/>
              </a:rPr>
              <a:t> of water droplets and ice crystals from water vapor</a:t>
            </a:r>
          </a:p>
          <a:p>
            <a:pPr lvl="1"/>
            <a:r>
              <a:rPr lang="en-GB" sz="2000" b="1" dirty="0" err="1" smtClean="0">
                <a:solidFill>
                  <a:srgbClr val="0000FF"/>
                </a:solidFill>
                <a:latin typeface="Times New Roman" pitchFamily="18" charset="0"/>
                <a:cs typeface="Times New Roman" pitchFamily="18" charset="0"/>
              </a:rPr>
              <a:t>Diffusional</a:t>
            </a:r>
            <a:r>
              <a:rPr lang="en-GB" sz="2000" b="1" dirty="0" smtClean="0">
                <a:solidFill>
                  <a:srgbClr val="0000FF"/>
                </a:solidFill>
                <a:latin typeface="Times New Roman" pitchFamily="18" charset="0"/>
                <a:cs typeface="Times New Roman" pitchFamily="18" charset="0"/>
              </a:rPr>
              <a:t> growth </a:t>
            </a:r>
            <a:r>
              <a:rPr lang="en-GB" sz="2000" b="1" dirty="0" smtClean="0">
                <a:latin typeface="Times New Roman" pitchFamily="18" charset="0"/>
                <a:cs typeface="Times New Roman" pitchFamily="18" charset="0"/>
              </a:rPr>
              <a:t>of cloud droplets (condensation) and ice crystals (deposition)</a:t>
            </a:r>
          </a:p>
          <a:p>
            <a:pPr lvl="1"/>
            <a:r>
              <a:rPr lang="en-GB" sz="2000" b="1" dirty="0" smtClean="0">
                <a:solidFill>
                  <a:srgbClr val="0000FF"/>
                </a:solidFill>
                <a:latin typeface="Times New Roman" pitchFamily="18" charset="0"/>
                <a:cs typeface="Times New Roman" pitchFamily="18" charset="0"/>
              </a:rPr>
              <a:t>Collection processes </a:t>
            </a:r>
            <a:r>
              <a:rPr lang="en-GB" sz="2000" b="1" dirty="0" smtClean="0">
                <a:latin typeface="Times New Roman" pitchFamily="18" charset="0"/>
                <a:cs typeface="Times New Roman" pitchFamily="18" charset="0"/>
              </a:rPr>
              <a:t>for cloud drops (collision-coalescence), ice crystals (aggregation) and ice and liquid (riming) leading to precipitation sized particles</a:t>
            </a:r>
          </a:p>
          <a:p>
            <a:pPr lvl="1"/>
            <a:r>
              <a:rPr lang="en-GB" sz="2000" b="1" dirty="0" smtClean="0">
                <a:latin typeface="Times New Roman" pitchFamily="18" charset="0"/>
                <a:cs typeface="Times New Roman" pitchFamily="18" charset="0"/>
              </a:rPr>
              <a:t>The </a:t>
            </a:r>
            <a:r>
              <a:rPr lang="en-GB" sz="2000" b="1" dirty="0" smtClean="0">
                <a:solidFill>
                  <a:srgbClr val="0000FF"/>
                </a:solidFill>
                <a:latin typeface="Times New Roman" pitchFamily="18" charset="0"/>
                <a:cs typeface="Times New Roman" pitchFamily="18" charset="0"/>
              </a:rPr>
              <a:t>advection</a:t>
            </a:r>
            <a:r>
              <a:rPr lang="en-GB" sz="2000" b="1" dirty="0" smtClean="0">
                <a:latin typeface="Times New Roman" pitchFamily="18" charset="0"/>
                <a:cs typeface="Times New Roman" pitchFamily="18" charset="0"/>
              </a:rPr>
              <a:t> and </a:t>
            </a:r>
            <a:r>
              <a:rPr lang="en-GB" sz="2000" b="1" dirty="0" smtClean="0">
                <a:solidFill>
                  <a:srgbClr val="0000FF"/>
                </a:solidFill>
                <a:latin typeface="Times New Roman" pitchFamily="18" charset="0"/>
                <a:cs typeface="Times New Roman" pitchFamily="18" charset="0"/>
              </a:rPr>
              <a:t>sedimentation</a:t>
            </a:r>
            <a:r>
              <a:rPr lang="en-GB" sz="2000" b="1" dirty="0" smtClean="0">
                <a:latin typeface="Times New Roman" pitchFamily="18" charset="0"/>
                <a:cs typeface="Times New Roman" pitchFamily="18" charset="0"/>
              </a:rPr>
              <a:t> (falling) of particles</a:t>
            </a:r>
          </a:p>
          <a:p>
            <a:pPr lvl="1"/>
            <a:r>
              <a:rPr lang="en-GB" sz="2000" b="1" dirty="0" smtClean="0">
                <a:latin typeface="Times New Roman" pitchFamily="18" charset="0"/>
                <a:cs typeface="Times New Roman" pitchFamily="18" charset="0"/>
              </a:rPr>
              <a:t>the </a:t>
            </a:r>
            <a:r>
              <a:rPr lang="en-GB" sz="2000" b="1" dirty="0" smtClean="0">
                <a:solidFill>
                  <a:srgbClr val="0000FF"/>
                </a:solidFill>
                <a:latin typeface="Times New Roman" pitchFamily="18" charset="0"/>
                <a:cs typeface="Times New Roman" pitchFamily="18" charset="0"/>
              </a:rPr>
              <a:t>evaporation/sublimation/melting </a:t>
            </a:r>
            <a:r>
              <a:rPr lang="en-GB" sz="2000" b="1" dirty="0" smtClean="0">
                <a:latin typeface="Times New Roman" pitchFamily="18" charset="0"/>
                <a:cs typeface="Times New Roman" pitchFamily="18" charset="0"/>
              </a:rPr>
              <a:t>of cloud and precipitation size particles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1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1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1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363538" y="0"/>
            <a:ext cx="8228012" cy="1143000"/>
          </a:xfrm>
        </p:spPr>
        <p:txBody>
          <a:bodyPr/>
          <a:lstStyle/>
          <a:p>
            <a:r>
              <a:rPr lang="en-GB" sz="3200" b="1" dirty="0" smtClean="0">
                <a:solidFill>
                  <a:schemeClr val="tx1"/>
                </a:solidFill>
                <a:latin typeface="Times New Roman" pitchFamily="18" charset="0"/>
                <a:cs typeface="Times New Roman" pitchFamily="18" charset="0"/>
              </a:rPr>
              <a:t>Cloud parameterization Issues:</a:t>
            </a:r>
            <a:br>
              <a:rPr lang="en-GB" sz="3200" b="1" dirty="0" smtClean="0">
                <a:solidFill>
                  <a:schemeClr val="tx1"/>
                </a:solidFill>
                <a:latin typeface="Times New Roman" pitchFamily="18" charset="0"/>
                <a:cs typeface="Times New Roman" pitchFamily="18" charset="0"/>
              </a:rPr>
            </a:br>
            <a:r>
              <a:rPr lang="en-GB" sz="3200" b="1" dirty="0" smtClean="0">
                <a:solidFill>
                  <a:schemeClr val="tx1"/>
                </a:solidFill>
                <a:latin typeface="Times New Roman" pitchFamily="18" charset="0"/>
                <a:cs typeface="Times New Roman" pitchFamily="18" charset="0"/>
              </a:rPr>
              <a:t>Degree of complexity ?</a:t>
            </a:r>
          </a:p>
        </p:txBody>
      </p:sp>
      <p:grpSp>
        <p:nvGrpSpPr>
          <p:cNvPr id="2" name="Group 19"/>
          <p:cNvGrpSpPr>
            <a:grpSpLocks/>
          </p:cNvGrpSpPr>
          <p:nvPr/>
        </p:nvGrpSpPr>
        <p:grpSpPr bwMode="auto">
          <a:xfrm>
            <a:off x="4419600" y="2667000"/>
            <a:ext cx="1747838" cy="1181100"/>
            <a:chOff x="2784" y="1536"/>
            <a:chExt cx="1101" cy="744"/>
          </a:xfrm>
        </p:grpSpPr>
        <p:sp>
          <p:nvSpPr>
            <p:cNvPr id="33821" name="Text Box 12"/>
            <p:cNvSpPr txBox="1">
              <a:spLocks noChangeArrowheads="1"/>
            </p:cNvSpPr>
            <p:nvPr/>
          </p:nvSpPr>
          <p:spPr bwMode="auto">
            <a:xfrm>
              <a:off x="2784" y="1536"/>
              <a:ext cx="908" cy="312"/>
            </a:xfrm>
            <a:prstGeom prst="rect">
              <a:avLst/>
            </a:prstGeom>
            <a:noFill/>
            <a:ln w="38100">
              <a:solidFill>
                <a:schemeClr val="tx1"/>
              </a:solidFill>
              <a:miter lim="800000"/>
              <a:headEnd/>
              <a:tailEnd/>
            </a:ln>
          </p:spPr>
          <p:txBody>
            <a:bodyPr wrap="none">
              <a:spAutoFit/>
            </a:bodyPr>
            <a:lstStyle/>
            <a:p>
              <a:pPr algn="ctr"/>
              <a:r>
                <a:rPr lang="en-GB" sz="2400" dirty="0">
                  <a:latin typeface="Helvetica" pitchFamily="34" charset="0"/>
                </a:rPr>
                <a:t>Ice mass</a:t>
              </a:r>
            </a:p>
          </p:txBody>
        </p:sp>
        <p:sp>
          <p:nvSpPr>
            <p:cNvPr id="33822" name="Text Box 13"/>
            <p:cNvSpPr txBox="1">
              <a:spLocks noChangeArrowheads="1"/>
            </p:cNvSpPr>
            <p:nvPr/>
          </p:nvSpPr>
          <p:spPr bwMode="auto">
            <a:xfrm>
              <a:off x="2784" y="1968"/>
              <a:ext cx="1101" cy="312"/>
            </a:xfrm>
            <a:prstGeom prst="rect">
              <a:avLst/>
            </a:prstGeom>
            <a:noFill/>
            <a:ln w="38100">
              <a:solidFill>
                <a:schemeClr val="tx1"/>
              </a:solidFill>
              <a:miter lim="800000"/>
              <a:headEnd/>
              <a:tailEnd/>
            </a:ln>
          </p:spPr>
          <p:txBody>
            <a:bodyPr wrap="none">
              <a:spAutoFit/>
            </a:bodyPr>
            <a:lstStyle/>
            <a:p>
              <a:pPr algn="ctr"/>
              <a:r>
                <a:rPr lang="en-GB" sz="2400">
                  <a:latin typeface="Helvetica" pitchFamily="34" charset="0"/>
                </a:rPr>
                <a:t>Ice number</a:t>
              </a:r>
            </a:p>
          </p:txBody>
        </p:sp>
      </p:grpSp>
      <p:grpSp>
        <p:nvGrpSpPr>
          <p:cNvPr id="3" name="Group 18"/>
          <p:cNvGrpSpPr>
            <a:grpSpLocks/>
          </p:cNvGrpSpPr>
          <p:nvPr/>
        </p:nvGrpSpPr>
        <p:grpSpPr bwMode="auto">
          <a:xfrm>
            <a:off x="6908800" y="2324100"/>
            <a:ext cx="1808163" cy="1866900"/>
            <a:chOff x="4352" y="1296"/>
            <a:chExt cx="1139" cy="1176"/>
          </a:xfrm>
        </p:grpSpPr>
        <p:sp>
          <p:nvSpPr>
            <p:cNvPr id="33818" name="Text Box 8"/>
            <p:cNvSpPr txBox="1">
              <a:spLocks noChangeArrowheads="1"/>
            </p:cNvSpPr>
            <p:nvPr/>
          </p:nvSpPr>
          <p:spPr bwMode="auto">
            <a:xfrm>
              <a:off x="4352" y="1296"/>
              <a:ext cx="920" cy="312"/>
            </a:xfrm>
            <a:prstGeom prst="rect">
              <a:avLst/>
            </a:prstGeom>
            <a:noFill/>
            <a:ln w="38100">
              <a:solidFill>
                <a:schemeClr val="tx1"/>
              </a:solidFill>
              <a:miter lim="800000"/>
              <a:headEnd/>
              <a:tailEnd/>
            </a:ln>
          </p:spPr>
          <p:txBody>
            <a:bodyPr wrap="none">
              <a:spAutoFit/>
            </a:bodyPr>
            <a:lstStyle/>
            <a:p>
              <a:pPr algn="ctr"/>
              <a:r>
                <a:rPr lang="en-GB" sz="2400">
                  <a:latin typeface="Helvetica" pitchFamily="34" charset="0"/>
                </a:rPr>
                <a:t>Small ice</a:t>
              </a:r>
            </a:p>
          </p:txBody>
        </p:sp>
        <p:sp>
          <p:nvSpPr>
            <p:cNvPr id="33819" name="Text Box 9"/>
            <p:cNvSpPr txBox="1">
              <a:spLocks noChangeArrowheads="1"/>
            </p:cNvSpPr>
            <p:nvPr/>
          </p:nvSpPr>
          <p:spPr bwMode="auto">
            <a:xfrm>
              <a:off x="4368" y="1728"/>
              <a:ext cx="1123" cy="312"/>
            </a:xfrm>
            <a:prstGeom prst="rect">
              <a:avLst/>
            </a:prstGeom>
            <a:noFill/>
            <a:ln w="38100">
              <a:solidFill>
                <a:schemeClr val="tx1"/>
              </a:solidFill>
              <a:miter lim="800000"/>
              <a:headEnd/>
              <a:tailEnd/>
            </a:ln>
          </p:spPr>
          <p:txBody>
            <a:bodyPr wrap="none">
              <a:spAutoFit/>
            </a:bodyPr>
            <a:lstStyle/>
            <a:p>
              <a:pPr algn="ctr"/>
              <a:r>
                <a:rPr lang="en-GB" sz="2400">
                  <a:latin typeface="Helvetica" pitchFamily="34" charset="0"/>
                </a:rPr>
                <a:t>Medium ice</a:t>
              </a:r>
            </a:p>
          </p:txBody>
        </p:sp>
        <p:sp>
          <p:nvSpPr>
            <p:cNvPr id="33820" name="Text Box 14"/>
            <p:cNvSpPr txBox="1">
              <a:spLocks noChangeArrowheads="1"/>
            </p:cNvSpPr>
            <p:nvPr/>
          </p:nvSpPr>
          <p:spPr bwMode="auto">
            <a:xfrm>
              <a:off x="4368" y="2160"/>
              <a:ext cx="931" cy="312"/>
            </a:xfrm>
            <a:prstGeom prst="rect">
              <a:avLst/>
            </a:prstGeom>
            <a:noFill/>
            <a:ln w="38100">
              <a:solidFill>
                <a:schemeClr val="tx1"/>
              </a:solidFill>
              <a:miter lim="800000"/>
              <a:headEnd/>
              <a:tailEnd/>
            </a:ln>
          </p:spPr>
          <p:txBody>
            <a:bodyPr wrap="none">
              <a:spAutoFit/>
            </a:bodyPr>
            <a:lstStyle/>
            <a:p>
              <a:pPr algn="ctr"/>
              <a:r>
                <a:rPr lang="en-GB" sz="2400">
                  <a:latin typeface="Helvetica" pitchFamily="34" charset="0"/>
                </a:rPr>
                <a:t>Large ice</a:t>
              </a:r>
            </a:p>
          </p:txBody>
        </p:sp>
      </p:grpSp>
      <p:sp>
        <p:nvSpPr>
          <p:cNvPr id="33798" name="Text Box 15"/>
          <p:cNvSpPr txBox="1">
            <a:spLocks noChangeArrowheads="1"/>
          </p:cNvSpPr>
          <p:nvPr/>
        </p:nvSpPr>
        <p:spPr bwMode="auto">
          <a:xfrm>
            <a:off x="187156" y="5867400"/>
            <a:ext cx="8537915" cy="461665"/>
          </a:xfrm>
          <a:prstGeom prst="rect">
            <a:avLst/>
          </a:prstGeom>
          <a:noFill/>
          <a:ln w="38100">
            <a:noFill/>
            <a:miter lim="800000"/>
            <a:headEnd/>
            <a:tailEnd/>
          </a:ln>
        </p:spPr>
        <p:txBody>
          <a:bodyPr wrap="none">
            <a:spAutoFit/>
          </a:bodyPr>
          <a:lstStyle/>
          <a:p>
            <a:pPr algn="ctr"/>
            <a:r>
              <a:rPr lang="en-GB" sz="2400" dirty="0">
                <a:latin typeface="Helvetica" pitchFamily="34" charset="0"/>
              </a:rPr>
              <a:t>Most </a:t>
            </a:r>
            <a:r>
              <a:rPr lang="en-GB" sz="2400" dirty="0" smtClean="0">
                <a:latin typeface="Helvetica" pitchFamily="34" charset="0"/>
              </a:rPr>
              <a:t>NWP models </a:t>
            </a:r>
            <a:r>
              <a:rPr lang="en-GB" sz="2400" dirty="0">
                <a:latin typeface="Helvetica" pitchFamily="34" charset="0"/>
              </a:rPr>
              <a:t>only have simple single-moment schemes</a:t>
            </a:r>
          </a:p>
        </p:txBody>
      </p:sp>
      <p:grpSp>
        <p:nvGrpSpPr>
          <p:cNvPr id="4" name="Group 20"/>
          <p:cNvGrpSpPr>
            <a:grpSpLocks/>
          </p:cNvGrpSpPr>
          <p:nvPr/>
        </p:nvGrpSpPr>
        <p:grpSpPr bwMode="auto">
          <a:xfrm>
            <a:off x="1981200" y="2667000"/>
            <a:ext cx="1851025" cy="1181100"/>
            <a:chOff x="1248" y="1488"/>
            <a:chExt cx="1166" cy="744"/>
          </a:xfrm>
        </p:grpSpPr>
        <p:sp>
          <p:nvSpPr>
            <p:cNvPr id="33816" name="Text Box 6"/>
            <p:cNvSpPr txBox="1">
              <a:spLocks noChangeArrowheads="1"/>
            </p:cNvSpPr>
            <p:nvPr/>
          </p:nvSpPr>
          <p:spPr bwMode="auto">
            <a:xfrm>
              <a:off x="1248" y="1488"/>
              <a:ext cx="908" cy="312"/>
            </a:xfrm>
            <a:prstGeom prst="rect">
              <a:avLst/>
            </a:prstGeom>
            <a:noFill/>
            <a:ln w="38100">
              <a:solidFill>
                <a:schemeClr val="tx1"/>
              </a:solidFill>
              <a:miter lim="800000"/>
              <a:headEnd/>
              <a:tailEnd/>
            </a:ln>
          </p:spPr>
          <p:txBody>
            <a:bodyPr wrap="none">
              <a:spAutoFit/>
            </a:bodyPr>
            <a:lstStyle/>
            <a:p>
              <a:pPr algn="ctr"/>
              <a:r>
                <a:rPr lang="en-GB" sz="2400">
                  <a:latin typeface="Helvetica" pitchFamily="34" charset="0"/>
                </a:rPr>
                <a:t>Ice Mass</a:t>
              </a:r>
            </a:p>
          </p:txBody>
        </p:sp>
        <p:sp>
          <p:nvSpPr>
            <p:cNvPr id="33817" name="Text Box 16"/>
            <p:cNvSpPr txBox="1">
              <a:spLocks noChangeArrowheads="1"/>
            </p:cNvSpPr>
            <p:nvPr/>
          </p:nvSpPr>
          <p:spPr bwMode="auto">
            <a:xfrm>
              <a:off x="1248" y="1920"/>
              <a:ext cx="1166" cy="312"/>
            </a:xfrm>
            <a:prstGeom prst="rect">
              <a:avLst/>
            </a:prstGeom>
            <a:noFill/>
            <a:ln w="38100">
              <a:solidFill>
                <a:schemeClr val="tx1"/>
              </a:solidFill>
              <a:miter lim="800000"/>
              <a:headEnd/>
              <a:tailEnd/>
            </a:ln>
          </p:spPr>
          <p:txBody>
            <a:bodyPr wrap="none">
              <a:spAutoFit/>
            </a:bodyPr>
            <a:lstStyle/>
            <a:p>
              <a:pPr algn="ctr"/>
              <a:r>
                <a:rPr lang="en-GB" sz="2400">
                  <a:latin typeface="Helvetica" pitchFamily="34" charset="0"/>
                </a:rPr>
                <a:t>Liquid Mass</a:t>
              </a:r>
            </a:p>
          </p:txBody>
        </p:sp>
      </p:grpSp>
      <p:sp>
        <p:nvSpPr>
          <p:cNvPr id="33800" name="Text Box 17"/>
          <p:cNvSpPr txBox="1">
            <a:spLocks noChangeArrowheads="1"/>
          </p:cNvSpPr>
          <p:nvPr/>
        </p:nvSpPr>
        <p:spPr bwMode="auto">
          <a:xfrm>
            <a:off x="304800" y="2827338"/>
            <a:ext cx="1020763" cy="860425"/>
          </a:xfrm>
          <a:prstGeom prst="rect">
            <a:avLst/>
          </a:prstGeom>
          <a:noFill/>
          <a:ln w="38100">
            <a:solidFill>
              <a:schemeClr val="tx1"/>
            </a:solidFill>
            <a:miter lim="800000"/>
            <a:headEnd/>
            <a:tailEnd/>
          </a:ln>
        </p:spPr>
        <p:txBody>
          <a:bodyPr wrap="none">
            <a:spAutoFit/>
          </a:bodyPr>
          <a:lstStyle/>
          <a:p>
            <a:pPr algn="ctr"/>
            <a:r>
              <a:rPr lang="en-GB" sz="2400">
                <a:latin typeface="Helvetica" pitchFamily="34" charset="0"/>
              </a:rPr>
              <a:t>Cloud</a:t>
            </a:r>
          </a:p>
          <a:p>
            <a:pPr algn="ctr"/>
            <a:r>
              <a:rPr lang="en-GB" sz="2400">
                <a:latin typeface="Helvetica" pitchFamily="34" charset="0"/>
              </a:rPr>
              <a:t>Mass</a:t>
            </a:r>
          </a:p>
        </p:txBody>
      </p:sp>
      <p:sp>
        <p:nvSpPr>
          <p:cNvPr id="33801" name="Line 21"/>
          <p:cNvSpPr>
            <a:spLocks noChangeShapeType="1"/>
          </p:cNvSpPr>
          <p:nvPr/>
        </p:nvSpPr>
        <p:spPr bwMode="auto">
          <a:xfrm flipV="1">
            <a:off x="1295400" y="2933700"/>
            <a:ext cx="685800" cy="304800"/>
          </a:xfrm>
          <a:prstGeom prst="line">
            <a:avLst/>
          </a:prstGeom>
          <a:noFill/>
          <a:ln w="38100">
            <a:solidFill>
              <a:schemeClr val="tx1"/>
            </a:solidFill>
            <a:round/>
            <a:headEnd/>
            <a:tailEnd type="triangle" w="med" len="med"/>
          </a:ln>
        </p:spPr>
        <p:txBody>
          <a:bodyPr wrap="none" anchor="ctr"/>
          <a:lstStyle/>
          <a:p>
            <a:endParaRPr lang="en-GB"/>
          </a:p>
        </p:txBody>
      </p:sp>
      <p:sp>
        <p:nvSpPr>
          <p:cNvPr id="33802" name="Line 22"/>
          <p:cNvSpPr>
            <a:spLocks noChangeShapeType="1"/>
          </p:cNvSpPr>
          <p:nvPr/>
        </p:nvSpPr>
        <p:spPr bwMode="auto">
          <a:xfrm>
            <a:off x="1295400" y="3238500"/>
            <a:ext cx="685800" cy="381000"/>
          </a:xfrm>
          <a:prstGeom prst="line">
            <a:avLst/>
          </a:prstGeom>
          <a:noFill/>
          <a:ln w="38100">
            <a:solidFill>
              <a:schemeClr val="tx1"/>
            </a:solidFill>
            <a:round/>
            <a:headEnd/>
            <a:tailEnd type="triangle" w="med" len="med"/>
          </a:ln>
        </p:spPr>
        <p:txBody>
          <a:bodyPr wrap="none" anchor="ctr"/>
          <a:lstStyle/>
          <a:p>
            <a:endParaRPr lang="en-GB"/>
          </a:p>
        </p:txBody>
      </p:sp>
      <p:sp>
        <p:nvSpPr>
          <p:cNvPr id="33803" name="Line 23"/>
          <p:cNvSpPr>
            <a:spLocks noChangeShapeType="1"/>
          </p:cNvSpPr>
          <p:nvPr/>
        </p:nvSpPr>
        <p:spPr bwMode="auto">
          <a:xfrm>
            <a:off x="3429000" y="2857500"/>
            <a:ext cx="990600" cy="0"/>
          </a:xfrm>
          <a:prstGeom prst="line">
            <a:avLst/>
          </a:prstGeom>
          <a:noFill/>
          <a:ln w="38100">
            <a:solidFill>
              <a:schemeClr val="tx1"/>
            </a:solidFill>
            <a:round/>
            <a:headEnd/>
            <a:tailEnd type="triangle" w="med" len="med"/>
          </a:ln>
        </p:spPr>
        <p:txBody>
          <a:bodyPr wrap="none" anchor="ctr"/>
          <a:lstStyle/>
          <a:p>
            <a:endParaRPr lang="en-GB"/>
          </a:p>
        </p:txBody>
      </p:sp>
      <p:sp>
        <p:nvSpPr>
          <p:cNvPr id="33804" name="Line 24"/>
          <p:cNvSpPr>
            <a:spLocks noChangeShapeType="1"/>
          </p:cNvSpPr>
          <p:nvPr/>
        </p:nvSpPr>
        <p:spPr bwMode="auto">
          <a:xfrm>
            <a:off x="3429000" y="2857500"/>
            <a:ext cx="990600" cy="762000"/>
          </a:xfrm>
          <a:prstGeom prst="line">
            <a:avLst/>
          </a:prstGeom>
          <a:noFill/>
          <a:ln w="38100">
            <a:solidFill>
              <a:schemeClr val="tx1"/>
            </a:solidFill>
            <a:round/>
            <a:headEnd/>
            <a:tailEnd type="triangle" w="med" len="med"/>
          </a:ln>
        </p:spPr>
        <p:txBody>
          <a:bodyPr wrap="none" anchor="ctr"/>
          <a:lstStyle/>
          <a:p>
            <a:endParaRPr lang="en-GB"/>
          </a:p>
        </p:txBody>
      </p:sp>
      <p:sp>
        <p:nvSpPr>
          <p:cNvPr id="33805" name="Line 25"/>
          <p:cNvSpPr>
            <a:spLocks noChangeShapeType="1"/>
          </p:cNvSpPr>
          <p:nvPr/>
        </p:nvSpPr>
        <p:spPr bwMode="auto">
          <a:xfrm flipV="1">
            <a:off x="5867400" y="2552700"/>
            <a:ext cx="1066800" cy="381000"/>
          </a:xfrm>
          <a:prstGeom prst="line">
            <a:avLst/>
          </a:prstGeom>
          <a:noFill/>
          <a:ln w="38100">
            <a:solidFill>
              <a:schemeClr val="tx1"/>
            </a:solidFill>
            <a:round/>
            <a:headEnd/>
            <a:tailEnd type="triangle" w="med" len="med"/>
          </a:ln>
        </p:spPr>
        <p:txBody>
          <a:bodyPr wrap="none" anchor="ctr"/>
          <a:lstStyle/>
          <a:p>
            <a:endParaRPr lang="en-GB"/>
          </a:p>
        </p:txBody>
      </p:sp>
      <p:sp>
        <p:nvSpPr>
          <p:cNvPr id="33806" name="Line 26"/>
          <p:cNvSpPr>
            <a:spLocks noChangeShapeType="1"/>
          </p:cNvSpPr>
          <p:nvPr/>
        </p:nvSpPr>
        <p:spPr bwMode="auto">
          <a:xfrm>
            <a:off x="5867400" y="2933700"/>
            <a:ext cx="1066800" cy="304800"/>
          </a:xfrm>
          <a:prstGeom prst="line">
            <a:avLst/>
          </a:prstGeom>
          <a:noFill/>
          <a:ln w="38100">
            <a:solidFill>
              <a:schemeClr val="tx1"/>
            </a:solidFill>
            <a:round/>
            <a:headEnd/>
            <a:tailEnd type="triangle" w="med" len="med"/>
          </a:ln>
        </p:spPr>
        <p:txBody>
          <a:bodyPr wrap="none" anchor="ctr"/>
          <a:lstStyle/>
          <a:p>
            <a:endParaRPr lang="en-GB"/>
          </a:p>
        </p:txBody>
      </p:sp>
      <p:sp>
        <p:nvSpPr>
          <p:cNvPr id="33807" name="Line 27"/>
          <p:cNvSpPr>
            <a:spLocks noChangeShapeType="1"/>
          </p:cNvSpPr>
          <p:nvPr/>
        </p:nvSpPr>
        <p:spPr bwMode="auto">
          <a:xfrm>
            <a:off x="5867400" y="2933700"/>
            <a:ext cx="1066800" cy="990600"/>
          </a:xfrm>
          <a:prstGeom prst="line">
            <a:avLst/>
          </a:prstGeom>
          <a:noFill/>
          <a:ln w="38100">
            <a:solidFill>
              <a:schemeClr val="tx1"/>
            </a:solidFill>
            <a:round/>
            <a:headEnd/>
            <a:tailEnd type="triangle" w="med" len="med"/>
          </a:ln>
        </p:spPr>
        <p:txBody>
          <a:bodyPr wrap="none" anchor="ctr"/>
          <a:lstStyle/>
          <a:p>
            <a:endParaRPr lang="en-GB"/>
          </a:p>
        </p:txBody>
      </p:sp>
      <p:sp>
        <p:nvSpPr>
          <p:cNvPr id="33808" name="Line 28"/>
          <p:cNvSpPr>
            <a:spLocks noChangeShapeType="1"/>
          </p:cNvSpPr>
          <p:nvPr/>
        </p:nvSpPr>
        <p:spPr bwMode="auto">
          <a:xfrm>
            <a:off x="304800" y="1981200"/>
            <a:ext cx="8534400" cy="0"/>
          </a:xfrm>
          <a:prstGeom prst="line">
            <a:avLst/>
          </a:prstGeom>
          <a:noFill/>
          <a:ln w="38100">
            <a:solidFill>
              <a:srgbClr val="FF0000"/>
            </a:solidFill>
            <a:round/>
            <a:headEnd/>
            <a:tailEnd type="triangle" w="med" len="med"/>
          </a:ln>
        </p:spPr>
        <p:txBody>
          <a:bodyPr wrap="none" anchor="ctr"/>
          <a:lstStyle/>
          <a:p>
            <a:endParaRPr lang="en-GB"/>
          </a:p>
        </p:txBody>
      </p:sp>
      <p:sp>
        <p:nvSpPr>
          <p:cNvPr id="33809" name="Text Box 29"/>
          <p:cNvSpPr txBox="1">
            <a:spLocks noChangeArrowheads="1"/>
          </p:cNvSpPr>
          <p:nvPr/>
        </p:nvSpPr>
        <p:spPr bwMode="auto">
          <a:xfrm>
            <a:off x="3657600" y="1524000"/>
            <a:ext cx="1693863" cy="457200"/>
          </a:xfrm>
          <a:prstGeom prst="rect">
            <a:avLst/>
          </a:prstGeom>
          <a:noFill/>
          <a:ln w="38100">
            <a:noFill/>
            <a:miter lim="800000"/>
            <a:headEnd/>
            <a:tailEnd/>
          </a:ln>
        </p:spPr>
        <p:txBody>
          <a:bodyPr wrap="none">
            <a:spAutoFit/>
          </a:bodyPr>
          <a:lstStyle/>
          <a:p>
            <a:pPr algn="ctr"/>
            <a:r>
              <a:rPr lang="en-GB" sz="2400">
                <a:solidFill>
                  <a:srgbClr val="FF0000"/>
                </a:solidFill>
                <a:latin typeface="Helvetica" pitchFamily="34" charset="0"/>
              </a:rPr>
              <a:t>Complexity</a:t>
            </a:r>
          </a:p>
        </p:txBody>
      </p:sp>
      <p:sp>
        <p:nvSpPr>
          <p:cNvPr id="33810" name="AutoShape 30"/>
          <p:cNvSpPr>
            <a:spLocks/>
          </p:cNvSpPr>
          <p:nvPr/>
        </p:nvSpPr>
        <p:spPr bwMode="auto">
          <a:xfrm rot="5400000">
            <a:off x="2635250" y="3581400"/>
            <a:ext cx="381000" cy="1981200"/>
          </a:xfrm>
          <a:prstGeom prst="rightBrace">
            <a:avLst>
              <a:gd name="adj1" fmla="val 43333"/>
              <a:gd name="adj2" fmla="val 50000"/>
            </a:avLst>
          </a:prstGeom>
          <a:noFill/>
          <a:ln w="38100">
            <a:solidFill>
              <a:schemeClr val="tx1"/>
            </a:solidFill>
            <a:round/>
            <a:headEnd/>
            <a:tailEnd/>
          </a:ln>
        </p:spPr>
        <p:txBody>
          <a:bodyPr wrap="none" anchor="ctr"/>
          <a:lstStyle/>
          <a:p>
            <a:endParaRPr lang="en-US"/>
          </a:p>
        </p:txBody>
      </p:sp>
      <p:sp>
        <p:nvSpPr>
          <p:cNvPr id="33811" name="AutoShape 31"/>
          <p:cNvSpPr>
            <a:spLocks/>
          </p:cNvSpPr>
          <p:nvPr/>
        </p:nvSpPr>
        <p:spPr bwMode="auto">
          <a:xfrm rot="5400000">
            <a:off x="5073650" y="3581400"/>
            <a:ext cx="381000" cy="1981200"/>
          </a:xfrm>
          <a:prstGeom prst="rightBrace">
            <a:avLst>
              <a:gd name="adj1" fmla="val 43333"/>
              <a:gd name="adj2" fmla="val 50000"/>
            </a:avLst>
          </a:prstGeom>
          <a:noFill/>
          <a:ln w="38100">
            <a:solidFill>
              <a:schemeClr val="tx1"/>
            </a:solidFill>
            <a:round/>
            <a:headEnd/>
            <a:tailEnd/>
          </a:ln>
        </p:spPr>
        <p:txBody>
          <a:bodyPr wrap="none" anchor="ctr"/>
          <a:lstStyle/>
          <a:p>
            <a:endParaRPr lang="en-US"/>
          </a:p>
        </p:txBody>
      </p:sp>
      <p:sp>
        <p:nvSpPr>
          <p:cNvPr id="33812" name="AutoShape 32"/>
          <p:cNvSpPr>
            <a:spLocks/>
          </p:cNvSpPr>
          <p:nvPr/>
        </p:nvSpPr>
        <p:spPr bwMode="auto">
          <a:xfrm rot="5400000">
            <a:off x="7588250" y="3581400"/>
            <a:ext cx="381000" cy="1981200"/>
          </a:xfrm>
          <a:prstGeom prst="rightBrace">
            <a:avLst>
              <a:gd name="adj1" fmla="val 43333"/>
              <a:gd name="adj2" fmla="val 50000"/>
            </a:avLst>
          </a:prstGeom>
          <a:noFill/>
          <a:ln w="38100">
            <a:solidFill>
              <a:schemeClr val="tx1"/>
            </a:solidFill>
            <a:round/>
            <a:headEnd/>
            <a:tailEnd/>
          </a:ln>
        </p:spPr>
        <p:txBody>
          <a:bodyPr wrap="none" anchor="ctr"/>
          <a:lstStyle/>
          <a:p>
            <a:endParaRPr lang="en-US"/>
          </a:p>
        </p:txBody>
      </p:sp>
      <p:sp>
        <p:nvSpPr>
          <p:cNvPr id="33813" name="Text Box 33"/>
          <p:cNvSpPr txBox="1">
            <a:spLocks noChangeArrowheads="1"/>
          </p:cNvSpPr>
          <p:nvPr/>
        </p:nvSpPr>
        <p:spPr bwMode="auto">
          <a:xfrm>
            <a:off x="1911350" y="4724400"/>
            <a:ext cx="1860550" cy="641350"/>
          </a:xfrm>
          <a:prstGeom prst="rect">
            <a:avLst/>
          </a:prstGeom>
          <a:noFill/>
          <a:ln w="38100">
            <a:noFill/>
            <a:miter lim="800000"/>
            <a:headEnd/>
            <a:tailEnd/>
          </a:ln>
        </p:spPr>
        <p:txBody>
          <a:bodyPr wrap="none">
            <a:spAutoFit/>
          </a:bodyPr>
          <a:lstStyle/>
          <a:p>
            <a:pPr algn="ctr"/>
            <a:r>
              <a:rPr lang="en-GB">
                <a:solidFill>
                  <a:srgbClr val="0000FF"/>
                </a:solidFill>
                <a:latin typeface="Helvetica" pitchFamily="34" charset="0"/>
              </a:rPr>
              <a:t>“Single Moment”</a:t>
            </a:r>
          </a:p>
          <a:p>
            <a:pPr algn="ctr"/>
            <a:r>
              <a:rPr lang="en-GB">
                <a:solidFill>
                  <a:srgbClr val="0000FF"/>
                </a:solidFill>
                <a:latin typeface="Helvetica" pitchFamily="34" charset="0"/>
              </a:rPr>
              <a:t>Schemes</a:t>
            </a:r>
          </a:p>
        </p:txBody>
      </p:sp>
      <p:sp>
        <p:nvSpPr>
          <p:cNvPr id="33814" name="Text Box 34"/>
          <p:cNvSpPr txBox="1">
            <a:spLocks noChangeArrowheads="1"/>
          </p:cNvSpPr>
          <p:nvPr/>
        </p:nvSpPr>
        <p:spPr bwMode="auto">
          <a:xfrm>
            <a:off x="4229100" y="4724400"/>
            <a:ext cx="1949450" cy="641350"/>
          </a:xfrm>
          <a:prstGeom prst="rect">
            <a:avLst/>
          </a:prstGeom>
          <a:noFill/>
          <a:ln w="38100">
            <a:noFill/>
            <a:miter lim="800000"/>
            <a:headEnd/>
            <a:tailEnd/>
          </a:ln>
        </p:spPr>
        <p:txBody>
          <a:bodyPr wrap="none">
            <a:spAutoFit/>
          </a:bodyPr>
          <a:lstStyle/>
          <a:p>
            <a:pPr algn="ctr"/>
            <a:r>
              <a:rPr lang="en-GB">
                <a:solidFill>
                  <a:srgbClr val="0000FF"/>
                </a:solidFill>
                <a:latin typeface="Helvetica" pitchFamily="34" charset="0"/>
              </a:rPr>
              <a:t>“Double Moment”</a:t>
            </a:r>
          </a:p>
          <a:p>
            <a:pPr algn="ctr"/>
            <a:r>
              <a:rPr lang="en-GB">
                <a:solidFill>
                  <a:srgbClr val="0000FF"/>
                </a:solidFill>
                <a:latin typeface="Helvetica" pitchFamily="34" charset="0"/>
              </a:rPr>
              <a:t>Schemes</a:t>
            </a:r>
          </a:p>
        </p:txBody>
      </p:sp>
      <p:sp>
        <p:nvSpPr>
          <p:cNvPr id="33815" name="Text Box 35"/>
          <p:cNvSpPr txBox="1">
            <a:spLocks noChangeArrowheads="1"/>
          </p:cNvSpPr>
          <p:nvPr/>
        </p:nvSpPr>
        <p:spPr bwMode="auto">
          <a:xfrm>
            <a:off x="7010400" y="4724400"/>
            <a:ext cx="1568450" cy="641350"/>
          </a:xfrm>
          <a:prstGeom prst="rect">
            <a:avLst/>
          </a:prstGeom>
          <a:noFill/>
          <a:ln w="38100">
            <a:noFill/>
            <a:miter lim="800000"/>
            <a:headEnd/>
            <a:tailEnd/>
          </a:ln>
        </p:spPr>
        <p:txBody>
          <a:bodyPr wrap="none">
            <a:spAutoFit/>
          </a:bodyPr>
          <a:lstStyle/>
          <a:p>
            <a:pPr algn="ctr"/>
            <a:r>
              <a:rPr lang="en-GB">
                <a:solidFill>
                  <a:srgbClr val="0000FF"/>
                </a:solidFill>
                <a:latin typeface="Helvetica" pitchFamily="34" charset="0"/>
              </a:rPr>
              <a:t>“Spectral/Bin”</a:t>
            </a:r>
          </a:p>
          <a:p>
            <a:pPr algn="ctr"/>
            <a:r>
              <a:rPr lang="en-GB">
                <a:solidFill>
                  <a:srgbClr val="0000FF"/>
                </a:solidFill>
                <a:latin typeface="Helvetica" pitchFamily="34" charset="0"/>
              </a:rPr>
              <a:t>Microphysics</a:t>
            </a:r>
          </a:p>
        </p:txBody>
      </p:sp>
    </p:spTree>
    <p:extLst>
      <p:ext uri="{BB962C8B-B14F-4D97-AF65-F5344CB8AC3E}">
        <p14:creationId xmlns:p14="http://schemas.microsoft.com/office/powerpoint/2010/main" val="120266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8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8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8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8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8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8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8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8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8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801" grpId="0" animBg="1"/>
      <p:bldP spid="33802" grpId="0" animBg="1"/>
      <p:bldP spid="33803" grpId="0" animBg="1"/>
      <p:bldP spid="33804" grpId="0" animBg="1"/>
      <p:bldP spid="33805" grpId="0" animBg="1"/>
      <p:bldP spid="33806" grpId="0" animBg="1"/>
      <p:bldP spid="33807" grpId="0" animBg="1"/>
      <p:bldP spid="33810" grpId="0" animBg="1"/>
      <p:bldP spid="33811" grpId="0" animBg="1"/>
      <p:bldP spid="33812" grpId="0" animBg="1"/>
      <p:bldP spid="33813" grpId="0"/>
      <p:bldP spid="33814" grpId="0"/>
      <p:bldP spid="3381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AutoShape 2" descr="Photograph of tropical cumul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Photograph of tropical cumul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Photograph of tropical cumulu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49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1" y="7937"/>
            <a:ext cx="38290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98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429000"/>
            <a:ext cx="53149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038600" y="160337"/>
            <a:ext cx="4876799" cy="2800767"/>
          </a:xfrm>
          <a:prstGeom prst="rect">
            <a:avLst/>
          </a:prstGeom>
          <a:noFill/>
        </p:spPr>
        <p:txBody>
          <a:bodyPr wrap="square" rtlCol="0">
            <a:spAutoFit/>
          </a:bodyPr>
          <a:lstStyle/>
          <a:p>
            <a:r>
              <a:rPr lang="en-US" sz="1600" b="1" dirty="0">
                <a:latin typeface="Times New Roman" pitchFamily="18" charset="0"/>
                <a:cs typeface="Times New Roman" pitchFamily="18" charset="0"/>
              </a:rPr>
              <a:t>Cumulus convection is ubiquitous in the tropics and latent heat transport in cumulus convection is the primary method of transferring energy from the surface to the atmosphere. </a:t>
            </a:r>
            <a:r>
              <a:rPr lang="en-US" sz="1600" b="1" dirty="0" smtClean="0">
                <a:latin typeface="Times New Roman" pitchFamily="18" charset="0"/>
                <a:cs typeface="Times New Roman" pitchFamily="18" charset="0"/>
              </a:rPr>
              <a:t> Therefore</a:t>
            </a:r>
            <a:r>
              <a:rPr lang="en-US" sz="1600" b="1" dirty="0">
                <a:latin typeface="Times New Roman" pitchFamily="18" charset="0"/>
                <a:cs typeface="Times New Roman" pitchFamily="18" charset="0"/>
              </a:rPr>
              <a:t>, cumulus convection needs to be represented in numerical models of tropical weather. </a:t>
            </a:r>
            <a:r>
              <a:rPr lang="en-US" sz="1600" b="1" dirty="0" smtClean="0">
                <a:latin typeface="Times New Roman" pitchFamily="18" charset="0"/>
                <a:cs typeface="Times New Roman" pitchFamily="18" charset="0"/>
              </a:rPr>
              <a:t> Cumulus </a:t>
            </a:r>
            <a:r>
              <a:rPr lang="en-US" sz="1600" b="1" dirty="0">
                <a:latin typeface="Times New Roman" pitchFamily="18" charset="0"/>
                <a:cs typeface="Times New Roman" pitchFamily="18" charset="0"/>
              </a:rPr>
              <a:t>convection occurs at several scales, which means that it is impossible </a:t>
            </a:r>
            <a:r>
              <a:rPr lang="en-US" sz="1600" b="1" dirty="0" smtClean="0">
                <a:latin typeface="Times New Roman" pitchFamily="18" charset="0"/>
                <a:cs typeface="Times New Roman" pitchFamily="18" charset="0"/>
              </a:rPr>
              <a:t>for the model to resolved and predict all individual </a:t>
            </a:r>
            <a:r>
              <a:rPr lang="en-US" sz="1600" b="1" dirty="0">
                <a:latin typeface="Times New Roman" pitchFamily="18" charset="0"/>
                <a:cs typeface="Times New Roman" pitchFamily="18" charset="0"/>
              </a:rPr>
              <a:t>clouds. </a:t>
            </a:r>
            <a:r>
              <a:rPr lang="en-US" sz="1600" b="1" dirty="0" smtClean="0">
                <a:latin typeface="Times New Roman" pitchFamily="18" charset="0"/>
                <a:cs typeface="Times New Roman" pitchFamily="18" charset="0"/>
              </a:rPr>
              <a:t> Therefore</a:t>
            </a:r>
            <a:r>
              <a:rPr lang="en-US" sz="1600" b="1" dirty="0">
                <a:latin typeface="Times New Roman" pitchFamily="18" charset="0"/>
                <a:cs typeface="Times New Roman" pitchFamily="18" charset="0"/>
              </a:rPr>
              <a:t>, numerical models create parameters to account for the effect of cumulus convection within </a:t>
            </a:r>
            <a:r>
              <a:rPr lang="en-US" sz="1600" b="1" dirty="0" smtClean="0">
                <a:latin typeface="Times New Roman" pitchFamily="18" charset="0"/>
                <a:cs typeface="Times New Roman" pitchFamily="18" charset="0"/>
              </a:rPr>
              <a:t>individual grid boxes. </a:t>
            </a:r>
            <a:endParaRPr lang="en-US" sz="1600" b="1" dirty="0">
              <a:latin typeface="Times New Roman" pitchFamily="18" charset="0"/>
              <a:cs typeface="Times New Roman" pitchFamily="18" charset="0"/>
            </a:endParaRPr>
          </a:p>
        </p:txBody>
      </p:sp>
      <p:sp>
        <p:nvSpPr>
          <p:cNvPr id="7" name="TextBox 6"/>
          <p:cNvSpPr txBox="1"/>
          <p:nvPr/>
        </p:nvSpPr>
        <p:spPr>
          <a:xfrm>
            <a:off x="76200" y="3581400"/>
            <a:ext cx="3352800" cy="738664"/>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(Above) Photograph </a:t>
            </a:r>
            <a:r>
              <a:rPr lang="en-US" sz="1400" b="1" dirty="0">
                <a:latin typeface="Times New Roman" pitchFamily="18" charset="0"/>
                <a:cs typeface="Times New Roman" pitchFamily="18" charset="0"/>
              </a:rPr>
              <a:t>of tropical cumulus, </a:t>
            </a:r>
            <a:r>
              <a:rPr lang="en-US" sz="1400" b="1" dirty="0" smtClean="0">
                <a:latin typeface="Times New Roman" pitchFamily="18" charset="0"/>
                <a:cs typeface="Times New Roman" pitchFamily="18" charset="0"/>
              </a:rPr>
              <a:t>(Right) </a:t>
            </a:r>
            <a:r>
              <a:rPr lang="en-US" sz="1400" b="1" dirty="0">
                <a:latin typeface="Times New Roman" pitchFamily="18" charset="0"/>
                <a:cs typeface="Times New Roman" pitchFamily="18" charset="0"/>
              </a:rPr>
              <a:t>processes to be accounted for in </a:t>
            </a:r>
            <a:r>
              <a:rPr lang="en-US" sz="1400" b="1" dirty="0" smtClean="0">
                <a:latin typeface="Times New Roman" pitchFamily="18" charset="0"/>
                <a:cs typeface="Times New Roman" pitchFamily="18" charset="0"/>
              </a:rPr>
              <a:t>subgrid </a:t>
            </a:r>
            <a:r>
              <a:rPr lang="en-US" sz="1400" b="1" dirty="0">
                <a:latin typeface="Times New Roman" pitchFamily="18" charset="0"/>
                <a:cs typeface="Times New Roman" pitchFamily="18" charset="0"/>
              </a:rPr>
              <a:t>parameterization schemes. </a:t>
            </a:r>
          </a:p>
        </p:txBody>
      </p:sp>
      <p:sp>
        <p:nvSpPr>
          <p:cNvPr id="8" name="TextBox 7"/>
          <p:cNvSpPr txBox="1"/>
          <p:nvPr/>
        </p:nvSpPr>
        <p:spPr>
          <a:xfrm>
            <a:off x="99638" y="4953000"/>
            <a:ext cx="3557962" cy="707886"/>
          </a:xfrm>
          <a:prstGeom prst="rect">
            <a:avLst/>
          </a:prstGeom>
          <a:noFill/>
          <a:ln w="38100">
            <a:solidFill>
              <a:srgbClr val="FF0000"/>
            </a:solidFill>
          </a:ln>
        </p:spPr>
        <p:txBody>
          <a:bodyPr wrap="none" rtlCol="0">
            <a:spAutoFit/>
          </a:bodyPr>
          <a:lstStyle/>
          <a:p>
            <a:r>
              <a:rPr lang="en-US" sz="2000" b="1" dirty="0" smtClean="0">
                <a:solidFill>
                  <a:srgbClr val="333399"/>
                </a:solidFill>
                <a:latin typeface="Times New Roman" pitchFamily="18" charset="0"/>
                <a:cs typeface="Times New Roman" pitchFamily="18" charset="0"/>
              </a:rPr>
              <a:t>Tropical Convective Processes:</a:t>
            </a:r>
          </a:p>
          <a:p>
            <a:r>
              <a:rPr lang="en-US" sz="2000" b="1" dirty="0" smtClean="0">
                <a:solidFill>
                  <a:srgbClr val="333399"/>
                </a:solidFill>
                <a:latin typeface="Times New Roman" pitchFamily="18" charset="0"/>
                <a:cs typeface="Times New Roman" pitchFamily="18" charset="0"/>
              </a:rPr>
              <a:t>How NWP models emulate?</a:t>
            </a:r>
            <a:endParaRPr lang="en-US" sz="2000" b="1" dirty="0">
              <a:solidFill>
                <a:srgbClr val="333399"/>
              </a:solidFill>
              <a:latin typeface="Times New Roman" pitchFamily="18" charset="0"/>
              <a:cs typeface="Times New Roman" pitchFamily="18" charset="0"/>
            </a:endParaRPr>
          </a:p>
        </p:txBody>
      </p:sp>
    </p:spTree>
    <p:extLst>
      <p:ext uri="{BB962C8B-B14F-4D97-AF65-F5344CB8AC3E}">
        <p14:creationId xmlns:p14="http://schemas.microsoft.com/office/powerpoint/2010/main" val="2881453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0" y="76200"/>
            <a:ext cx="9144000" cy="838200"/>
          </a:xfrm>
        </p:spPr>
        <p:txBody>
          <a:bodyPr/>
          <a:lstStyle/>
          <a:p>
            <a:r>
              <a:rPr lang="en-US" sz="3200" b="1" dirty="0" smtClean="0">
                <a:latin typeface="Times New Roman" pitchFamily="18" charset="0"/>
                <a:cs typeface="Times New Roman" pitchFamily="18" charset="0"/>
              </a:rPr>
              <a:t>Elements of convection parameterization</a:t>
            </a:r>
          </a:p>
        </p:txBody>
      </p:sp>
      <p:sp>
        <p:nvSpPr>
          <p:cNvPr id="87044" name="Text Box 3"/>
          <p:cNvSpPr txBox="1">
            <a:spLocks noChangeArrowheads="1"/>
          </p:cNvSpPr>
          <p:nvPr/>
        </p:nvSpPr>
        <p:spPr bwMode="auto">
          <a:xfrm>
            <a:off x="457200" y="2784901"/>
            <a:ext cx="8382000" cy="830997"/>
          </a:xfrm>
          <a:prstGeom prst="rect">
            <a:avLst/>
          </a:prstGeom>
          <a:noFill/>
          <a:ln w="9525">
            <a:noFill/>
            <a:miter lim="800000"/>
            <a:headEnd/>
            <a:tailEnd/>
          </a:ln>
        </p:spPr>
        <p:txBody>
          <a:bodyPr anchor="ctr">
            <a:spAutoFit/>
          </a:bodyPr>
          <a:lstStyle/>
          <a:p>
            <a:pPr>
              <a:spcBef>
                <a:spcPct val="50000"/>
              </a:spcBef>
            </a:pPr>
            <a:r>
              <a:rPr lang="en-US" sz="2400" b="1" dirty="0">
                <a:solidFill>
                  <a:schemeClr val="tx2"/>
                </a:solidFill>
                <a:latin typeface="Times New Roman" pitchFamily="18" charset="0"/>
                <a:cs typeface="Times New Roman" pitchFamily="18" charset="0"/>
              </a:rPr>
              <a:t>Determine</a:t>
            </a:r>
            <a:r>
              <a:rPr lang="en-US" sz="2400" b="1" dirty="0">
                <a:solidFill>
                  <a:srgbClr val="FF0000"/>
                </a:solidFill>
                <a:latin typeface="Times New Roman" pitchFamily="18" charset="0"/>
                <a:cs typeface="Times New Roman" pitchFamily="18" charset="0"/>
              </a:rPr>
              <a:t> vertical distribution</a:t>
            </a:r>
            <a:r>
              <a:rPr lang="en-US" sz="2400" b="1" dirty="0">
                <a:latin typeface="Times New Roman" pitchFamily="18" charset="0"/>
                <a:cs typeface="Times New Roman" pitchFamily="18" charset="0"/>
              </a:rPr>
              <a:t> of heating, moistening and momentum changes</a:t>
            </a:r>
          </a:p>
        </p:txBody>
      </p:sp>
      <p:grpSp>
        <p:nvGrpSpPr>
          <p:cNvPr id="2" name="Group 15"/>
          <p:cNvGrpSpPr>
            <a:grpSpLocks/>
          </p:cNvGrpSpPr>
          <p:nvPr/>
        </p:nvGrpSpPr>
        <p:grpSpPr bwMode="auto">
          <a:xfrm>
            <a:off x="2438400" y="3625853"/>
            <a:ext cx="3089275" cy="461963"/>
            <a:chOff x="1488" y="1775"/>
            <a:chExt cx="1946" cy="291"/>
          </a:xfrm>
        </p:grpSpPr>
        <p:sp>
          <p:nvSpPr>
            <p:cNvPr id="87054" name="Line 8"/>
            <p:cNvSpPr>
              <a:spLocks noChangeShapeType="1"/>
            </p:cNvSpPr>
            <p:nvPr/>
          </p:nvSpPr>
          <p:spPr bwMode="auto">
            <a:xfrm>
              <a:off x="1488" y="1920"/>
              <a:ext cx="624" cy="0"/>
            </a:xfrm>
            <a:prstGeom prst="line">
              <a:avLst/>
            </a:prstGeom>
            <a:noFill/>
            <a:ln w="9525">
              <a:solidFill>
                <a:schemeClr val="tx1"/>
              </a:solidFill>
              <a:round/>
              <a:headEnd/>
              <a:tailEnd type="triangle" w="med" len="med"/>
            </a:ln>
          </p:spPr>
          <p:txBody>
            <a:bodyPr wrap="none" anchor="ctr"/>
            <a:lstStyle/>
            <a:p>
              <a:endParaRPr lang="en-US" sz="2400" b="1">
                <a:latin typeface="Times New Roman" pitchFamily="18" charset="0"/>
                <a:cs typeface="Times New Roman" pitchFamily="18" charset="0"/>
              </a:endParaRPr>
            </a:p>
          </p:txBody>
        </p:sp>
        <p:sp>
          <p:nvSpPr>
            <p:cNvPr id="87055" name="Text Box 9"/>
            <p:cNvSpPr txBox="1">
              <a:spLocks noChangeArrowheads="1"/>
            </p:cNvSpPr>
            <p:nvPr/>
          </p:nvSpPr>
          <p:spPr bwMode="auto">
            <a:xfrm>
              <a:off x="2256" y="1775"/>
              <a:ext cx="1178" cy="291"/>
            </a:xfrm>
            <a:prstGeom prst="rect">
              <a:avLst/>
            </a:prstGeom>
            <a:noFill/>
            <a:ln w="9525">
              <a:noFill/>
              <a:miter lim="800000"/>
              <a:headEnd/>
              <a:tailEnd/>
            </a:ln>
          </p:spPr>
          <p:txBody>
            <a:bodyPr wrap="none" anchor="ctr">
              <a:spAutoFit/>
            </a:bodyPr>
            <a:lstStyle/>
            <a:p>
              <a:pPr>
                <a:spcBef>
                  <a:spcPct val="50000"/>
                </a:spcBef>
              </a:pPr>
              <a:r>
                <a:rPr lang="en-US" sz="2400" b="1">
                  <a:solidFill>
                    <a:srgbClr val="0000FF"/>
                  </a:solidFill>
                  <a:latin typeface="Times New Roman" pitchFamily="18" charset="0"/>
                  <a:cs typeface="Times New Roman" pitchFamily="18" charset="0"/>
                </a:rPr>
                <a:t>Cloud model</a:t>
              </a:r>
              <a:endParaRPr lang="en-US" sz="2400" b="1">
                <a:latin typeface="Times New Roman" pitchFamily="18" charset="0"/>
                <a:cs typeface="Times New Roman" pitchFamily="18" charset="0"/>
              </a:endParaRPr>
            </a:p>
          </p:txBody>
        </p:sp>
      </p:grpSp>
      <p:sp>
        <p:nvSpPr>
          <p:cNvPr id="87046" name="Text Box 10"/>
          <p:cNvSpPr txBox="1">
            <a:spLocks noChangeArrowheads="1"/>
          </p:cNvSpPr>
          <p:nvPr/>
        </p:nvSpPr>
        <p:spPr bwMode="auto">
          <a:xfrm>
            <a:off x="533400" y="4232701"/>
            <a:ext cx="8382000" cy="830997"/>
          </a:xfrm>
          <a:prstGeom prst="rect">
            <a:avLst/>
          </a:prstGeom>
          <a:noFill/>
          <a:ln w="9525">
            <a:noFill/>
            <a:miter lim="800000"/>
            <a:headEnd/>
            <a:tailEnd/>
          </a:ln>
        </p:spPr>
        <p:txBody>
          <a:bodyPr anchor="ctr">
            <a:spAutoFit/>
          </a:bodyPr>
          <a:lstStyle/>
          <a:p>
            <a:pPr>
              <a:spcBef>
                <a:spcPct val="50000"/>
              </a:spcBef>
            </a:pPr>
            <a:r>
              <a:rPr lang="en-US" sz="2400" b="1" dirty="0">
                <a:latin typeface="Times New Roman" pitchFamily="18" charset="0"/>
                <a:cs typeface="Times New Roman" pitchFamily="18" charset="0"/>
              </a:rPr>
              <a:t>Determine the </a:t>
            </a:r>
            <a:r>
              <a:rPr lang="en-US" sz="2400" b="1" dirty="0">
                <a:solidFill>
                  <a:srgbClr val="FF0000"/>
                </a:solidFill>
                <a:latin typeface="Times New Roman" pitchFamily="18" charset="0"/>
                <a:cs typeface="Times New Roman" pitchFamily="18" charset="0"/>
              </a:rPr>
              <a:t>overall amount</a:t>
            </a:r>
            <a:r>
              <a:rPr lang="en-US" sz="2400" b="1" dirty="0">
                <a:latin typeface="Times New Roman" pitchFamily="18" charset="0"/>
                <a:cs typeface="Times New Roman" pitchFamily="18" charset="0"/>
              </a:rPr>
              <a:t> of the energy conversion, convective </a:t>
            </a:r>
            <a:r>
              <a:rPr lang="en-US" sz="2400" b="1" dirty="0" smtClean="0">
                <a:latin typeface="Times New Roman" pitchFamily="18" charset="0"/>
                <a:cs typeface="Times New Roman" pitchFamily="18" charset="0"/>
              </a:rPr>
              <a:t>precipitation = heat </a:t>
            </a:r>
            <a:r>
              <a:rPr lang="en-US" sz="2400" b="1" dirty="0">
                <a:latin typeface="Times New Roman" pitchFamily="18" charset="0"/>
                <a:cs typeface="Times New Roman" pitchFamily="18" charset="0"/>
              </a:rPr>
              <a:t>release</a:t>
            </a:r>
          </a:p>
        </p:txBody>
      </p:sp>
      <p:grpSp>
        <p:nvGrpSpPr>
          <p:cNvPr id="3" name="Group 16"/>
          <p:cNvGrpSpPr>
            <a:grpSpLocks/>
          </p:cNvGrpSpPr>
          <p:nvPr/>
        </p:nvGrpSpPr>
        <p:grpSpPr bwMode="auto">
          <a:xfrm>
            <a:off x="2438400" y="5253037"/>
            <a:ext cx="2500313" cy="461963"/>
            <a:chOff x="1536" y="2927"/>
            <a:chExt cx="1575" cy="291"/>
          </a:xfrm>
        </p:grpSpPr>
        <p:sp>
          <p:nvSpPr>
            <p:cNvPr id="87052" name="Line 11"/>
            <p:cNvSpPr>
              <a:spLocks noChangeShapeType="1"/>
            </p:cNvSpPr>
            <p:nvPr/>
          </p:nvSpPr>
          <p:spPr bwMode="auto">
            <a:xfrm>
              <a:off x="1536" y="3072"/>
              <a:ext cx="624" cy="0"/>
            </a:xfrm>
            <a:prstGeom prst="line">
              <a:avLst/>
            </a:prstGeom>
            <a:noFill/>
            <a:ln w="9525">
              <a:solidFill>
                <a:schemeClr val="tx1"/>
              </a:solidFill>
              <a:round/>
              <a:headEnd/>
              <a:tailEnd type="triangle" w="med" len="med"/>
            </a:ln>
          </p:spPr>
          <p:txBody>
            <a:bodyPr wrap="none" anchor="ctr"/>
            <a:lstStyle/>
            <a:p>
              <a:endParaRPr lang="en-US" sz="2400" b="1">
                <a:latin typeface="Times New Roman" pitchFamily="18" charset="0"/>
                <a:cs typeface="Times New Roman" pitchFamily="18" charset="0"/>
              </a:endParaRPr>
            </a:p>
          </p:txBody>
        </p:sp>
        <p:sp>
          <p:nvSpPr>
            <p:cNvPr id="87053" name="Text Box 12"/>
            <p:cNvSpPr txBox="1">
              <a:spLocks noChangeArrowheads="1"/>
            </p:cNvSpPr>
            <p:nvPr/>
          </p:nvSpPr>
          <p:spPr bwMode="auto">
            <a:xfrm>
              <a:off x="2352" y="2927"/>
              <a:ext cx="759" cy="291"/>
            </a:xfrm>
            <a:prstGeom prst="rect">
              <a:avLst/>
            </a:prstGeom>
            <a:noFill/>
            <a:ln w="9525">
              <a:noFill/>
              <a:miter lim="800000"/>
              <a:headEnd/>
              <a:tailEnd/>
            </a:ln>
          </p:spPr>
          <p:txBody>
            <a:bodyPr wrap="none" anchor="ctr">
              <a:spAutoFit/>
            </a:bodyPr>
            <a:lstStyle/>
            <a:p>
              <a:pPr>
                <a:spcBef>
                  <a:spcPct val="50000"/>
                </a:spcBef>
              </a:pPr>
              <a:r>
                <a:rPr lang="en-US" sz="2400" b="1" dirty="0">
                  <a:solidFill>
                    <a:srgbClr val="0000FF"/>
                  </a:solidFill>
                  <a:latin typeface="Times New Roman" pitchFamily="18" charset="0"/>
                  <a:cs typeface="Times New Roman" pitchFamily="18" charset="0"/>
                </a:rPr>
                <a:t>Closure</a:t>
              </a:r>
              <a:endParaRPr lang="en-US" sz="2400" b="1" dirty="0">
                <a:latin typeface="Times New Roman" pitchFamily="18" charset="0"/>
                <a:cs typeface="Times New Roman" pitchFamily="18" charset="0"/>
              </a:endParaRPr>
            </a:p>
          </p:txBody>
        </p:sp>
      </p:grpSp>
      <p:sp>
        <p:nvSpPr>
          <p:cNvPr id="87048" name="Text Box 17"/>
          <p:cNvSpPr txBox="1">
            <a:spLocks noChangeArrowheads="1"/>
          </p:cNvSpPr>
          <p:nvPr/>
        </p:nvSpPr>
        <p:spPr bwMode="auto">
          <a:xfrm>
            <a:off x="457200" y="1371600"/>
            <a:ext cx="8382000" cy="457200"/>
          </a:xfrm>
          <a:prstGeom prst="rect">
            <a:avLst/>
          </a:prstGeom>
          <a:noFill/>
          <a:ln w="9525">
            <a:noFill/>
            <a:miter lim="800000"/>
            <a:headEnd/>
            <a:tailEnd/>
          </a:ln>
        </p:spPr>
        <p:txBody>
          <a:bodyPr anchor="ctr">
            <a:spAutoFit/>
          </a:bodyPr>
          <a:lstStyle/>
          <a:p>
            <a:pPr>
              <a:spcBef>
                <a:spcPct val="50000"/>
              </a:spcBef>
            </a:pPr>
            <a:r>
              <a:rPr lang="en-US" sz="2400" b="1" dirty="0">
                <a:solidFill>
                  <a:schemeClr val="tx2"/>
                </a:solidFill>
                <a:latin typeface="Times New Roman" pitchFamily="18" charset="0"/>
                <a:cs typeface="Times New Roman" pitchFamily="18" charset="0"/>
              </a:rPr>
              <a:t>Determine</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occurrence/location </a:t>
            </a:r>
            <a:r>
              <a:rPr lang="en-US" sz="2400" b="1" dirty="0" smtClean="0">
                <a:latin typeface="Times New Roman" pitchFamily="18" charset="0"/>
                <a:cs typeface="Times New Roman" pitchFamily="18" charset="0"/>
              </a:rPr>
              <a:t>of </a:t>
            </a:r>
            <a:r>
              <a:rPr lang="en-US" sz="2400" b="1" dirty="0">
                <a:latin typeface="Times New Roman" pitchFamily="18" charset="0"/>
                <a:cs typeface="Times New Roman" pitchFamily="18" charset="0"/>
              </a:rPr>
              <a:t>convection</a:t>
            </a:r>
          </a:p>
        </p:txBody>
      </p:sp>
      <p:grpSp>
        <p:nvGrpSpPr>
          <p:cNvPr id="4" name="Group 18"/>
          <p:cNvGrpSpPr>
            <a:grpSpLocks/>
          </p:cNvGrpSpPr>
          <p:nvPr/>
        </p:nvGrpSpPr>
        <p:grpSpPr bwMode="auto">
          <a:xfrm>
            <a:off x="2438400" y="2101853"/>
            <a:ext cx="2720976" cy="461963"/>
            <a:chOff x="1488" y="1775"/>
            <a:chExt cx="1714" cy="291"/>
          </a:xfrm>
        </p:grpSpPr>
        <p:sp>
          <p:nvSpPr>
            <p:cNvPr id="87050" name="Line 19"/>
            <p:cNvSpPr>
              <a:spLocks noChangeShapeType="1"/>
            </p:cNvSpPr>
            <p:nvPr/>
          </p:nvSpPr>
          <p:spPr bwMode="auto">
            <a:xfrm>
              <a:off x="1488" y="1920"/>
              <a:ext cx="624" cy="0"/>
            </a:xfrm>
            <a:prstGeom prst="line">
              <a:avLst/>
            </a:prstGeom>
            <a:noFill/>
            <a:ln w="9525">
              <a:solidFill>
                <a:schemeClr val="tx1"/>
              </a:solidFill>
              <a:round/>
              <a:headEnd/>
              <a:tailEnd type="triangle" w="med" len="med"/>
            </a:ln>
          </p:spPr>
          <p:txBody>
            <a:bodyPr wrap="none" anchor="ctr"/>
            <a:lstStyle/>
            <a:p>
              <a:endParaRPr lang="en-US" sz="2400" b="1">
                <a:latin typeface="Times New Roman" pitchFamily="18" charset="0"/>
                <a:cs typeface="Times New Roman" pitchFamily="18" charset="0"/>
              </a:endParaRPr>
            </a:p>
          </p:txBody>
        </p:sp>
        <p:sp>
          <p:nvSpPr>
            <p:cNvPr id="87051" name="Text Box 20"/>
            <p:cNvSpPr txBox="1">
              <a:spLocks noChangeArrowheads="1"/>
            </p:cNvSpPr>
            <p:nvPr/>
          </p:nvSpPr>
          <p:spPr bwMode="auto">
            <a:xfrm>
              <a:off x="2466" y="1775"/>
              <a:ext cx="736" cy="291"/>
            </a:xfrm>
            <a:prstGeom prst="rect">
              <a:avLst/>
            </a:prstGeom>
            <a:noFill/>
            <a:ln w="9525">
              <a:noFill/>
              <a:miter lim="800000"/>
              <a:headEnd/>
              <a:tailEnd/>
            </a:ln>
          </p:spPr>
          <p:txBody>
            <a:bodyPr wrap="none" anchor="ctr">
              <a:spAutoFit/>
            </a:bodyPr>
            <a:lstStyle/>
            <a:p>
              <a:pPr>
                <a:spcBef>
                  <a:spcPct val="50000"/>
                </a:spcBef>
              </a:pPr>
              <a:r>
                <a:rPr lang="en-US" sz="2400" b="1">
                  <a:solidFill>
                    <a:srgbClr val="0000FF"/>
                  </a:solidFill>
                  <a:latin typeface="Times New Roman" pitchFamily="18" charset="0"/>
                  <a:cs typeface="Times New Roman" pitchFamily="18" charset="0"/>
                </a:rPr>
                <a:t>Trigger</a:t>
              </a:r>
              <a:endParaRPr lang="en-US" sz="2400" b="1">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1"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Radiation Transfer in the </a:t>
            </a:r>
            <a:r>
              <a:rPr lang="en-US" sz="3600" b="1" dirty="0" smtClean="0">
                <a:latin typeface="Times New Roman" pitchFamily="18" charset="0"/>
                <a:cs typeface="Times New Roman" pitchFamily="18" charset="0"/>
              </a:rPr>
              <a:t>NWP models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058009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124271"/>
            <a:ext cx="7696199" cy="1323439"/>
          </a:xfrm>
          <a:prstGeom prst="rect">
            <a:avLst/>
          </a:prstGeom>
          <a:noFill/>
        </p:spPr>
        <p:txBody>
          <a:bodyPr wrap="square" rtlCol="0">
            <a:spAutoFit/>
          </a:bodyPr>
          <a:lstStyle/>
          <a:p>
            <a:r>
              <a:rPr lang="en-US" sz="2000" b="1" dirty="0">
                <a:latin typeface="Times New Roman" pitchFamily="18" charset="0"/>
                <a:cs typeface="Times New Roman" pitchFamily="18" charset="0"/>
              </a:rPr>
              <a:t>We know the amount of incoming solar energy at the top of the atmosphere at diurnal, synoptic, and short-range climate timescales. But uncertainties arise in emulating the effects of the atmosphere and earth's surface on incoming solar and outgoing terrestrial </a:t>
            </a:r>
            <a:r>
              <a:rPr lang="en-US" sz="2000" b="1" dirty="0" smtClean="0">
                <a:latin typeface="Times New Roman" pitchFamily="18" charset="0"/>
                <a:cs typeface="Times New Roman" pitchFamily="18" charset="0"/>
              </a:rPr>
              <a:t>radiation.</a:t>
            </a:r>
            <a:endParaRPr lang="en-US" sz="2000" b="1" dirty="0">
              <a:latin typeface="Times New Roman" pitchFamily="18" charset="0"/>
              <a:cs typeface="Times New Roman" pitchFamily="18" charset="0"/>
            </a:endParaRPr>
          </a:p>
        </p:txBody>
      </p:sp>
      <p:pic>
        <p:nvPicPr>
          <p:cNvPr id="257026" name="Picture 2" descr="Shortwave (solar) and longwave (terrestrial) radiation proce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61871"/>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28600"/>
            <a:ext cx="9144000" cy="584775"/>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Shortwave and Longwave Radiation Processes</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377410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81000" y="1143000"/>
            <a:ext cx="8610600" cy="5181600"/>
          </a:xfrm>
          <a:prstGeom prst="rect">
            <a:avLst/>
          </a:prstGeom>
          <a:noFill/>
          <a:ln w="9525">
            <a:noFill/>
            <a:miter lim="800000"/>
            <a:headEnd/>
            <a:tailEnd/>
          </a:ln>
        </p:spPr>
        <p:txBody>
          <a:bodyPr vert="horz" wrap="square" lIns="91400" tIns="45699" rIns="91400" bIns="45699" numCol="1" anchor="t" anchorCtr="0" compatLnSpc="1">
            <a:prstTxWarp prst="textNoShape">
              <a:avLst/>
            </a:prstTxWarp>
          </a:bodyPr>
          <a:lstStyle/>
          <a:p>
            <a:pPr marL="344488" marR="0" lvl="0" indent="-344488" algn="l" defTabSz="914400" rtl="0" eaLnBrk="0" fontAlgn="base" latinLnBrk="0" hangingPunct="0">
              <a:lnSpc>
                <a:spcPct val="90000"/>
              </a:lnSpc>
              <a:spcBef>
                <a:spcPct val="20000"/>
              </a:spcBef>
              <a:spcAft>
                <a:spcPct val="0"/>
              </a:spcAft>
              <a:buClrTx/>
              <a:buSzTx/>
              <a:buFontTx/>
              <a:buChar char="•"/>
              <a:tabLst/>
              <a:defRPr/>
            </a:pPr>
            <a:r>
              <a:rPr kumimoji="0" lang="en-GB" sz="2400" b="1" i="0" u="sng" strike="noStrike" kern="0" cap="none" spc="0" normalizeH="0" baseline="0" noProof="0" dirty="0" smtClean="0">
                <a:ln>
                  <a:noFill/>
                </a:ln>
                <a:solidFill>
                  <a:schemeClr val="tx1"/>
                </a:solidFill>
                <a:effectLst/>
                <a:uLnTx/>
                <a:uFillTx/>
                <a:latin typeface="Times New Roman" pitchFamily="18" charset="0"/>
                <a:cs typeface="Times New Roman" pitchFamily="18" charset="0"/>
              </a:rPr>
              <a:t>Introduction</a:t>
            </a:r>
          </a:p>
          <a:p>
            <a:pPr marL="741363" marR="0" lvl="1" indent="-284163" defTabSz="914400" rtl="0" eaLnBrk="0" fontAlgn="base" latinLnBrk="0" hangingPunct="0">
              <a:lnSpc>
                <a:spcPct val="90000"/>
              </a:lnSpc>
              <a:spcBef>
                <a:spcPct val="20000"/>
              </a:spcBef>
              <a:spcAft>
                <a:spcPct val="0"/>
              </a:spcAft>
              <a:buClrTx/>
              <a:buSzTx/>
              <a:buFontTx/>
              <a:buChar char="–"/>
              <a:tabLst/>
              <a:defRPr/>
            </a:pPr>
            <a:r>
              <a:rPr kumimoji="0" lang="en-GB" sz="20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Representing</a:t>
            </a:r>
            <a:r>
              <a:rPr kumimoji="0" lang="en-GB" sz="2000" b="1" i="0"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kumimoji="0" lang="en-GB" sz="2000" b="1" i="0" u="none" strike="noStrike" kern="0" cap="none" spc="0" normalizeH="0" noProof="0" dirty="0" err="1" smtClean="0">
                <a:ln>
                  <a:noFill/>
                </a:ln>
                <a:solidFill>
                  <a:schemeClr val="tx1"/>
                </a:solidFill>
                <a:effectLst/>
                <a:uLnTx/>
                <a:uFillTx/>
                <a:latin typeface="Times New Roman" pitchFamily="18" charset="0"/>
                <a:cs typeface="Times New Roman" pitchFamily="18" charset="0"/>
              </a:rPr>
              <a:t>diabatic</a:t>
            </a:r>
            <a:r>
              <a:rPr kumimoji="0" lang="en-GB" sz="2000" b="1" i="0" u="none" strike="noStrike" kern="0" cap="none" spc="0" normalizeH="0" noProof="0" dirty="0" smtClean="0">
                <a:ln>
                  <a:noFill/>
                </a:ln>
                <a:solidFill>
                  <a:schemeClr val="tx1"/>
                </a:solidFill>
                <a:effectLst/>
                <a:uLnTx/>
                <a:uFillTx/>
                <a:latin typeface="Times New Roman" pitchFamily="18" charset="0"/>
                <a:cs typeface="Times New Roman" pitchFamily="18" charset="0"/>
              </a:rPr>
              <a:t> forcing</a:t>
            </a:r>
            <a:r>
              <a:rPr kumimoji="0" lang="en-GB" sz="20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through physics parameterizations</a:t>
            </a:r>
          </a:p>
          <a:p>
            <a:pPr marL="741363" marR="0" lvl="1" indent="-284163" defTabSz="914400" rtl="0" eaLnBrk="0" fontAlgn="base" latinLnBrk="0" hangingPunct="0">
              <a:lnSpc>
                <a:spcPct val="90000"/>
              </a:lnSpc>
              <a:spcBef>
                <a:spcPct val="20000"/>
              </a:spcBef>
              <a:spcAft>
                <a:spcPct val="0"/>
              </a:spcAft>
              <a:buClrTx/>
              <a:buSzTx/>
              <a:buFontTx/>
              <a:buChar char="–"/>
              <a:tabLst/>
              <a:defRPr/>
            </a:pPr>
            <a:endParaRPr kumimoji="0" lang="en-GB" sz="8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4488" marR="0" lvl="0" indent="-344488" algn="l" defTabSz="914400" rtl="0" eaLnBrk="0" fontAlgn="base" latinLnBrk="0" hangingPunct="0">
              <a:lnSpc>
                <a:spcPct val="90000"/>
              </a:lnSpc>
              <a:spcBef>
                <a:spcPct val="20000"/>
              </a:spcBef>
              <a:spcAft>
                <a:spcPct val="0"/>
              </a:spcAft>
              <a:buClrTx/>
              <a:buSzTx/>
              <a:buFontTx/>
              <a:buChar char="•"/>
              <a:tabLst/>
              <a:defRPr/>
            </a:pPr>
            <a:r>
              <a:rPr kumimoji="0" lang="en-GB" sz="2400" b="1" i="0" u="sng" strike="noStrike" kern="0" cap="none" spc="0" normalizeH="0" baseline="0" noProof="0" dirty="0" smtClean="0">
                <a:ln>
                  <a:noFill/>
                </a:ln>
                <a:solidFill>
                  <a:schemeClr val="tx1"/>
                </a:solidFill>
                <a:effectLst/>
                <a:uLnTx/>
                <a:uFillTx/>
                <a:latin typeface="Times New Roman" pitchFamily="18" charset="0"/>
                <a:cs typeface="Times New Roman" pitchFamily="18" charset="0"/>
              </a:rPr>
              <a:t>Parameterization of clouds</a:t>
            </a:r>
            <a:endParaRPr kumimoji="0" lang="en-GB" sz="20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741363" marR="0" lvl="1" indent="-284163" algn="l" defTabSz="914400" rtl="0" eaLnBrk="0" fontAlgn="base" latinLnBrk="0" hangingPunct="0">
              <a:lnSpc>
                <a:spcPct val="90000"/>
              </a:lnSpc>
              <a:spcBef>
                <a:spcPct val="20000"/>
              </a:spcBef>
              <a:spcAft>
                <a:spcPct val="0"/>
              </a:spcAft>
              <a:buClrTx/>
              <a:buSzTx/>
              <a:buFontTx/>
              <a:buChar char="–"/>
              <a:tabLst/>
              <a:defRPr/>
            </a:pPr>
            <a:r>
              <a:rPr kumimoji="0" lang="en-GB" sz="20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Grid resolved</a:t>
            </a:r>
            <a:r>
              <a:rPr kumimoji="0" lang="en-GB" sz="2000" b="1" i="0" u="none" strike="noStrike" kern="0" cap="none" spc="0" normalizeH="0" noProof="0" dirty="0" smtClean="0">
                <a:ln>
                  <a:noFill/>
                </a:ln>
                <a:solidFill>
                  <a:schemeClr val="tx1"/>
                </a:solidFill>
                <a:effectLst/>
                <a:uLnTx/>
                <a:uFillTx/>
                <a:latin typeface="Times New Roman" pitchFamily="18" charset="0"/>
                <a:cs typeface="Times New Roman" pitchFamily="18" charset="0"/>
              </a:rPr>
              <a:t> processes: microphysics of clouds and precipitation</a:t>
            </a:r>
            <a:endParaRPr kumimoji="0" lang="en-GB" sz="20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741363" lvl="1" indent="-284163" eaLnBrk="0" hangingPunct="0">
              <a:lnSpc>
                <a:spcPct val="90000"/>
              </a:lnSpc>
              <a:spcBef>
                <a:spcPct val="20000"/>
              </a:spcBef>
              <a:buFontTx/>
              <a:buChar char="–"/>
            </a:pPr>
            <a:r>
              <a:rPr kumimoji="0" lang="en-GB" sz="20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Sub-grid processes: clouds and precipitation</a:t>
            </a:r>
            <a:r>
              <a:rPr kumimoji="0" lang="en-GB" sz="2000" b="1" i="0" u="none" strike="noStrike" kern="0" cap="none" spc="0" normalizeH="0" noProof="0" dirty="0" smtClean="0">
                <a:ln>
                  <a:noFill/>
                </a:ln>
                <a:solidFill>
                  <a:schemeClr val="tx1"/>
                </a:solidFill>
                <a:effectLst/>
                <a:uLnTx/>
                <a:uFillTx/>
                <a:latin typeface="Times New Roman" pitchFamily="18" charset="0"/>
                <a:cs typeface="Times New Roman" pitchFamily="18" charset="0"/>
              </a:rPr>
              <a:t> associated with  </a:t>
            </a:r>
            <a:r>
              <a:rPr lang="en-GB" sz="2000" b="1" kern="0" dirty="0" smtClean="0">
                <a:latin typeface="Times New Roman" pitchFamily="18" charset="0"/>
                <a:cs typeface="Times New Roman" pitchFamily="18" charset="0"/>
              </a:rPr>
              <a:t>unresolved moist convection</a:t>
            </a:r>
          </a:p>
          <a:p>
            <a:pPr marL="741363" lvl="1" indent="-284163" eaLnBrk="0" hangingPunct="0">
              <a:lnSpc>
                <a:spcPct val="90000"/>
              </a:lnSpc>
              <a:spcBef>
                <a:spcPct val="20000"/>
              </a:spcBef>
              <a:buFontTx/>
              <a:buChar char="–"/>
            </a:pPr>
            <a:endParaRPr lang="en-GB" sz="800" b="1" kern="0" dirty="0" smtClean="0">
              <a:latin typeface="Times New Roman" pitchFamily="18" charset="0"/>
              <a:cs typeface="Times New Roman" pitchFamily="18" charset="0"/>
            </a:endParaRPr>
          </a:p>
          <a:p>
            <a:pPr marL="344488" marR="0" lvl="0" indent="-344488" algn="l" defTabSz="914400" rtl="0" eaLnBrk="0" fontAlgn="base" latinLnBrk="0" hangingPunct="0">
              <a:lnSpc>
                <a:spcPct val="90000"/>
              </a:lnSpc>
              <a:spcBef>
                <a:spcPct val="20000"/>
              </a:spcBef>
              <a:spcAft>
                <a:spcPct val="0"/>
              </a:spcAft>
              <a:buClrTx/>
              <a:buSzTx/>
              <a:buFontTx/>
              <a:buChar char="•"/>
              <a:tabLst/>
              <a:defRPr/>
            </a:pPr>
            <a:r>
              <a:rPr kumimoji="0" lang="en-GB" sz="2400" b="1" i="0" u="sng" strike="noStrike" kern="0" cap="none" spc="0" normalizeH="0" baseline="0" noProof="0" dirty="0" smtClean="0">
                <a:ln>
                  <a:noFill/>
                </a:ln>
                <a:solidFill>
                  <a:schemeClr val="tx1"/>
                </a:solidFill>
                <a:effectLst/>
                <a:uLnTx/>
                <a:uFillTx/>
                <a:latin typeface="Times New Roman" pitchFamily="18" charset="0"/>
                <a:cs typeface="Times New Roman" pitchFamily="18" charset="0"/>
              </a:rPr>
              <a:t>Parameterization of radiation</a:t>
            </a:r>
            <a:r>
              <a:rPr kumimoji="0" lang="en-GB" sz="2400" b="1" i="0" u="sng" strike="noStrike" kern="0" cap="none" spc="0" normalizeH="0" noProof="0" dirty="0" smtClean="0">
                <a:ln>
                  <a:noFill/>
                </a:ln>
                <a:solidFill>
                  <a:schemeClr val="tx1"/>
                </a:solidFill>
                <a:effectLst/>
                <a:uLnTx/>
                <a:uFillTx/>
                <a:latin typeface="Times New Roman" pitchFamily="18" charset="0"/>
                <a:cs typeface="Times New Roman" pitchFamily="18" charset="0"/>
              </a:rPr>
              <a:t> transfer</a:t>
            </a:r>
            <a:endParaRPr kumimoji="0" lang="en-GB" sz="20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741363" lvl="1" indent="-284163" eaLnBrk="0" hangingPunct="0">
              <a:lnSpc>
                <a:spcPct val="90000"/>
              </a:lnSpc>
              <a:spcBef>
                <a:spcPct val="20000"/>
              </a:spcBef>
              <a:buFontTx/>
              <a:buChar char="–"/>
            </a:pPr>
            <a:r>
              <a:rPr lang="en-GB" sz="2000" b="1" kern="0" dirty="0" smtClean="0">
                <a:latin typeface="Times New Roman" pitchFamily="18" charset="0"/>
                <a:cs typeface="Times New Roman" pitchFamily="18" charset="0"/>
              </a:rPr>
              <a:t>Basic concepts and approximations</a:t>
            </a:r>
          </a:p>
          <a:p>
            <a:pPr marL="741363" lvl="1" indent="-284163" eaLnBrk="0" hangingPunct="0">
              <a:lnSpc>
                <a:spcPct val="90000"/>
              </a:lnSpc>
              <a:spcBef>
                <a:spcPct val="20000"/>
              </a:spcBef>
              <a:buFontTx/>
              <a:buChar char="–"/>
            </a:pPr>
            <a:endParaRPr lang="en-GB" sz="800" b="1" kern="0" dirty="0" smtClean="0">
              <a:latin typeface="Times New Roman" pitchFamily="18" charset="0"/>
              <a:cs typeface="Times New Roman" pitchFamily="18" charset="0"/>
            </a:endParaRPr>
          </a:p>
          <a:p>
            <a:pPr marL="344488" lvl="0" indent="-344488" eaLnBrk="0" hangingPunct="0">
              <a:lnSpc>
                <a:spcPct val="90000"/>
              </a:lnSpc>
              <a:spcBef>
                <a:spcPct val="20000"/>
              </a:spcBef>
              <a:buFontTx/>
              <a:buChar char="•"/>
              <a:defRPr/>
            </a:pPr>
            <a:r>
              <a:rPr lang="en-GB" sz="2400" b="1" u="sng" kern="0" dirty="0" smtClean="0">
                <a:latin typeface="Times New Roman" pitchFamily="18" charset="0"/>
                <a:cs typeface="Times New Roman" pitchFamily="18" charset="0"/>
              </a:rPr>
              <a:t>Parameterization of sub-grid mixing</a:t>
            </a:r>
            <a:endParaRPr lang="en-GB" sz="2000" b="1" kern="0" dirty="0" smtClean="0">
              <a:latin typeface="Times New Roman" pitchFamily="18" charset="0"/>
              <a:cs typeface="Times New Roman" pitchFamily="18" charset="0"/>
            </a:endParaRPr>
          </a:p>
          <a:p>
            <a:pPr marL="741363" lvl="1" indent="-284163" eaLnBrk="0" hangingPunct="0">
              <a:lnSpc>
                <a:spcPct val="90000"/>
              </a:lnSpc>
              <a:spcBef>
                <a:spcPct val="20000"/>
              </a:spcBef>
              <a:buFontTx/>
              <a:buChar char="–"/>
            </a:pPr>
            <a:r>
              <a:rPr kumimoji="0" lang="en-GB" sz="20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Mixing by turbulence and </a:t>
            </a:r>
            <a:r>
              <a:rPr lang="en-GB" sz="2000" b="1" kern="0" dirty="0" smtClean="0">
                <a:latin typeface="Times New Roman" pitchFamily="18" charset="0"/>
                <a:cs typeface="Times New Roman" pitchFamily="18" charset="0"/>
              </a:rPr>
              <a:t>surface fluxes </a:t>
            </a:r>
            <a:endParaRPr kumimoji="0" lang="en-GB" sz="20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741363" lvl="1" indent="-284163" eaLnBrk="0" hangingPunct="0">
              <a:lnSpc>
                <a:spcPct val="90000"/>
              </a:lnSpc>
              <a:spcBef>
                <a:spcPct val="20000"/>
              </a:spcBef>
              <a:buFontTx/>
              <a:buChar char="–"/>
            </a:pPr>
            <a:endParaRPr kumimoji="0" lang="en-GB" sz="8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4488" lvl="0" indent="-344488" eaLnBrk="0" hangingPunct="0">
              <a:lnSpc>
                <a:spcPct val="90000"/>
              </a:lnSpc>
              <a:spcBef>
                <a:spcPct val="20000"/>
              </a:spcBef>
              <a:buFontTx/>
              <a:buChar char="•"/>
              <a:defRPr/>
            </a:pPr>
            <a:r>
              <a:rPr lang="en-GB" sz="2400" b="1" u="sng" kern="0" dirty="0" smtClean="0">
                <a:latin typeface="Times New Roman" pitchFamily="18" charset="0"/>
                <a:cs typeface="Times New Roman" pitchFamily="18" charset="0"/>
              </a:rPr>
              <a:t>Parameterization of surface property transfer</a:t>
            </a:r>
            <a:endParaRPr lang="en-GB" sz="2000" b="1" kern="0" dirty="0" smtClean="0">
              <a:latin typeface="Times New Roman" pitchFamily="18" charset="0"/>
              <a:cs typeface="Times New Roman" pitchFamily="18" charset="0"/>
            </a:endParaRPr>
          </a:p>
          <a:p>
            <a:pPr marL="741363" lvl="1" indent="-284163" eaLnBrk="0" hangingPunct="0">
              <a:lnSpc>
                <a:spcPct val="90000"/>
              </a:lnSpc>
              <a:spcBef>
                <a:spcPct val="20000"/>
              </a:spcBef>
              <a:buFontTx/>
              <a:buChar char="–"/>
            </a:pPr>
            <a:r>
              <a:rPr lang="en-GB" sz="2000" b="1" kern="0" dirty="0" smtClean="0">
                <a:latin typeface="Times New Roman" pitchFamily="18" charset="0"/>
                <a:cs typeface="Times New Roman" pitchFamily="18" charset="0"/>
              </a:rPr>
              <a:t>Basic components: air-sea/land interface fluxes, oceanic PBL mixing and oceanic surface waves</a:t>
            </a:r>
          </a:p>
          <a:p>
            <a:pPr marL="741363" lvl="1" indent="-284163" eaLnBrk="0" hangingPunct="0">
              <a:lnSpc>
                <a:spcPct val="90000"/>
              </a:lnSpc>
              <a:spcBef>
                <a:spcPct val="20000"/>
              </a:spcBef>
            </a:pPr>
            <a:endParaRPr kumimoji="0" lang="en-GB" sz="2400" b="1" i="0" u="sng"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4488" marR="0" lvl="0" indent="-344488" algn="l" defTabSz="914400" rtl="0" eaLnBrk="0" fontAlgn="base" latinLnBrk="0" hangingPunct="0">
              <a:lnSpc>
                <a:spcPct val="90000"/>
              </a:lnSpc>
              <a:spcBef>
                <a:spcPct val="20000"/>
              </a:spcBef>
              <a:spcAft>
                <a:spcPct val="0"/>
              </a:spcAft>
              <a:buClrTx/>
              <a:buSzTx/>
              <a:buFontTx/>
              <a:buChar char="•"/>
              <a:tabLst/>
              <a:defRPr/>
            </a:pPr>
            <a:endParaRPr kumimoji="0" lang="en-GB" sz="2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5" name="Rectangle 2"/>
          <p:cNvSpPr>
            <a:spLocks noGrp="1" noChangeArrowheads="1"/>
          </p:cNvSpPr>
          <p:nvPr>
            <p:ph type="title"/>
          </p:nvPr>
        </p:nvSpPr>
        <p:spPr>
          <a:xfrm>
            <a:off x="0" y="0"/>
            <a:ext cx="9144000" cy="1143000"/>
          </a:xfrm>
        </p:spPr>
        <p:txBody>
          <a:bodyPr/>
          <a:lstStyle/>
          <a:p>
            <a:r>
              <a:rPr lang="en-GB" dirty="0"/>
              <a:t> </a:t>
            </a:r>
            <a:r>
              <a:rPr lang="en-GB" b="1" dirty="0" smtClean="0">
                <a:latin typeface="Times New Roman" pitchFamily="18" charset="0"/>
                <a:cs typeface="Times New Roman" pitchFamily="18" charset="0"/>
              </a:rPr>
              <a:t>Outline</a:t>
            </a:r>
            <a:endParaRPr lang="en-GB"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343085"/>
            <a:ext cx="7696199" cy="4893647"/>
          </a:xfrm>
          <a:prstGeom prst="rect">
            <a:avLst/>
          </a:prstGeom>
          <a:noFill/>
        </p:spPr>
        <p:txBody>
          <a:bodyPr wrap="square" rtlCol="0">
            <a:spAutoFit/>
          </a:bodyPr>
          <a:lstStyle/>
          <a:p>
            <a:pPr marL="342900" indent="-342900">
              <a:buFont typeface="Arial" pitchFamily="34" charset="0"/>
              <a:buChar char="•"/>
            </a:pPr>
            <a:r>
              <a:rPr lang="en-US" sz="2400" b="1" dirty="0" smtClean="0">
                <a:latin typeface="Times New Roman" pitchFamily="18" charset="0"/>
                <a:cs typeface="Times New Roman" pitchFamily="18" charset="0"/>
              </a:rPr>
              <a:t>In </a:t>
            </a:r>
            <a:r>
              <a:rPr lang="en-US" sz="2400" b="1" dirty="0">
                <a:latin typeface="Times New Roman" pitchFamily="18" charset="0"/>
                <a:cs typeface="Times New Roman" pitchFamily="18" charset="0"/>
              </a:rPr>
              <a:t>the atmosphere </a:t>
            </a:r>
          </a:p>
          <a:p>
            <a:pPr marL="800100" lvl="1" indent="-342900">
              <a:buFont typeface="Times New Roman" pitchFamily="18" charset="0"/>
              <a:buChar char="−"/>
            </a:pPr>
            <a:r>
              <a:rPr lang="en-US" sz="2400" b="1" dirty="0" smtClean="0">
                <a:latin typeface="Times New Roman" pitchFamily="18" charset="0"/>
                <a:cs typeface="Times New Roman" pitchFamily="18" charset="0"/>
              </a:rPr>
              <a:t>Transmission/Absorption</a:t>
            </a:r>
            <a:endParaRPr lang="en-US" sz="2400" b="1" dirty="0">
              <a:latin typeface="Times New Roman" pitchFamily="18" charset="0"/>
              <a:cs typeface="Times New Roman" pitchFamily="18" charset="0"/>
            </a:endParaRPr>
          </a:p>
          <a:p>
            <a:pPr marL="800100" lvl="1" indent="-342900">
              <a:buFont typeface="Times New Roman" pitchFamily="18" charset="0"/>
              <a:buChar char="−"/>
            </a:pPr>
            <a:r>
              <a:rPr lang="en-US" sz="2400" b="1" dirty="0" smtClean="0">
                <a:latin typeface="Times New Roman" pitchFamily="18" charset="0"/>
                <a:cs typeface="Times New Roman" pitchFamily="18" charset="0"/>
              </a:rPr>
              <a:t>Reemission </a:t>
            </a:r>
            <a:r>
              <a:rPr lang="en-US" sz="2400" b="1" dirty="0">
                <a:latin typeface="Times New Roman" pitchFamily="18" charset="0"/>
                <a:cs typeface="Times New Roman" pitchFamily="18" charset="0"/>
              </a:rPr>
              <a:t>(for atmospheric longwave </a:t>
            </a:r>
            <a:r>
              <a:rPr lang="en-US" sz="2400" b="1" dirty="0" smtClean="0">
                <a:latin typeface="Times New Roman" pitchFamily="18" charset="0"/>
                <a:cs typeface="Times New Roman" pitchFamily="18" charset="0"/>
              </a:rPr>
              <a:t>radiation)</a:t>
            </a:r>
          </a:p>
          <a:p>
            <a:pPr marL="800100" lvl="1" indent="-342900">
              <a:buFont typeface="Times New Roman" pitchFamily="18" charset="0"/>
              <a:buChar char="−"/>
            </a:pPr>
            <a:r>
              <a:rPr lang="en-US" sz="2400" b="1" dirty="0" smtClean="0">
                <a:latin typeface="Times New Roman" pitchFamily="18" charset="0"/>
                <a:cs typeface="Times New Roman" pitchFamily="18" charset="0"/>
              </a:rPr>
              <a:t>Reflection</a:t>
            </a:r>
          </a:p>
          <a:p>
            <a:pPr marL="800100" lvl="1" indent="-342900">
              <a:buFont typeface="Times New Roman" pitchFamily="18" charset="0"/>
              <a:buChar char="−"/>
            </a:pPr>
            <a:r>
              <a:rPr lang="en-US" sz="2400" b="1" dirty="0" smtClean="0">
                <a:latin typeface="Times New Roman" pitchFamily="18" charset="0"/>
                <a:cs typeface="Times New Roman" pitchFamily="18" charset="0"/>
              </a:rPr>
              <a:t>Scattering</a:t>
            </a:r>
          </a:p>
          <a:p>
            <a:pPr lvl="1"/>
            <a:endParaRPr lang="en-US" sz="2400" b="1" dirty="0">
              <a:latin typeface="Times New Roman" pitchFamily="18" charset="0"/>
              <a:cs typeface="Times New Roman" pitchFamily="18" charset="0"/>
            </a:endParaRPr>
          </a:p>
          <a:p>
            <a:pPr marL="342900" indent="-342900">
              <a:buFont typeface="Arial" pitchFamily="34" charset="0"/>
              <a:buChar char="•"/>
            </a:pPr>
            <a:r>
              <a:rPr lang="en-US" sz="2400" b="1" dirty="0">
                <a:latin typeface="Times New Roman" pitchFamily="18" charset="0"/>
                <a:cs typeface="Times New Roman" pitchFamily="18" charset="0"/>
              </a:rPr>
              <a:t>At the earth's surface </a:t>
            </a:r>
          </a:p>
          <a:p>
            <a:pPr marL="800100" lvl="1" indent="-342900">
              <a:buFont typeface="Times New Roman" pitchFamily="18" charset="0"/>
              <a:buChar char="–"/>
            </a:pPr>
            <a:r>
              <a:rPr lang="en-US" sz="2400" b="1" dirty="0" smtClean="0">
                <a:latin typeface="Times New Roman" pitchFamily="18" charset="0"/>
                <a:cs typeface="Times New Roman" pitchFamily="18" charset="0"/>
              </a:rPr>
              <a:t>Transformation </a:t>
            </a:r>
            <a:r>
              <a:rPr lang="en-US" sz="2400" b="1" dirty="0">
                <a:latin typeface="Times New Roman" pitchFamily="18" charset="0"/>
                <a:cs typeface="Times New Roman" pitchFamily="18" charset="0"/>
              </a:rPr>
              <a:t>from shortwave into other forms </a:t>
            </a:r>
            <a:r>
              <a:rPr lang="en-US" sz="2400" b="1" dirty="0" smtClean="0">
                <a:latin typeface="Times New Roman" pitchFamily="18" charset="0"/>
                <a:cs typeface="Times New Roman" pitchFamily="18" charset="0"/>
              </a:rPr>
              <a:t>of </a:t>
            </a:r>
            <a:r>
              <a:rPr lang="en-US" sz="2400" b="1" dirty="0">
                <a:latin typeface="Times New Roman" pitchFamily="18" charset="0"/>
                <a:cs typeface="Times New Roman" pitchFamily="18" charset="0"/>
              </a:rPr>
              <a:t>energy at the earth's surface, based on the state </a:t>
            </a:r>
            <a:r>
              <a:rPr lang="en-US" sz="2400" b="1" dirty="0" smtClean="0">
                <a:latin typeface="Times New Roman" pitchFamily="18" charset="0"/>
                <a:cs typeface="Times New Roman" pitchFamily="18" charset="0"/>
              </a:rPr>
              <a:t>of </a:t>
            </a:r>
            <a:r>
              <a:rPr lang="en-US" sz="2400" b="1" dirty="0">
                <a:latin typeface="Times New Roman" pitchFamily="18" charset="0"/>
                <a:cs typeface="Times New Roman" pitchFamily="18" charset="0"/>
              </a:rPr>
              <a:t>that surface over the area covered by the model </a:t>
            </a:r>
            <a:r>
              <a:rPr lang="en-US" sz="2400" b="1" dirty="0" smtClean="0">
                <a:latin typeface="Times New Roman" pitchFamily="18" charset="0"/>
                <a:cs typeface="Times New Roman" pitchFamily="18" charset="0"/>
              </a:rPr>
              <a:t>grid box</a:t>
            </a:r>
            <a:endParaRPr lang="en-US" sz="2400" b="1" dirty="0">
              <a:latin typeface="Times New Roman" pitchFamily="18" charset="0"/>
              <a:cs typeface="Times New Roman" pitchFamily="18" charset="0"/>
            </a:endParaRPr>
          </a:p>
          <a:p>
            <a:pPr marL="800100" lvl="1" indent="-342900">
              <a:buFont typeface="Times New Roman" pitchFamily="18" charset="0"/>
              <a:buChar char="–"/>
            </a:pPr>
            <a:r>
              <a:rPr lang="en-US" sz="2400" b="1" dirty="0" smtClean="0">
                <a:latin typeface="Times New Roman" pitchFamily="18" charset="0"/>
                <a:cs typeface="Times New Roman" pitchFamily="18" charset="0"/>
              </a:rPr>
              <a:t>Net </a:t>
            </a:r>
            <a:r>
              <a:rPr lang="en-US" sz="2400" b="1" dirty="0">
                <a:latin typeface="Times New Roman" pitchFamily="18" charset="0"/>
                <a:cs typeface="Times New Roman" pitchFamily="18" charset="0"/>
              </a:rPr>
              <a:t>emission of longwave radiation from the </a:t>
            </a:r>
            <a:r>
              <a:rPr lang="en-US" sz="2400" b="1" dirty="0" smtClean="0">
                <a:latin typeface="Times New Roman" pitchFamily="18" charset="0"/>
                <a:cs typeface="Times New Roman" pitchFamily="18" charset="0"/>
              </a:rPr>
              <a:t>earth's </a:t>
            </a:r>
            <a:r>
              <a:rPr lang="en-US" sz="2400" b="1" dirty="0">
                <a:latin typeface="Times New Roman" pitchFamily="18" charset="0"/>
                <a:cs typeface="Times New Roman" pitchFamily="18" charset="0"/>
              </a:rPr>
              <a:t>surface toward </a:t>
            </a:r>
            <a:r>
              <a:rPr lang="en-US" sz="2400" b="1" dirty="0" smtClean="0">
                <a:latin typeface="Times New Roman" pitchFamily="18" charset="0"/>
                <a:cs typeface="Times New Roman" pitchFamily="18" charset="0"/>
              </a:rPr>
              <a:t>space</a:t>
            </a:r>
            <a:endParaRPr lang="en-US" sz="2400" b="1" dirty="0">
              <a:latin typeface="Times New Roman" pitchFamily="18" charset="0"/>
              <a:cs typeface="Times New Roman" pitchFamily="18" charset="0"/>
            </a:endParaRPr>
          </a:p>
        </p:txBody>
      </p:sp>
      <p:sp>
        <p:nvSpPr>
          <p:cNvPr id="3" name="TextBox 2"/>
          <p:cNvSpPr txBox="1"/>
          <p:nvPr/>
        </p:nvSpPr>
        <p:spPr>
          <a:xfrm>
            <a:off x="0" y="2286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Uncertainties in shortwave </a:t>
            </a:r>
            <a:r>
              <a:rPr lang="en-US" sz="2800" b="1" dirty="0">
                <a:latin typeface="Times New Roman" pitchFamily="18" charset="0"/>
                <a:cs typeface="Times New Roman" pitchFamily="18" charset="0"/>
              </a:rPr>
              <a:t>and </a:t>
            </a:r>
            <a:r>
              <a:rPr lang="en-US" sz="2800" b="1" dirty="0" smtClean="0">
                <a:latin typeface="Times New Roman" pitchFamily="18" charset="0"/>
                <a:cs typeface="Times New Roman" pitchFamily="18" charset="0"/>
              </a:rPr>
              <a:t>longwave radiation processes includes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071111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413570"/>
            <a:ext cx="8229599" cy="5632311"/>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These </a:t>
            </a:r>
            <a:r>
              <a:rPr lang="en-US" sz="2400" b="1" dirty="0">
                <a:latin typeface="Times New Roman" pitchFamily="18" charset="0"/>
                <a:cs typeface="Times New Roman" pitchFamily="18" charset="0"/>
              </a:rPr>
              <a:t>uncertainties exist because</a:t>
            </a:r>
            <a:r>
              <a:rPr lang="en-US" sz="2400" b="1" dirty="0" smtClean="0">
                <a:latin typeface="Times New Roman" pitchFamily="18" charset="0"/>
                <a:cs typeface="Times New Roman" pitchFamily="18" charset="0"/>
              </a:rPr>
              <a:t>:</a:t>
            </a:r>
          </a:p>
          <a:p>
            <a:endParaRPr lang="en-US" sz="1200" b="1" dirty="0">
              <a:latin typeface="Times New Roman" pitchFamily="18" charset="0"/>
              <a:cs typeface="Times New Roman" pitchFamily="18" charset="0"/>
            </a:endParaRPr>
          </a:p>
          <a:p>
            <a:pPr marL="342900" indent="-342900">
              <a:buFont typeface="Arial" pitchFamily="34" charset="0"/>
              <a:buChar char="•"/>
            </a:pPr>
            <a:r>
              <a:rPr lang="en-US" sz="2400" b="1" dirty="0" smtClean="0">
                <a:latin typeface="Times New Roman" pitchFamily="18" charset="0"/>
                <a:cs typeface="Times New Roman" pitchFamily="18" charset="0"/>
              </a:rPr>
              <a:t>We </a:t>
            </a:r>
            <a:r>
              <a:rPr lang="en-US" sz="2400" b="1" dirty="0">
                <a:latin typeface="Times New Roman" pitchFamily="18" charset="0"/>
                <a:cs typeface="Times New Roman" pitchFamily="18" charset="0"/>
              </a:rPr>
              <a:t>can only crudely emulate the effects of the atmosphere and its constituents (for example, clouds, aerosols, and absorbing gases) on the incoming solar beam and outgoing terrestrial/longwave radiation</a:t>
            </a:r>
            <a:r>
              <a:rPr lang="en-US" sz="2400" b="1" dirty="0" smtClean="0">
                <a:latin typeface="Times New Roman" pitchFamily="18" charset="0"/>
                <a:cs typeface="Times New Roman" pitchFamily="18" charset="0"/>
              </a:rPr>
              <a:t>;</a:t>
            </a:r>
          </a:p>
          <a:p>
            <a:pPr marL="342900" indent="-342900">
              <a:buFont typeface="Arial" pitchFamily="34" charset="0"/>
              <a:buChar char="•"/>
            </a:pPr>
            <a:endParaRPr lang="en-US" sz="1200" b="1" dirty="0">
              <a:latin typeface="Times New Roman" pitchFamily="18" charset="0"/>
              <a:cs typeface="Times New Roman" pitchFamily="18" charset="0"/>
            </a:endParaRPr>
          </a:p>
          <a:p>
            <a:pPr marL="342900" indent="-342900">
              <a:buFont typeface="Arial" pitchFamily="34" charset="0"/>
              <a:buChar char="•"/>
            </a:pPr>
            <a:r>
              <a:rPr lang="en-US" sz="2400" b="1" dirty="0" smtClean="0">
                <a:latin typeface="Times New Roman" pitchFamily="18" charset="0"/>
                <a:cs typeface="Times New Roman" pitchFamily="18" charset="0"/>
              </a:rPr>
              <a:t>We </a:t>
            </a:r>
            <a:r>
              <a:rPr lang="en-US" sz="2400" b="1" dirty="0">
                <a:latin typeface="Times New Roman" pitchFamily="18" charset="0"/>
                <a:cs typeface="Times New Roman" pitchFamily="18" charset="0"/>
              </a:rPr>
              <a:t>can only estimate the state of the land and sea surface in models and its effects on the absorption and subsequent conversion of incoming shortwave radiation into other forms of energy. </a:t>
            </a:r>
            <a:endParaRPr lang="en-US" sz="2400" b="1" dirty="0" smtClean="0">
              <a:latin typeface="Times New Roman" pitchFamily="18" charset="0"/>
              <a:cs typeface="Times New Roman" pitchFamily="18" charset="0"/>
            </a:endParaRPr>
          </a:p>
          <a:p>
            <a:pPr marL="342900" indent="-342900">
              <a:buFont typeface="Arial" pitchFamily="34" charset="0"/>
              <a:buChar char="•"/>
            </a:pPr>
            <a:endParaRPr lang="en-US" sz="1200" b="1" dirty="0" smtClean="0">
              <a:latin typeface="Times New Roman" pitchFamily="18" charset="0"/>
              <a:cs typeface="Times New Roman" pitchFamily="18" charset="0"/>
            </a:endParaRPr>
          </a:p>
          <a:p>
            <a:pPr marL="342900" indent="-342900">
              <a:buFont typeface="Arial" pitchFamily="34" charset="0"/>
              <a:buChar char="•"/>
            </a:pP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real world data needed to fine-tune the emulation of land and sea surface physics (for example, soil moisture and surface fluxes) are incomplete.</a:t>
            </a:r>
          </a:p>
          <a:p>
            <a:endParaRPr lang="en-US" sz="2400" b="1" dirty="0"/>
          </a:p>
        </p:txBody>
      </p:sp>
      <p:sp>
        <p:nvSpPr>
          <p:cNvPr id="3" name="TextBox 2"/>
          <p:cNvSpPr txBox="1"/>
          <p:nvPr/>
        </p:nvSpPr>
        <p:spPr>
          <a:xfrm>
            <a:off x="0" y="2286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Uncertainties in shortwave </a:t>
            </a:r>
            <a:r>
              <a:rPr lang="en-US" sz="2800" b="1" dirty="0">
                <a:latin typeface="Times New Roman" pitchFamily="18" charset="0"/>
                <a:cs typeface="Times New Roman" pitchFamily="18" charset="0"/>
              </a:rPr>
              <a:t>and </a:t>
            </a:r>
            <a:r>
              <a:rPr lang="en-US" sz="2800" b="1" dirty="0" smtClean="0">
                <a:latin typeface="Times New Roman" pitchFamily="18" charset="0"/>
                <a:cs typeface="Times New Roman" pitchFamily="18" charset="0"/>
              </a:rPr>
              <a:t>longwave radiation processes (cont’d)</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071111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25625"/>
            <a:ext cx="8228012" cy="1143000"/>
          </a:xfrm>
        </p:spPr>
        <p:txBody>
          <a:bodyPr/>
          <a:lstStyle/>
          <a:p>
            <a:r>
              <a:rPr lang="en-US" sz="3600" b="1" dirty="0">
                <a:latin typeface="Times New Roman" pitchFamily="18" charset="0"/>
                <a:cs typeface="Times New Roman" pitchFamily="18" charset="0"/>
              </a:rPr>
              <a:t>The </a:t>
            </a:r>
            <a:r>
              <a:rPr lang="en-US" sz="3600" b="1" dirty="0" smtClean="0">
                <a:latin typeface="Times New Roman" pitchFamily="18" charset="0"/>
                <a:cs typeface="Times New Roman" pitchFamily="18" charset="0"/>
              </a:rPr>
              <a:t>basics of radation transfer parameterization</a:t>
            </a:r>
            <a:endParaRPr lang="en-US" sz="3600" b="1" dirty="0">
              <a:latin typeface="Times New Roman" pitchFamily="18" charset="0"/>
              <a:cs typeface="Times New Roman" pitchFamily="18" charset="0"/>
            </a:endParaRPr>
          </a:p>
        </p:txBody>
      </p:sp>
      <p:sp>
        <p:nvSpPr>
          <p:cNvPr id="37891" name="Rectangle 3"/>
          <p:cNvSpPr>
            <a:spLocks noGrp="1" noChangeArrowheads="1"/>
          </p:cNvSpPr>
          <p:nvPr>
            <p:ph type="body" idx="1"/>
          </p:nvPr>
        </p:nvSpPr>
        <p:spPr>
          <a:xfrm>
            <a:off x="228600" y="1444161"/>
            <a:ext cx="8654562" cy="5389563"/>
          </a:xfrm>
        </p:spPr>
        <p:txBody>
          <a:bodyPr/>
          <a:lstStyle/>
          <a:p>
            <a:r>
              <a:rPr lang="en-US" sz="2400" b="1" dirty="0">
                <a:latin typeface="Times New Roman" pitchFamily="18" charset="0"/>
                <a:cs typeface="Times New Roman" pitchFamily="18" charset="0"/>
              </a:rPr>
              <a:t>The Radiative Transfer Equation (RTE)</a:t>
            </a:r>
          </a:p>
          <a:p>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For </a:t>
            </a:r>
            <a:r>
              <a:rPr lang="en-US" sz="2400" b="1" dirty="0" smtClean="0">
                <a:latin typeface="Times New Roman" pitchFamily="18" charset="0"/>
                <a:cs typeface="Times New Roman" pitchFamily="18" charset="0"/>
              </a:rPr>
              <a:t>NWP model </a:t>
            </a:r>
            <a:r>
              <a:rPr lang="en-US" sz="2400" b="1" dirty="0">
                <a:latin typeface="Times New Roman" pitchFamily="18" charset="0"/>
                <a:cs typeface="Times New Roman" pitchFamily="18" charset="0"/>
              </a:rPr>
              <a:t>applications, </a:t>
            </a:r>
          </a:p>
          <a:p>
            <a:pPr lvl="1"/>
            <a:r>
              <a:rPr lang="en-US" sz="2400" b="1" dirty="0">
                <a:latin typeface="Times New Roman" pitchFamily="18" charset="0"/>
                <a:cs typeface="Times New Roman" pitchFamily="18" charset="0"/>
              </a:rPr>
              <a:t>no polarization effect</a:t>
            </a:r>
          </a:p>
          <a:p>
            <a:pPr lvl="1"/>
            <a:r>
              <a:rPr lang="en-US" sz="2400" b="1" dirty="0">
                <a:latin typeface="Times New Roman" pitchFamily="18" charset="0"/>
                <a:cs typeface="Times New Roman" pitchFamily="18" charset="0"/>
              </a:rPr>
              <a:t>stationarity (no explicit dependence on time)</a:t>
            </a:r>
          </a:p>
          <a:p>
            <a:pPr lvl="1"/>
            <a:r>
              <a:rPr lang="en-US" sz="2400" b="1" dirty="0">
                <a:latin typeface="Times New Roman" pitchFamily="18" charset="0"/>
                <a:cs typeface="Times New Roman" pitchFamily="18" charset="0"/>
              </a:rPr>
              <a:t>plane-parallel (no sphericity effect)</a:t>
            </a:r>
          </a:p>
          <a:p>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Sources and sinks:</a:t>
            </a:r>
          </a:p>
          <a:p>
            <a:pPr lvl="1"/>
            <a:r>
              <a:rPr lang="en-US" sz="2400" b="1" dirty="0">
                <a:latin typeface="Times New Roman" pitchFamily="18" charset="0"/>
                <a:cs typeface="Times New Roman" pitchFamily="18" charset="0"/>
              </a:rPr>
              <a:t>Extinction</a:t>
            </a:r>
          </a:p>
          <a:p>
            <a:pPr lvl="1"/>
            <a:r>
              <a:rPr lang="en-US" sz="2400" b="1" dirty="0">
                <a:latin typeface="Times New Roman" pitchFamily="18" charset="0"/>
                <a:cs typeface="Times New Roman" pitchFamily="18" charset="0"/>
              </a:rPr>
              <a:t>Emission</a:t>
            </a:r>
          </a:p>
          <a:p>
            <a:pPr lvl="1"/>
            <a:r>
              <a:rPr lang="en-US" sz="2400" b="1" dirty="0" smtClean="0">
                <a:latin typeface="Times New Roman" pitchFamily="18" charset="0"/>
                <a:cs typeface="Times New Roman" pitchFamily="18" charset="0"/>
              </a:rPr>
              <a:t>Scattering</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255952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1" cy="1200329"/>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Parameterization of sub-grid </a:t>
            </a:r>
            <a:r>
              <a:rPr lang="en-US" sz="3600" b="1" dirty="0" smtClean="0">
                <a:latin typeface="Times New Roman" pitchFamily="18" charset="0"/>
                <a:cs typeface="Times New Roman" pitchFamily="18" charset="0"/>
              </a:rPr>
              <a:t>turbulent mixing</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321963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1143000"/>
          </a:xfrm>
        </p:spPr>
        <p:txBody>
          <a:bodyPr/>
          <a:lstStyle/>
          <a:p>
            <a:r>
              <a:rPr lang="en-US" sz="3600" b="1" dirty="0" smtClean="0">
                <a:latin typeface="Times New Roman" pitchFamily="18" charset="0"/>
                <a:cs typeface="Times New Roman" pitchFamily="18" charset="0"/>
              </a:rPr>
              <a:t>Parameterization </a:t>
            </a:r>
            <a:r>
              <a:rPr lang="en-US" sz="3600" b="1" dirty="0">
                <a:latin typeface="Times New Roman" pitchFamily="18" charset="0"/>
                <a:cs typeface="Times New Roman" pitchFamily="18" charset="0"/>
              </a:rPr>
              <a:t>of </a:t>
            </a:r>
            <a:r>
              <a:rPr lang="en-US" sz="3600" b="1" dirty="0" smtClean="0">
                <a:latin typeface="Times New Roman" pitchFamily="18" charset="0"/>
                <a:cs typeface="Times New Roman" pitchFamily="18" charset="0"/>
              </a:rPr>
              <a:t>the PBL Mixing (Overview</a:t>
            </a:r>
            <a:r>
              <a:rPr lang="en-US" sz="3600" b="1" dirty="0">
                <a:latin typeface="Times New Roman" pitchFamily="18" charset="0"/>
                <a:cs typeface="Times New Roman" pitchFamily="18" charset="0"/>
              </a:rPr>
              <a:t>)</a:t>
            </a:r>
          </a:p>
        </p:txBody>
      </p:sp>
      <p:graphicFrame>
        <p:nvGraphicFramePr>
          <p:cNvPr id="80051" name="Group 179"/>
          <p:cNvGraphicFramePr>
            <a:graphicFrameLocks noGrp="1"/>
          </p:cNvGraphicFramePr>
          <p:nvPr>
            <p:extLst>
              <p:ext uri="{D42A27DB-BD31-4B8C-83A1-F6EECF244321}">
                <p14:modId xmlns:p14="http://schemas.microsoft.com/office/powerpoint/2010/main" val="4222976659"/>
              </p:ext>
            </p:extLst>
          </p:nvPr>
        </p:nvGraphicFramePr>
        <p:xfrm>
          <a:off x="152400" y="1574801"/>
          <a:ext cx="8763000" cy="3955655"/>
        </p:xfrm>
        <a:graphic>
          <a:graphicData uri="http://schemas.openxmlformats.org/drawingml/2006/table">
            <a:tbl>
              <a:tblPr/>
              <a:tblGrid>
                <a:gridCol w="2421996"/>
                <a:gridCol w="3597803"/>
                <a:gridCol w="2743201"/>
              </a:tblGrid>
              <a:tr h="53346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sng" strike="noStrike" cap="none" normalizeH="0" baseline="0" dirty="0" smtClean="0">
                          <a:ln>
                            <a:noFill/>
                          </a:ln>
                          <a:solidFill>
                            <a:srgbClr val="008000"/>
                          </a:solidFill>
                          <a:effectLst/>
                          <a:latin typeface="Times New Roman" pitchFamily="18" charset="0"/>
                        </a:rPr>
                        <a:t>Parameterization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sng" strike="noStrike" cap="none" normalizeH="0" baseline="0" dirty="0" smtClean="0">
                          <a:ln>
                            <a:noFill/>
                          </a:ln>
                          <a:solidFill>
                            <a:srgbClr val="008000"/>
                          </a:solidFill>
                          <a:effectLst/>
                          <a:latin typeface="Times New Roman" pitchFamily="18" charset="0"/>
                        </a:rPr>
                        <a:t>Application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sng" strike="noStrike" cap="none" normalizeH="0" baseline="0" dirty="0" smtClean="0">
                          <a:ln>
                            <a:noFill/>
                          </a:ln>
                          <a:solidFill>
                            <a:srgbClr val="008000"/>
                          </a:solidFill>
                          <a:effectLst/>
                          <a:latin typeface="Times New Roman" pitchFamily="18" charset="0"/>
                        </a:rPr>
                        <a:t>Order and Type of Closure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333399"/>
                          </a:solidFill>
                          <a:effectLst/>
                          <a:latin typeface="Times New Roman" pitchFamily="18" charset="0"/>
                        </a:rPr>
                        <a:t>Bulk models</a:t>
                      </a:r>
                      <a:r>
                        <a:rPr kumimoji="0" lang="en-GB" sz="2000" b="1" i="0" u="none" strike="noStrike" cap="none" normalizeH="0" baseline="0" dirty="0" smtClean="0">
                          <a:ln>
                            <a:noFill/>
                          </a:ln>
                          <a:solidFill>
                            <a:srgbClr val="333399"/>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333399"/>
                          </a:solidFill>
                          <a:effectLst/>
                          <a:latin typeface="Times New Roman" pitchFamily="18" charset="0"/>
                        </a:rPr>
                        <a:t>Models that treat PBL top as surface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1257300" algn="l"/>
                        </a:tabLst>
                      </a:pPr>
                      <a:r>
                        <a:rPr kumimoji="0" lang="en-GB" sz="1800" b="1" i="0" u="none" strike="noStrike" cap="none" normalizeH="0" baseline="0" dirty="0" smtClean="0">
                          <a:ln>
                            <a:noFill/>
                          </a:ln>
                          <a:solidFill>
                            <a:srgbClr val="333399"/>
                          </a:solidFill>
                          <a:effectLst/>
                          <a:latin typeface="Times New Roman" pitchFamily="18" charset="0"/>
                        </a:rPr>
                        <a:t>0</a:t>
                      </a:r>
                      <a:r>
                        <a:rPr kumimoji="0" lang="en-GB" sz="1800" b="1" i="0" u="none" strike="noStrike" cap="none" normalizeH="0" baseline="30000" dirty="0" smtClean="0">
                          <a:ln>
                            <a:noFill/>
                          </a:ln>
                          <a:solidFill>
                            <a:srgbClr val="333399"/>
                          </a:solidFill>
                          <a:effectLst/>
                          <a:latin typeface="Times New Roman" pitchFamily="18" charset="0"/>
                        </a:rPr>
                        <a:t>th</a:t>
                      </a:r>
                      <a:r>
                        <a:rPr kumimoji="0" lang="en-GB" sz="1800" b="1" i="0" u="none" strike="noStrike" cap="none" normalizeH="0" baseline="0" dirty="0" smtClean="0">
                          <a:ln>
                            <a:noFill/>
                          </a:ln>
                          <a:solidFill>
                            <a:srgbClr val="333399"/>
                          </a:solidFill>
                          <a:effectLst/>
                          <a:latin typeface="Times New Roman" pitchFamily="18" charset="0"/>
                        </a:rPr>
                        <a:t> order           non-local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826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New Roman" pitchFamily="18" charset="0"/>
                        </a:rPr>
                        <a:t>K-profile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New Roman" pitchFamily="18" charset="0"/>
                        </a:rPr>
                        <a:t>Models with fair resolution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New Roman" pitchFamily="18" charset="0"/>
                        </a:rPr>
                        <a:t>1</a:t>
                      </a:r>
                      <a:r>
                        <a:rPr kumimoji="0" lang="en-GB" sz="1800" b="1" i="0" u="none" strike="noStrike" cap="none" normalizeH="0" baseline="30000" dirty="0" smtClean="0">
                          <a:ln>
                            <a:noFill/>
                          </a:ln>
                          <a:solidFill>
                            <a:schemeClr val="tx1"/>
                          </a:solidFill>
                          <a:effectLst/>
                          <a:latin typeface="Times New Roman" pitchFamily="18" charset="0"/>
                        </a:rPr>
                        <a:t>st</a:t>
                      </a:r>
                      <a:r>
                        <a:rPr kumimoji="0" lang="en-GB" sz="1800" b="1" i="0" u="none" strike="noStrike" cap="none" normalizeH="0" baseline="0" dirty="0" smtClean="0">
                          <a:ln>
                            <a:noFill/>
                          </a:ln>
                          <a:solidFill>
                            <a:schemeClr val="tx1"/>
                          </a:solidFill>
                          <a:effectLst/>
                          <a:latin typeface="Times New Roman" pitchFamily="18" charset="0"/>
                        </a:rPr>
                        <a:t> order            local or non-local</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7826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C00000"/>
                          </a:solidFill>
                          <a:effectLst/>
                          <a:latin typeface="Times New Roman" pitchFamily="18" charset="0"/>
                        </a:rPr>
                        <a:t>TKE-closure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1800" b="1" i="0" u="none" strike="noStrike" cap="none" normalizeH="0" baseline="0" dirty="0" smtClean="0">
                        <a:ln>
                          <a:noFill/>
                        </a:ln>
                        <a:solidFill>
                          <a:srgbClr val="C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C00000"/>
                          </a:solidFill>
                          <a:effectLst/>
                          <a:latin typeface="Times New Roman" pitchFamily="18" charset="0"/>
                        </a:rPr>
                        <a:t>Models with high resolution</a:t>
                      </a:r>
                      <a:r>
                        <a:rPr kumimoji="0" lang="en-GB" sz="2000" b="1" i="0" u="none" strike="noStrike" cap="none" normalizeH="0" baseline="0" dirty="0" smtClean="0">
                          <a:ln>
                            <a:noFill/>
                          </a:ln>
                          <a:solidFill>
                            <a:srgbClr val="C00000"/>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2000" b="1" i="0" u="none" strike="noStrike" cap="none" normalizeH="0" baseline="0" dirty="0" smtClean="0">
                        <a:ln>
                          <a:noFill/>
                        </a:ln>
                        <a:solidFill>
                          <a:srgbClr val="C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C00000"/>
                          </a:solidFill>
                          <a:effectLst/>
                          <a:latin typeface="Times New Roman" pitchFamily="18" charset="0"/>
                        </a:rPr>
                        <a:t>1.5</a:t>
                      </a:r>
                      <a:r>
                        <a:rPr kumimoji="0" lang="en-GB" sz="1800" b="1" i="0" u="none" strike="noStrike" cap="none" normalizeH="0" baseline="30000" dirty="0" smtClean="0">
                          <a:ln>
                            <a:noFill/>
                          </a:ln>
                          <a:solidFill>
                            <a:srgbClr val="C00000"/>
                          </a:solidFill>
                          <a:effectLst/>
                          <a:latin typeface="Times New Roman" pitchFamily="18" charset="0"/>
                        </a:rPr>
                        <a:t>th</a:t>
                      </a:r>
                      <a:r>
                        <a:rPr kumimoji="0" lang="en-GB" sz="1800" b="1" i="0" u="none" strike="noStrike" cap="none" normalizeH="0" baseline="0" dirty="0" smtClean="0">
                          <a:ln>
                            <a:noFill/>
                          </a:ln>
                          <a:solidFill>
                            <a:srgbClr val="C00000"/>
                          </a:solidFill>
                          <a:effectLst/>
                          <a:latin typeface="Times New Roman" pitchFamily="18" charset="0"/>
                        </a:rPr>
                        <a:t> order         local</a:t>
                      </a:r>
                      <a:endParaRPr kumimoji="0" lang="en-GB" sz="2000" b="1" i="0" u="none" strike="noStrike" cap="none" normalizeH="0" baseline="0" dirty="0" smtClean="0">
                        <a:ln>
                          <a:noFill/>
                        </a:ln>
                        <a:solidFill>
                          <a:srgbClr val="C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7826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Times New Roman" pitchFamily="18" charset="0"/>
                        </a:rPr>
                        <a:t>Higher order closure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Times New Roman" pitchFamily="18" charset="0"/>
                        </a:rPr>
                        <a:t>Models with high resolution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Times New Roman" pitchFamily="18" charset="0"/>
                        </a:rPr>
                        <a:t>2</a:t>
                      </a:r>
                      <a:r>
                        <a:rPr kumimoji="0" lang="en-GB" sz="1800" b="1" i="0" u="none" strike="noStrike" cap="none" normalizeH="0" baseline="30000" dirty="0" smtClean="0">
                          <a:ln>
                            <a:noFill/>
                          </a:ln>
                          <a:solidFill>
                            <a:schemeClr val="accent2"/>
                          </a:solidFill>
                          <a:effectLst/>
                          <a:latin typeface="Times New Roman" pitchFamily="18" charset="0"/>
                        </a:rPr>
                        <a:t>nd</a:t>
                      </a:r>
                      <a:r>
                        <a:rPr kumimoji="0" lang="en-GB" sz="1800" b="1" i="0" u="none" strike="noStrike" cap="none" normalizeH="0" baseline="0" dirty="0" smtClean="0">
                          <a:ln>
                            <a:noFill/>
                          </a:ln>
                          <a:solidFill>
                            <a:schemeClr val="accent2"/>
                          </a:solidFill>
                          <a:effectLst/>
                          <a:latin typeface="Times New Roman" pitchFamily="18" charset="0"/>
                        </a:rPr>
                        <a:t> or 3</a:t>
                      </a:r>
                      <a:r>
                        <a:rPr kumimoji="0" lang="en-GB" sz="1800" b="1" i="0" u="none" strike="noStrike" cap="none" normalizeH="0" baseline="30000" dirty="0" smtClean="0">
                          <a:ln>
                            <a:noFill/>
                          </a:ln>
                          <a:solidFill>
                            <a:schemeClr val="accent2"/>
                          </a:solidFill>
                          <a:effectLst/>
                          <a:latin typeface="Times New Roman" pitchFamily="18" charset="0"/>
                        </a:rPr>
                        <a:t>rd</a:t>
                      </a:r>
                      <a:r>
                        <a:rPr kumimoji="0" lang="en-GB" sz="1800" b="1" i="0" u="none" strike="noStrike" cap="none" normalizeH="0" baseline="0" dirty="0" smtClean="0">
                          <a:ln>
                            <a:noFill/>
                          </a:ln>
                          <a:solidFill>
                            <a:schemeClr val="accent2"/>
                          </a:solidFill>
                          <a:effectLst/>
                          <a:latin typeface="Times New Roman" pitchFamily="18" charset="0"/>
                        </a:rPr>
                        <a:t> order  local</a:t>
                      </a:r>
                      <a:endParaRPr kumimoji="0" lang="en-GB" sz="2000" b="1" i="0" u="none" strike="noStrike" cap="none" normalizeH="0" baseline="0" dirty="0" smtClean="0">
                        <a:ln>
                          <a:noFill/>
                        </a:ln>
                        <a:solidFill>
                          <a:schemeClr val="accent2"/>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1800" b="1" i="0" u="none" strike="noStrike" cap="none" normalizeH="0" baseline="0" dirty="0" smtClean="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871642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457200" y="245269"/>
            <a:ext cx="8382000" cy="6340197"/>
          </a:xfrm>
          <a:prstGeom prst="rect">
            <a:avLst/>
          </a:prstGeom>
          <a:noFill/>
          <a:ln w="9525">
            <a:noFill/>
            <a:miter lim="800000"/>
            <a:headEnd/>
            <a:tailEnd/>
          </a:ln>
        </p:spPr>
        <p:txBody>
          <a:bodyPr wrap="square">
            <a:spAutoFit/>
          </a:bodyPr>
          <a:lstStyle/>
          <a:p>
            <a:pPr algn="ctr">
              <a:defRPr/>
            </a:pPr>
            <a:r>
              <a:rPr lang="en-US" sz="3600" b="1" dirty="0" smtClean="0">
                <a:latin typeface="Times New Roman" pitchFamily="18" charset="0"/>
                <a:cs typeface="Times New Roman" pitchFamily="18" charset="0"/>
              </a:rPr>
              <a:t>Property Summary of the K-Profile </a:t>
            </a:r>
          </a:p>
          <a:p>
            <a:pPr algn="ctr">
              <a:defRPr/>
            </a:pPr>
            <a:r>
              <a:rPr lang="en-US" sz="3600" b="1" dirty="0" smtClean="0">
                <a:latin typeface="Times New Roman" pitchFamily="18" charset="0"/>
                <a:cs typeface="Times New Roman" pitchFamily="18" charset="0"/>
              </a:rPr>
              <a:t>and TKE Schemes</a:t>
            </a:r>
            <a:endParaRPr lang="en-US" sz="3600" b="1" dirty="0">
              <a:latin typeface="Times New Roman" pitchFamily="18" charset="0"/>
              <a:cs typeface="Times New Roman" pitchFamily="18" charset="0"/>
            </a:endParaRPr>
          </a:p>
          <a:p>
            <a:pPr>
              <a:spcAft>
                <a:spcPts val="1200"/>
              </a:spcAft>
              <a:defRPr/>
            </a:pPr>
            <a:endParaRPr lang="en-US" sz="2000" dirty="0"/>
          </a:p>
          <a:p>
            <a:pPr marL="342900" indent="-342900">
              <a:spcAft>
                <a:spcPts val="1200"/>
              </a:spcAft>
              <a:buFont typeface="Arial" charset="0"/>
              <a:buAutoNum type="arabicPeriod"/>
              <a:defRPr/>
            </a:pPr>
            <a:r>
              <a:rPr lang="en-US" sz="2400" dirty="0" smtClean="0">
                <a:latin typeface="Times New Roman" pitchFamily="18" charset="0"/>
                <a:cs typeface="Times New Roman" pitchFamily="18" charset="0"/>
              </a:rPr>
              <a:t>The </a:t>
            </a:r>
            <a:r>
              <a:rPr lang="en-US" sz="2400" b="1" dirty="0" smtClean="0">
                <a:solidFill>
                  <a:schemeClr val="accent6">
                    <a:lumMod val="50000"/>
                  </a:schemeClr>
                </a:solidFill>
                <a:latin typeface="Times New Roman" pitchFamily="18" charset="0"/>
                <a:cs typeface="Times New Roman" pitchFamily="18" charset="0"/>
              </a:rPr>
              <a:t>K-profile scheme </a:t>
            </a:r>
            <a:r>
              <a:rPr lang="en-US" sz="2400" dirty="0" smtClean="0">
                <a:latin typeface="Times New Roman" pitchFamily="18" charset="0"/>
                <a:cs typeface="Times New Roman" pitchFamily="18" charset="0"/>
              </a:rPr>
              <a:t>assumes that there is a well defined layer </a:t>
            </a:r>
            <a:r>
              <a:rPr lang="en-US" sz="2400" i="1" dirty="0" smtClean="0">
                <a:latin typeface="Times New Roman" pitchFamily="18" charset="0"/>
                <a:cs typeface="Times New Roman" pitchFamily="18" charset="0"/>
              </a:rPr>
              <a:t>h</a:t>
            </a:r>
            <a:r>
              <a:rPr lang="en-US" sz="2400" dirty="0" smtClean="0">
                <a:latin typeface="Times New Roman" pitchFamily="18" charset="0"/>
                <a:cs typeface="Times New Roman" pitchFamily="18" charset="0"/>
              </a:rPr>
              <a:t> in which the vertical distribution of diffusivities follows a special cubic polynomial function x(1-x)</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where x = z/h. </a:t>
            </a:r>
            <a:endParaRPr lang="en-US" sz="2400" dirty="0">
              <a:latin typeface="Times New Roman" pitchFamily="18" charset="0"/>
              <a:cs typeface="Times New Roman" pitchFamily="18" charset="0"/>
            </a:endParaRPr>
          </a:p>
          <a:p>
            <a:pPr marL="342900" indent="-342900">
              <a:spcAft>
                <a:spcPts val="1200"/>
              </a:spcAft>
              <a:buFont typeface="Arial" charset="0"/>
              <a:buAutoNum type="arabicPeriod"/>
              <a:defRPr/>
            </a:pPr>
            <a:endParaRPr lang="en-US" sz="2400" dirty="0">
              <a:latin typeface="Times New Roman" pitchFamily="18" charset="0"/>
              <a:cs typeface="Times New Roman" pitchFamily="18" charset="0"/>
            </a:endParaRPr>
          </a:p>
          <a:p>
            <a:pPr marL="342900" indent="-342900">
              <a:spcAft>
                <a:spcPts val="1200"/>
              </a:spcAft>
              <a:buFont typeface="Arial" charset="0"/>
              <a:buAutoNum type="arabicPeriod"/>
              <a:defRPr/>
            </a:pPr>
            <a:r>
              <a:rPr lang="en-US" sz="2400" dirty="0" smtClean="0">
                <a:latin typeface="Times New Roman" pitchFamily="18" charset="0"/>
                <a:cs typeface="Times New Roman" pitchFamily="18" charset="0"/>
              </a:rPr>
              <a:t>The </a:t>
            </a:r>
            <a:r>
              <a:rPr lang="en-US" sz="2400" b="1" dirty="0" smtClean="0">
                <a:solidFill>
                  <a:srgbClr val="C00000"/>
                </a:solidFill>
                <a:latin typeface="Times New Roman" pitchFamily="18" charset="0"/>
                <a:cs typeface="Times New Roman" pitchFamily="18" charset="0"/>
              </a:rPr>
              <a:t>TKE scheme </a:t>
            </a:r>
            <a:r>
              <a:rPr lang="en-US" sz="2400" dirty="0" smtClean="0">
                <a:latin typeface="Times New Roman" pitchFamily="18" charset="0"/>
                <a:cs typeface="Times New Roman" pitchFamily="18" charset="0"/>
              </a:rPr>
              <a:t>naturally links the PBL depth to the sub-grid TKE distribution, though it does require a specification of the mixing length.</a:t>
            </a:r>
            <a:endParaRPr lang="en-US" sz="2400" dirty="0">
              <a:latin typeface="Times New Roman" pitchFamily="18" charset="0"/>
              <a:cs typeface="Times New Roman" pitchFamily="18" charset="0"/>
            </a:endParaRPr>
          </a:p>
          <a:p>
            <a:pPr marL="342900" indent="-342900">
              <a:spcAft>
                <a:spcPts val="1200"/>
              </a:spcAft>
              <a:defRPr/>
            </a:pPr>
            <a:endParaRPr lang="en-US" sz="2400" dirty="0">
              <a:latin typeface="Times New Roman" pitchFamily="18" charset="0"/>
              <a:cs typeface="Times New Roman" pitchFamily="18" charset="0"/>
            </a:endParaRPr>
          </a:p>
          <a:p>
            <a:pPr marL="342900" indent="-342900">
              <a:spcAft>
                <a:spcPts val="1200"/>
              </a:spcAft>
              <a:defRPr/>
            </a:pPr>
            <a:r>
              <a:rPr lang="en-US" sz="2400" dirty="0">
                <a:latin typeface="Times New Roman" pitchFamily="18" charset="0"/>
                <a:cs typeface="Times New Roman" pitchFamily="18" charset="0"/>
              </a:rPr>
              <a:t>3. </a:t>
            </a:r>
            <a:r>
              <a:rPr lang="en-US" sz="2400" dirty="0" smtClean="0">
                <a:latin typeface="Times New Roman" pitchFamily="18" charset="0"/>
                <a:cs typeface="Times New Roman" pitchFamily="18" charset="0"/>
              </a:rPr>
              <a:t>The magnitude of the diffusivities from the </a:t>
            </a:r>
            <a:r>
              <a:rPr lang="en-US" sz="2400" b="1" dirty="0" smtClean="0">
                <a:solidFill>
                  <a:schemeClr val="accent6">
                    <a:lumMod val="50000"/>
                  </a:schemeClr>
                </a:solidFill>
                <a:latin typeface="Times New Roman" pitchFamily="18" charset="0"/>
                <a:cs typeface="Times New Roman" pitchFamily="18" charset="0"/>
              </a:rPr>
              <a:t>K-profile scheme </a:t>
            </a:r>
            <a:r>
              <a:rPr lang="en-US" sz="2400" dirty="0" smtClean="0">
                <a:latin typeface="Times New Roman" pitchFamily="18" charset="0"/>
                <a:cs typeface="Times New Roman" pitchFamily="18" charset="0"/>
              </a:rPr>
              <a:t>is determined  by the PBL depth, while in the </a:t>
            </a:r>
            <a:r>
              <a:rPr lang="en-US" sz="2400" b="1" dirty="0" smtClean="0">
                <a:solidFill>
                  <a:srgbClr val="C00000"/>
                </a:solidFill>
                <a:latin typeface="Times New Roman" pitchFamily="18" charset="0"/>
                <a:cs typeface="Times New Roman" pitchFamily="18" charset="0"/>
              </a:rPr>
              <a:t>TKE scheme </a:t>
            </a:r>
            <a:r>
              <a:rPr lang="en-US" sz="2400" dirty="0" smtClean="0">
                <a:latin typeface="Times New Roman" pitchFamily="18" charset="0"/>
                <a:cs typeface="Times New Roman" pitchFamily="18" charset="0"/>
              </a:rPr>
              <a:t>it is determined by the mixing length.</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57708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22927"/>
            <a:ext cx="8228012" cy="1143000"/>
          </a:xfrm>
        </p:spPr>
        <p:txBody>
          <a:bodyPr/>
          <a:lstStyle/>
          <a:p>
            <a:r>
              <a:rPr lang="en-GB" sz="3600" b="1" dirty="0" smtClean="0">
                <a:latin typeface="Times New Roman" pitchFamily="18" charset="0"/>
                <a:cs typeface="Times New Roman" pitchFamily="18" charset="0"/>
              </a:rPr>
              <a:t>Parameterization </a:t>
            </a:r>
            <a:r>
              <a:rPr lang="en-GB" sz="3600" b="1" dirty="0">
                <a:latin typeface="Times New Roman" pitchFamily="18" charset="0"/>
                <a:cs typeface="Times New Roman" pitchFamily="18" charset="0"/>
              </a:rPr>
              <a:t>of surface </a:t>
            </a:r>
            <a:r>
              <a:rPr lang="en-GB" sz="3600" b="1" dirty="0" smtClean="0">
                <a:latin typeface="Times New Roman" pitchFamily="18" charset="0"/>
                <a:cs typeface="Times New Roman" pitchFamily="18" charset="0"/>
              </a:rPr>
              <a:t>fluxes</a:t>
            </a:r>
            <a:endParaRPr lang="en-GB" sz="3600" b="1" dirty="0">
              <a:latin typeface="Times New Roman" pitchFamily="18" charset="0"/>
              <a:cs typeface="Times New Roman" pitchFamily="18" charset="0"/>
            </a:endParaRPr>
          </a:p>
        </p:txBody>
      </p:sp>
      <p:sp>
        <p:nvSpPr>
          <p:cNvPr id="74755" name="Rectangle 3"/>
          <p:cNvSpPr>
            <a:spLocks noGrp="1" noChangeArrowheads="1"/>
          </p:cNvSpPr>
          <p:nvPr>
            <p:ph type="body" idx="1"/>
          </p:nvPr>
        </p:nvSpPr>
        <p:spPr>
          <a:xfrm>
            <a:off x="458788" y="1600200"/>
            <a:ext cx="8226425" cy="3505200"/>
          </a:xfrm>
        </p:spPr>
        <p:txBody>
          <a:bodyPr/>
          <a:lstStyle/>
          <a:p>
            <a:r>
              <a:rPr lang="en-GB" sz="2400" dirty="0">
                <a:latin typeface="Times New Roman" pitchFamily="18" charset="0"/>
                <a:cs typeface="Times New Roman" pitchFamily="18" charset="0"/>
              </a:rPr>
              <a:t>Surface layer (Monin Obukhov) similarity</a:t>
            </a:r>
          </a:p>
          <a:p>
            <a:r>
              <a:rPr lang="en-GB" sz="2400" dirty="0" smtClean="0">
                <a:latin typeface="Times New Roman" pitchFamily="18" charset="0"/>
                <a:cs typeface="Times New Roman" pitchFamily="18" charset="0"/>
              </a:rPr>
              <a:t>Ocean </a:t>
            </a:r>
            <a:r>
              <a:rPr lang="en-GB" sz="2400" dirty="0">
                <a:latin typeface="Times New Roman" pitchFamily="18" charset="0"/>
                <a:cs typeface="Times New Roman" pitchFamily="18" charset="0"/>
              </a:rPr>
              <a:t>surface fluxes</a:t>
            </a:r>
          </a:p>
          <a:p>
            <a:pPr lvl="1"/>
            <a:r>
              <a:rPr lang="en-GB" sz="2400" dirty="0">
                <a:latin typeface="Times New Roman" pitchFamily="18" charset="0"/>
                <a:cs typeface="Times New Roman" pitchFamily="18" charset="0"/>
              </a:rPr>
              <a:t>Roughness lengths and transfer coefficients</a:t>
            </a:r>
          </a:p>
          <a:p>
            <a:pPr lvl="1"/>
            <a:r>
              <a:rPr lang="en-GB" sz="2400" dirty="0" smtClean="0">
                <a:latin typeface="Times New Roman" pitchFamily="18" charset="0"/>
                <a:cs typeface="Times New Roman" pitchFamily="18" charset="0"/>
              </a:rPr>
              <a:t>Air-sea </a:t>
            </a:r>
            <a:r>
              <a:rPr lang="en-GB" sz="2400" dirty="0">
                <a:latin typeface="Times New Roman" pitchFamily="18" charset="0"/>
                <a:cs typeface="Times New Roman" pitchFamily="18" charset="0"/>
              </a:rPr>
              <a:t>coupling at </a:t>
            </a:r>
            <a:r>
              <a:rPr lang="en-GB" sz="2400" dirty="0" smtClean="0">
                <a:latin typeface="Times New Roman" pitchFamily="18" charset="0"/>
                <a:cs typeface="Times New Roman" pitchFamily="18" charset="0"/>
              </a:rPr>
              <a:t>high </a:t>
            </a:r>
            <a:r>
              <a:rPr lang="en-GB" sz="2400" dirty="0">
                <a:latin typeface="Times New Roman" pitchFamily="18" charset="0"/>
                <a:cs typeface="Times New Roman" pitchFamily="18" charset="0"/>
              </a:rPr>
              <a:t>wind </a:t>
            </a:r>
            <a:r>
              <a:rPr lang="en-GB" sz="2400" dirty="0" smtClean="0">
                <a:latin typeface="Times New Roman" pitchFamily="18" charset="0"/>
                <a:cs typeface="Times New Roman" pitchFamily="18" charset="0"/>
              </a:rPr>
              <a:t>speeds</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619254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1"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Parameterization of surface property </a:t>
            </a:r>
            <a:r>
              <a:rPr lang="en-US" sz="3600" b="1" dirty="0" smtClean="0">
                <a:latin typeface="Times New Roman" pitchFamily="18" charset="0"/>
                <a:cs typeface="Times New Roman" pitchFamily="18" charset="0"/>
              </a:rPr>
              <a:t>transfer</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639872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838200" y="674688"/>
            <a:ext cx="7543800" cy="5497512"/>
          </a:xfrm>
          <a:prstGeom prst="rect">
            <a:avLst/>
          </a:prstGeom>
          <a:noFill/>
          <a:ln w="9525">
            <a:noFill/>
            <a:miter lim="800000"/>
            <a:headEnd/>
            <a:tailEnd/>
          </a:ln>
          <a:effectLst/>
        </p:spPr>
      </p:pic>
      <p:sp>
        <p:nvSpPr>
          <p:cNvPr id="3" name="TextBox 2"/>
          <p:cNvSpPr txBox="1"/>
          <p:nvPr/>
        </p:nvSpPr>
        <p:spPr>
          <a:xfrm>
            <a:off x="6445825" y="6471135"/>
            <a:ext cx="2698175" cy="369332"/>
          </a:xfrm>
          <a:prstGeom prst="rect">
            <a:avLst/>
          </a:prstGeom>
          <a:noFill/>
        </p:spPr>
        <p:txBody>
          <a:bodyPr wrap="none" rtlCol="0">
            <a:spAutoFit/>
          </a:bodyPr>
          <a:lstStyle/>
          <a:p>
            <a:r>
              <a:rPr lang="en-US" dirty="0" smtClean="0"/>
              <a:t>Courtesy of Jimy Dudhia</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0"/>
            <a:ext cx="8210550" cy="814387"/>
          </a:xfrm>
        </p:spPr>
        <p:txBody>
          <a:bodyPr/>
          <a:lstStyle/>
          <a:p>
            <a:r>
              <a:rPr lang="en-US" sz="3600" b="1" dirty="0" smtClean="0">
                <a:latin typeface="Times New Roman" pitchFamily="18" charset="0"/>
                <a:cs typeface="Times New Roman" pitchFamily="18" charset="0"/>
              </a:rPr>
              <a:t>What is in the land surface physics? </a:t>
            </a:r>
            <a:endParaRPr lang="en-US" sz="3600" b="1" dirty="0">
              <a:latin typeface="Times New Roman" pitchFamily="18" charset="0"/>
              <a:cs typeface="Times New Roman" pitchFamily="18" charset="0"/>
            </a:endParaRPr>
          </a:p>
        </p:txBody>
      </p:sp>
      <p:sp>
        <p:nvSpPr>
          <p:cNvPr id="34819" name="Rectangle 3" descr="Rectangle: Click to edit Master text styles&#10;Second level&#10;Third level&#10;Fourth level&#10;Fifth level"/>
          <p:cNvSpPr>
            <a:spLocks noGrp="1" noChangeArrowheads="1"/>
          </p:cNvSpPr>
          <p:nvPr>
            <p:ph type="body" idx="1"/>
          </p:nvPr>
        </p:nvSpPr>
        <p:spPr>
          <a:xfrm>
            <a:off x="536575" y="1066800"/>
            <a:ext cx="8226425" cy="3505200"/>
          </a:xfrm>
        </p:spPr>
        <p:txBody>
          <a:bodyPr/>
          <a:lstStyle/>
          <a:p>
            <a:pPr>
              <a:lnSpc>
                <a:spcPct val="90000"/>
              </a:lnSpc>
            </a:pPr>
            <a:r>
              <a:rPr lang="en-US" sz="2400" b="1" dirty="0" smtClean="0">
                <a:latin typeface="Times New Roman" pitchFamily="18" charset="0"/>
                <a:cs typeface="Times New Roman" pitchFamily="18" charset="0"/>
              </a:rPr>
              <a:t>Vegetation </a:t>
            </a:r>
            <a:r>
              <a:rPr lang="en-US" sz="2400" b="1" dirty="0">
                <a:latin typeface="Times New Roman" pitchFamily="18" charset="0"/>
                <a:cs typeface="Times New Roman" pitchFamily="18" charset="0"/>
              </a:rPr>
              <a:t>effects </a:t>
            </a:r>
            <a:r>
              <a:rPr lang="en-US" sz="2400" b="1" dirty="0" smtClean="0">
                <a:latin typeface="Times New Roman" pitchFamily="18" charset="0"/>
                <a:cs typeface="Times New Roman" pitchFamily="18" charset="0"/>
              </a:rPr>
              <a:t>included</a:t>
            </a:r>
          </a:p>
          <a:p>
            <a:pPr>
              <a:lnSpc>
                <a:spcPct val="90000"/>
              </a:lnSpc>
            </a:pPr>
            <a:endParaRPr lang="en-US" sz="2400" b="1" dirty="0">
              <a:latin typeface="Times New Roman" pitchFamily="18" charset="0"/>
              <a:cs typeface="Times New Roman" pitchFamily="18" charset="0"/>
            </a:endParaRPr>
          </a:p>
          <a:p>
            <a:pPr>
              <a:lnSpc>
                <a:spcPct val="90000"/>
              </a:lnSpc>
            </a:pPr>
            <a:r>
              <a:rPr lang="en-US" sz="2400" b="1" dirty="0">
                <a:latin typeface="Times New Roman" pitchFamily="18" charset="0"/>
                <a:cs typeface="Times New Roman" pitchFamily="18" charset="0"/>
              </a:rPr>
              <a:t>Predicts soil temperature and soil moisture in four layers and diagnoses skin </a:t>
            </a:r>
            <a:r>
              <a:rPr lang="en-US" sz="2400" b="1" dirty="0" smtClean="0">
                <a:latin typeface="Times New Roman" pitchFamily="18" charset="0"/>
                <a:cs typeface="Times New Roman" pitchFamily="18" charset="0"/>
              </a:rPr>
              <a:t>temperature</a:t>
            </a:r>
          </a:p>
          <a:p>
            <a:pPr>
              <a:lnSpc>
                <a:spcPct val="90000"/>
              </a:lnSpc>
            </a:pPr>
            <a:endParaRPr lang="en-US" sz="2400" b="1" dirty="0">
              <a:latin typeface="Times New Roman" pitchFamily="18" charset="0"/>
              <a:cs typeface="Times New Roman" pitchFamily="18" charset="0"/>
            </a:endParaRPr>
          </a:p>
          <a:p>
            <a:pPr>
              <a:lnSpc>
                <a:spcPct val="90000"/>
              </a:lnSpc>
            </a:pPr>
            <a:r>
              <a:rPr lang="en-US" sz="2400" b="1" dirty="0">
                <a:latin typeface="Times New Roman" pitchFamily="18" charset="0"/>
                <a:cs typeface="Times New Roman" pitchFamily="18" charset="0"/>
              </a:rPr>
              <a:t>Predicts snow cover and canopy </a:t>
            </a:r>
            <a:r>
              <a:rPr lang="en-US" sz="2400" b="1" dirty="0" smtClean="0">
                <a:latin typeface="Times New Roman" pitchFamily="18" charset="0"/>
                <a:cs typeface="Times New Roman" pitchFamily="18" charset="0"/>
              </a:rPr>
              <a:t>moisture</a:t>
            </a:r>
          </a:p>
          <a:p>
            <a:pPr>
              <a:lnSpc>
                <a:spcPct val="90000"/>
              </a:lnSpc>
            </a:pPr>
            <a:endParaRPr lang="en-US" sz="2400" b="1" dirty="0">
              <a:latin typeface="Times New Roman" pitchFamily="18" charset="0"/>
              <a:cs typeface="Times New Roman" pitchFamily="18" charset="0"/>
            </a:endParaRPr>
          </a:p>
          <a:p>
            <a:pPr>
              <a:lnSpc>
                <a:spcPct val="90000"/>
              </a:lnSpc>
            </a:pPr>
            <a:r>
              <a:rPr lang="en-US" sz="2400" b="1" dirty="0">
                <a:latin typeface="Times New Roman" pitchFamily="18" charset="0"/>
                <a:cs typeface="Times New Roman" pitchFamily="18" charset="0"/>
              </a:rPr>
              <a:t>Handles fractional snow cover and frozen </a:t>
            </a:r>
            <a:r>
              <a:rPr lang="en-US" sz="2400" b="1" dirty="0" smtClean="0">
                <a:latin typeface="Times New Roman" pitchFamily="18" charset="0"/>
                <a:cs typeface="Times New Roman" pitchFamily="18" charset="0"/>
              </a:rPr>
              <a:t>soil</a:t>
            </a:r>
          </a:p>
          <a:p>
            <a:pPr>
              <a:lnSpc>
                <a:spcPct val="90000"/>
              </a:lnSpc>
            </a:pPr>
            <a:endParaRPr lang="en-US" sz="2400" b="1" dirty="0">
              <a:latin typeface="Times New Roman" pitchFamily="18" charset="0"/>
              <a:cs typeface="Times New Roman" pitchFamily="18" charset="0"/>
            </a:endParaRPr>
          </a:p>
          <a:p>
            <a:pPr>
              <a:lnSpc>
                <a:spcPct val="90000"/>
              </a:lnSpc>
            </a:pPr>
            <a:r>
              <a:rPr lang="en-US" sz="2400" b="1" dirty="0">
                <a:latin typeface="Times New Roman" pitchFamily="18" charset="0"/>
                <a:cs typeface="Times New Roman" pitchFamily="18" charset="0"/>
              </a:rPr>
              <a:t>T</a:t>
            </a:r>
            <a:r>
              <a:rPr lang="en-US" sz="2400" b="1" dirty="0" smtClean="0">
                <a:latin typeface="Times New Roman" pitchFamily="18" charset="0"/>
                <a:cs typeface="Times New Roman" pitchFamily="18" charset="0"/>
              </a:rPr>
              <a:t>ime-varying </a:t>
            </a:r>
            <a:r>
              <a:rPr lang="en-US" sz="2400" b="1" dirty="0">
                <a:latin typeface="Times New Roman" pitchFamily="18" charset="0"/>
                <a:cs typeface="Times New Roman" pitchFamily="18" charset="0"/>
              </a:rPr>
              <a:t>snow </a:t>
            </a:r>
            <a:r>
              <a:rPr lang="en-US" sz="2400" b="1" dirty="0" smtClean="0">
                <a:latin typeface="Times New Roman" pitchFamily="18" charset="0"/>
                <a:cs typeface="Times New Roman" pitchFamily="18" charset="0"/>
              </a:rPr>
              <a:t>albedo</a:t>
            </a:r>
          </a:p>
          <a:p>
            <a:pPr>
              <a:lnSpc>
                <a:spcPct val="90000"/>
              </a:lnSpc>
            </a:pPr>
            <a:endParaRPr lang="en-US" sz="2400" b="1" dirty="0">
              <a:latin typeface="Times New Roman" pitchFamily="18" charset="0"/>
              <a:cs typeface="Times New Roman" pitchFamily="18" charset="0"/>
            </a:endParaRPr>
          </a:p>
          <a:p>
            <a:pPr>
              <a:lnSpc>
                <a:spcPct val="90000"/>
              </a:lnSpc>
            </a:pPr>
            <a:r>
              <a:rPr lang="en-US" sz="2400" b="1" dirty="0">
                <a:latin typeface="Times New Roman" pitchFamily="18" charset="0"/>
                <a:cs typeface="Times New Roman" pitchFamily="18" charset="0"/>
              </a:rPr>
              <a:t>Provides heat and moisture fluxes for </a:t>
            </a:r>
            <a:r>
              <a:rPr lang="en-US" sz="2400" b="1" dirty="0" smtClean="0">
                <a:latin typeface="Times New Roman" pitchFamily="18" charset="0"/>
                <a:cs typeface="Times New Roman" pitchFamily="18" charset="0"/>
              </a:rPr>
              <a:t>PBL</a:t>
            </a:r>
          </a:p>
          <a:p>
            <a:pPr>
              <a:lnSpc>
                <a:spcPct val="90000"/>
              </a:lnSpc>
            </a:pPr>
            <a:endParaRPr lang="en-US" sz="2400" b="1" dirty="0">
              <a:latin typeface="Times New Roman" pitchFamily="18" charset="0"/>
              <a:cs typeface="Times New Roman" pitchFamily="18" charset="0"/>
            </a:endParaRPr>
          </a:p>
          <a:p>
            <a:pPr>
              <a:lnSpc>
                <a:spcPct val="90000"/>
              </a:lnSpc>
            </a:pPr>
            <a:r>
              <a:rPr lang="en-US" sz="2400" b="1" dirty="0" smtClean="0">
                <a:latin typeface="Times New Roman" pitchFamily="18" charset="0"/>
                <a:cs typeface="Times New Roman" pitchFamily="18" charset="0"/>
              </a:rPr>
              <a:t>Urban </a:t>
            </a:r>
            <a:r>
              <a:rPr lang="en-US" sz="2400" b="1" dirty="0">
                <a:latin typeface="Times New Roman" pitchFamily="18" charset="0"/>
                <a:cs typeface="Times New Roman" pitchFamily="18" charset="0"/>
              </a:rPr>
              <a:t>Canopy Model </a:t>
            </a:r>
            <a:r>
              <a:rPr lang="en-US" sz="2400" b="1" dirty="0" smtClean="0">
                <a:latin typeface="Times New Roman" pitchFamily="18" charset="0"/>
                <a:cs typeface="Times New Roman" pitchFamily="18" charset="0"/>
              </a:rPr>
              <a:t>options</a:t>
            </a:r>
            <a:endParaRPr lang="en-US" sz="2400" b="1" dirty="0">
              <a:latin typeface="Times New Roman" pitchFamily="18" charset="0"/>
              <a:cs typeface="Times New Roman" pitchFamily="18" charset="0"/>
            </a:endParaRPr>
          </a:p>
        </p:txBody>
      </p:sp>
      <p:sp>
        <p:nvSpPr>
          <p:cNvPr id="34820" name="Text Box 4"/>
          <p:cNvSpPr txBox="1">
            <a:spLocks noChangeArrowheads="1"/>
          </p:cNvSpPr>
          <p:nvPr/>
        </p:nvSpPr>
        <p:spPr bwMode="auto">
          <a:xfrm>
            <a:off x="7391400" y="304800"/>
            <a:ext cx="184150" cy="457200"/>
          </a:xfrm>
          <a:prstGeom prst="rect">
            <a:avLst/>
          </a:prstGeom>
          <a:noFill/>
          <a:ln w="9525">
            <a:noFill/>
            <a:miter lim="800000"/>
            <a:headEnd/>
            <a:tailEnd/>
          </a:ln>
          <a:effectLst/>
        </p:spPr>
        <p:txBody>
          <a:bodyPr wrap="none">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1143000"/>
          </a:xfrm>
        </p:spPr>
        <p:txBody>
          <a:bodyPr/>
          <a:lstStyle/>
          <a:p>
            <a:r>
              <a:rPr lang="en-US" sz="3200" b="1" dirty="0" smtClean="0">
                <a:solidFill>
                  <a:schemeClr val="tx1"/>
                </a:solidFill>
                <a:latin typeface="Times New Roman" pitchFamily="18" charset="0"/>
                <a:cs typeface="Times New Roman" pitchFamily="18" charset="0"/>
              </a:rPr>
              <a:t>Introduction: representations of physics in </a:t>
            </a:r>
            <a:r>
              <a:rPr lang="en-US" sz="3200" b="1" dirty="0">
                <a:solidFill>
                  <a:schemeClr val="tx1"/>
                </a:solidFill>
                <a:latin typeface="Times New Roman" pitchFamily="18" charset="0"/>
                <a:cs typeface="Times New Roman" pitchFamily="18" charset="0"/>
              </a:rPr>
              <a:t>n</a:t>
            </a:r>
            <a:r>
              <a:rPr lang="en-US" sz="3200" b="1" dirty="0" smtClean="0">
                <a:solidFill>
                  <a:schemeClr val="tx1"/>
                </a:solidFill>
                <a:latin typeface="Times New Roman" pitchFamily="18" charset="0"/>
                <a:cs typeface="Times New Roman" pitchFamily="18" charset="0"/>
              </a:rPr>
              <a:t>umerical weather </a:t>
            </a:r>
            <a:r>
              <a:rPr lang="en-US" sz="3200" b="1" dirty="0" smtClean="0">
                <a:solidFill>
                  <a:schemeClr val="tx1"/>
                </a:solidFill>
                <a:latin typeface="Times New Roman" pitchFamily="18" charset="0"/>
                <a:cs typeface="Times New Roman" pitchFamily="18" charset="0"/>
              </a:rPr>
              <a:t>prediction (NWP) models </a:t>
            </a:r>
            <a:endParaRPr lang="en-US" sz="3200" b="1" i="1" dirty="0">
              <a:solidFill>
                <a:schemeClr val="tx1"/>
              </a:solidFill>
              <a:latin typeface="Times New Roman" pitchFamily="18" charset="0"/>
              <a:cs typeface="Times New Roman" pitchFamily="18" charset="0"/>
            </a:endParaRPr>
          </a:p>
        </p:txBody>
      </p:sp>
      <p:sp>
        <p:nvSpPr>
          <p:cNvPr id="36867" name="Rectangle 3"/>
          <p:cNvSpPr>
            <a:spLocks noGrp="1" noChangeArrowheads="1"/>
          </p:cNvSpPr>
          <p:nvPr>
            <p:ph type="body" idx="1"/>
          </p:nvPr>
        </p:nvSpPr>
        <p:spPr>
          <a:xfrm>
            <a:off x="457200" y="1143000"/>
            <a:ext cx="8458200" cy="5486400"/>
          </a:xfrm>
        </p:spPr>
        <p:txBody>
          <a:bodyPr/>
          <a:lstStyle/>
          <a:p>
            <a:endParaRPr lang="en-US" sz="800" dirty="0"/>
          </a:p>
          <a:p>
            <a:r>
              <a:rPr lang="en-US" sz="2400" b="1" dirty="0">
                <a:latin typeface="Times New Roman" pitchFamily="18" charset="0"/>
                <a:cs typeface="Times New Roman" pitchFamily="18" charset="0"/>
              </a:rPr>
              <a:t>In </a:t>
            </a:r>
            <a:r>
              <a:rPr lang="en-US" sz="2400" b="1" dirty="0" smtClean="0">
                <a:latin typeface="Times New Roman" pitchFamily="18" charset="0"/>
                <a:cs typeface="Times New Roman" pitchFamily="18" charset="0"/>
              </a:rPr>
              <a:t>all the operational </a:t>
            </a:r>
            <a:r>
              <a:rPr lang="en-US" sz="2400" b="1" dirty="0" smtClean="0">
                <a:latin typeface="Times New Roman" pitchFamily="18" charset="0"/>
                <a:cs typeface="Times New Roman" pitchFamily="18" charset="0"/>
              </a:rPr>
              <a:t>NWP models</a:t>
            </a:r>
            <a:r>
              <a:rPr lang="en-US" sz="2400" b="1" dirty="0" smtClean="0">
                <a:latin typeface="Times New Roman" pitchFamily="18" charset="0"/>
                <a:cs typeface="Times New Roman" pitchFamily="18" charset="0"/>
              </a:rPr>
              <a:t>, the following physics processes are required to be represented through parameterizations:</a:t>
            </a:r>
          </a:p>
          <a:p>
            <a:endParaRPr lang="en-US" sz="800" b="1" dirty="0">
              <a:latin typeface="Times New Roman" pitchFamily="18" charset="0"/>
              <a:cs typeface="Times New Roman" pitchFamily="18" charset="0"/>
            </a:endParaRPr>
          </a:p>
          <a:p>
            <a:pPr lvl="1"/>
            <a:r>
              <a:rPr lang="en-US" sz="2400" b="1" dirty="0" smtClean="0">
                <a:solidFill>
                  <a:srgbClr val="C00000"/>
                </a:solidFill>
                <a:latin typeface="Times New Roman" pitchFamily="18" charset="0"/>
                <a:cs typeface="Times New Roman" pitchFamily="18" charset="0"/>
              </a:rPr>
              <a:t>Microphysics </a:t>
            </a:r>
            <a:r>
              <a:rPr lang="en-US" sz="2400" b="1" dirty="0">
                <a:solidFill>
                  <a:srgbClr val="C00000"/>
                </a:solidFill>
                <a:latin typeface="Times New Roman" pitchFamily="18" charset="0"/>
                <a:cs typeface="Times New Roman" pitchFamily="18" charset="0"/>
              </a:rPr>
              <a:t>of </a:t>
            </a:r>
            <a:r>
              <a:rPr lang="en-US" sz="2400" b="1" dirty="0" smtClean="0">
                <a:solidFill>
                  <a:srgbClr val="C00000"/>
                </a:solidFill>
                <a:latin typeface="Times New Roman" pitchFamily="18" charset="0"/>
                <a:cs typeface="Times New Roman" pitchFamily="18" charset="0"/>
              </a:rPr>
              <a:t>resolved clouds </a:t>
            </a:r>
            <a:r>
              <a:rPr lang="en-US" sz="2400" b="1" dirty="0">
                <a:solidFill>
                  <a:srgbClr val="C00000"/>
                </a:solidFill>
                <a:latin typeface="Times New Roman" pitchFamily="18" charset="0"/>
                <a:cs typeface="Times New Roman" pitchFamily="18" charset="0"/>
              </a:rPr>
              <a:t>and precipitation</a:t>
            </a:r>
          </a:p>
          <a:p>
            <a:pPr lvl="1"/>
            <a:r>
              <a:rPr lang="en-US" sz="2400" b="1" dirty="0">
                <a:solidFill>
                  <a:srgbClr val="C00000"/>
                </a:solidFill>
                <a:latin typeface="Times New Roman" pitchFamily="18" charset="0"/>
                <a:cs typeface="Times New Roman" pitchFamily="18" charset="0"/>
              </a:rPr>
              <a:t>Radiation (short-wave and long-wave</a:t>
            </a:r>
            <a:r>
              <a:rPr lang="en-US" sz="2400" b="1" dirty="0" smtClean="0">
                <a:solidFill>
                  <a:srgbClr val="C00000"/>
                </a:solidFill>
                <a:latin typeface="Times New Roman" pitchFamily="18" charset="0"/>
                <a:cs typeface="Times New Roman" pitchFamily="18" charset="0"/>
              </a:rPr>
              <a:t>)</a:t>
            </a:r>
          </a:p>
          <a:p>
            <a:pPr lvl="1"/>
            <a:r>
              <a:rPr lang="en-US" sz="2400" b="1" dirty="0" smtClean="0">
                <a:solidFill>
                  <a:srgbClr val="C00000"/>
                </a:solidFill>
                <a:latin typeface="Times New Roman" pitchFamily="18" charset="0"/>
                <a:cs typeface="Times New Roman" pitchFamily="18" charset="0"/>
              </a:rPr>
              <a:t>Subgrid turbulence mixing and </a:t>
            </a:r>
            <a:r>
              <a:rPr lang="en-US" sz="2400" b="1" dirty="0">
                <a:solidFill>
                  <a:srgbClr val="C00000"/>
                </a:solidFill>
                <a:latin typeface="Times New Roman" pitchFamily="18" charset="0"/>
                <a:cs typeface="Times New Roman" pitchFamily="18" charset="0"/>
              </a:rPr>
              <a:t>diffusion</a:t>
            </a:r>
          </a:p>
          <a:p>
            <a:pPr lvl="1">
              <a:buNone/>
            </a:pPr>
            <a:r>
              <a:rPr lang="en-US" sz="2400" b="1" dirty="0" smtClean="0">
                <a:solidFill>
                  <a:srgbClr val="C00000"/>
                </a:solidFill>
                <a:latin typeface="Times New Roman" pitchFamily="18" charset="0"/>
                <a:cs typeface="Times New Roman" pitchFamily="18" charset="0"/>
              </a:rPr>
              <a:t>    (including planetary </a:t>
            </a:r>
            <a:r>
              <a:rPr lang="en-US" sz="2400" b="1" dirty="0">
                <a:solidFill>
                  <a:srgbClr val="C00000"/>
                </a:solidFill>
                <a:latin typeface="Times New Roman" pitchFamily="18" charset="0"/>
                <a:cs typeface="Times New Roman" pitchFamily="18" charset="0"/>
              </a:rPr>
              <a:t>boundary layer and surface </a:t>
            </a:r>
            <a:r>
              <a:rPr lang="en-US" sz="2400" b="1" dirty="0" smtClean="0">
                <a:solidFill>
                  <a:srgbClr val="C00000"/>
                </a:solidFill>
                <a:latin typeface="Times New Roman" pitchFamily="18" charset="0"/>
                <a:cs typeface="Times New Roman" pitchFamily="18" charset="0"/>
              </a:rPr>
              <a:t>layer)</a:t>
            </a:r>
          </a:p>
          <a:p>
            <a:pPr lvl="1"/>
            <a:r>
              <a:rPr lang="en-US" sz="2400" b="1" dirty="0" smtClean="0">
                <a:solidFill>
                  <a:srgbClr val="C00000"/>
                </a:solidFill>
                <a:latin typeface="Times New Roman" pitchFamily="18" charset="0"/>
                <a:cs typeface="Times New Roman" pitchFamily="18" charset="0"/>
              </a:rPr>
              <a:t>Subgrid convection</a:t>
            </a:r>
          </a:p>
          <a:p>
            <a:pPr lvl="1"/>
            <a:r>
              <a:rPr lang="en-US" sz="2400" b="1" dirty="0">
                <a:solidFill>
                  <a:srgbClr val="C00000"/>
                </a:solidFill>
                <a:latin typeface="Times New Roman" pitchFamily="18" charset="0"/>
                <a:cs typeface="Times New Roman" pitchFamily="18" charset="0"/>
              </a:rPr>
              <a:t>Interaction with Earth’s </a:t>
            </a:r>
            <a:r>
              <a:rPr lang="en-US" sz="2400" b="1" dirty="0" smtClean="0">
                <a:solidFill>
                  <a:srgbClr val="C00000"/>
                </a:solidFill>
                <a:latin typeface="Times New Roman" pitchFamily="18" charset="0"/>
                <a:cs typeface="Times New Roman" pitchFamily="18" charset="0"/>
              </a:rPr>
              <a:t>surface</a:t>
            </a:r>
            <a:endParaRPr lang="en-US"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ext Box 2"/>
          <p:cNvSpPr txBox="1">
            <a:spLocks noChangeArrowheads="1"/>
          </p:cNvSpPr>
          <p:nvPr/>
        </p:nvSpPr>
        <p:spPr bwMode="auto">
          <a:xfrm>
            <a:off x="2819400" y="1676400"/>
            <a:ext cx="3505200" cy="830263"/>
          </a:xfrm>
          <a:prstGeom prst="rect">
            <a:avLst/>
          </a:prstGeom>
          <a:noFill/>
          <a:ln w="28575">
            <a:solidFill>
              <a:schemeClr val="tx1"/>
            </a:solidFill>
            <a:miter lim="800000"/>
            <a:headEnd/>
            <a:tailEnd/>
          </a:ln>
          <a:effectLst/>
        </p:spPr>
        <p:txBody>
          <a:bodyPr>
            <a:spAutoFit/>
          </a:bodyPr>
          <a:lstStyle/>
          <a:p>
            <a:pPr algn="ctr">
              <a:defRPr/>
            </a:pPr>
            <a:r>
              <a:rPr lang="en-US" sz="2400" b="1" dirty="0">
                <a:effectLst>
                  <a:outerShdw blurRad="38100" dist="38100" dir="2700000" algn="tl">
                    <a:srgbClr val="C0C0C0"/>
                  </a:outerShdw>
                </a:effectLst>
                <a:latin typeface="Arial" charset="0"/>
                <a:cs typeface="Arial" charset="0"/>
              </a:rPr>
              <a:t>Atmospheric Boundary Layer</a:t>
            </a:r>
          </a:p>
        </p:txBody>
      </p:sp>
      <p:sp>
        <p:nvSpPr>
          <p:cNvPr id="1031" name="Freeform 3"/>
          <p:cNvSpPr>
            <a:spLocks/>
          </p:cNvSpPr>
          <p:nvPr/>
        </p:nvSpPr>
        <p:spPr bwMode="auto">
          <a:xfrm>
            <a:off x="990600" y="3581400"/>
            <a:ext cx="7162800" cy="393700"/>
          </a:xfrm>
          <a:custGeom>
            <a:avLst/>
            <a:gdLst>
              <a:gd name="T0" fmla="*/ 0 w 4512"/>
              <a:gd name="T1" fmla="*/ 2147483647 h 248"/>
              <a:gd name="T2" fmla="*/ 2147483647 w 4512"/>
              <a:gd name="T3" fmla="*/ 2147483647 h 248"/>
              <a:gd name="T4" fmla="*/ 2147483647 w 4512"/>
              <a:gd name="T5" fmla="*/ 2147483647 h 248"/>
              <a:gd name="T6" fmla="*/ 2147483647 w 4512"/>
              <a:gd name="T7" fmla="*/ 2147483647 h 248"/>
              <a:gd name="T8" fmla="*/ 2147483647 w 4512"/>
              <a:gd name="T9" fmla="*/ 2147483647 h 248"/>
              <a:gd name="T10" fmla="*/ 2147483647 w 4512"/>
              <a:gd name="T11" fmla="*/ 2147483647 h 248"/>
              <a:gd name="T12" fmla="*/ 2147483647 w 4512"/>
              <a:gd name="T13" fmla="*/ 2147483647 h 248"/>
              <a:gd name="T14" fmla="*/ 2147483647 w 4512"/>
              <a:gd name="T15" fmla="*/ 2147483647 h 248"/>
              <a:gd name="T16" fmla="*/ 2147483647 w 4512"/>
              <a:gd name="T17" fmla="*/ 2147483647 h 248"/>
              <a:gd name="T18" fmla="*/ 2147483647 w 4512"/>
              <a:gd name="T19" fmla="*/ 2147483647 h 248"/>
              <a:gd name="T20" fmla="*/ 2147483647 w 4512"/>
              <a:gd name="T21" fmla="*/ 2147483647 h 248"/>
              <a:gd name="T22" fmla="*/ 2147483647 w 4512"/>
              <a:gd name="T23" fmla="*/ 2147483647 h 248"/>
              <a:gd name="T24" fmla="*/ 2147483647 w 4512"/>
              <a:gd name="T25" fmla="*/ 2147483647 h 248"/>
              <a:gd name="T26" fmla="*/ 2147483647 w 4512"/>
              <a:gd name="T27" fmla="*/ 2147483647 h 248"/>
              <a:gd name="T28" fmla="*/ 2147483647 w 4512"/>
              <a:gd name="T29" fmla="*/ 2147483647 h 248"/>
              <a:gd name="T30" fmla="*/ 2147483647 w 4512"/>
              <a:gd name="T31" fmla="*/ 2147483647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12"/>
              <a:gd name="T49" fmla="*/ 0 h 248"/>
              <a:gd name="T50" fmla="*/ 4512 w 4512"/>
              <a:gd name="T51" fmla="*/ 248 h 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12" h="248">
                <a:moveTo>
                  <a:pt x="0" y="200"/>
                </a:moveTo>
                <a:cubicBezTo>
                  <a:pt x="80" y="104"/>
                  <a:pt x="160" y="8"/>
                  <a:pt x="240" y="8"/>
                </a:cubicBezTo>
                <a:cubicBezTo>
                  <a:pt x="320" y="8"/>
                  <a:pt x="384" y="200"/>
                  <a:pt x="480" y="200"/>
                </a:cubicBezTo>
                <a:cubicBezTo>
                  <a:pt x="576" y="200"/>
                  <a:pt x="704" y="8"/>
                  <a:pt x="816" y="8"/>
                </a:cubicBezTo>
                <a:cubicBezTo>
                  <a:pt x="928" y="8"/>
                  <a:pt x="1040" y="200"/>
                  <a:pt x="1152" y="200"/>
                </a:cubicBezTo>
                <a:cubicBezTo>
                  <a:pt x="1264" y="200"/>
                  <a:pt x="1384" y="8"/>
                  <a:pt x="1488" y="8"/>
                </a:cubicBezTo>
                <a:cubicBezTo>
                  <a:pt x="1592" y="8"/>
                  <a:pt x="1672" y="200"/>
                  <a:pt x="1776" y="200"/>
                </a:cubicBezTo>
                <a:cubicBezTo>
                  <a:pt x="1880" y="200"/>
                  <a:pt x="2008" y="8"/>
                  <a:pt x="2112" y="8"/>
                </a:cubicBezTo>
                <a:cubicBezTo>
                  <a:pt x="2216" y="8"/>
                  <a:pt x="2296" y="200"/>
                  <a:pt x="2400" y="200"/>
                </a:cubicBezTo>
                <a:cubicBezTo>
                  <a:pt x="2504" y="200"/>
                  <a:pt x="2640" y="0"/>
                  <a:pt x="2736" y="8"/>
                </a:cubicBezTo>
                <a:cubicBezTo>
                  <a:pt x="2832" y="16"/>
                  <a:pt x="2872" y="248"/>
                  <a:pt x="2976" y="248"/>
                </a:cubicBezTo>
                <a:cubicBezTo>
                  <a:pt x="3080" y="248"/>
                  <a:pt x="3248" y="8"/>
                  <a:pt x="3360" y="8"/>
                </a:cubicBezTo>
                <a:cubicBezTo>
                  <a:pt x="3472" y="8"/>
                  <a:pt x="3544" y="248"/>
                  <a:pt x="3648" y="248"/>
                </a:cubicBezTo>
                <a:cubicBezTo>
                  <a:pt x="3752" y="248"/>
                  <a:pt x="3880" y="16"/>
                  <a:pt x="3984" y="8"/>
                </a:cubicBezTo>
                <a:cubicBezTo>
                  <a:pt x="4088" y="0"/>
                  <a:pt x="4184" y="192"/>
                  <a:pt x="4272" y="200"/>
                </a:cubicBezTo>
                <a:cubicBezTo>
                  <a:pt x="4360" y="208"/>
                  <a:pt x="4436" y="132"/>
                  <a:pt x="4512" y="56"/>
                </a:cubicBezTo>
              </a:path>
            </a:pathLst>
          </a:custGeom>
          <a:noFill/>
          <a:ln w="9525">
            <a:solidFill>
              <a:srgbClr val="008000"/>
            </a:solidFill>
            <a:round/>
            <a:headEnd/>
            <a:tailEnd/>
          </a:ln>
        </p:spPr>
        <p:txBody>
          <a:bodyPr/>
          <a:lstStyle/>
          <a:p>
            <a:endParaRPr lang="en-US"/>
          </a:p>
        </p:txBody>
      </p:sp>
      <p:sp>
        <p:nvSpPr>
          <p:cNvPr id="474116" name="Text Box 4"/>
          <p:cNvSpPr txBox="1">
            <a:spLocks noChangeArrowheads="1"/>
          </p:cNvSpPr>
          <p:nvPr/>
        </p:nvSpPr>
        <p:spPr bwMode="auto">
          <a:xfrm>
            <a:off x="3352800" y="4953000"/>
            <a:ext cx="2590800" cy="485775"/>
          </a:xfrm>
          <a:prstGeom prst="rect">
            <a:avLst/>
          </a:prstGeom>
          <a:noFill/>
          <a:ln w="28575">
            <a:solidFill>
              <a:schemeClr val="accent2"/>
            </a:solidFill>
            <a:miter lim="800000"/>
            <a:headEnd/>
            <a:tailEnd/>
          </a:ln>
          <a:effectLst/>
        </p:spPr>
        <p:txBody>
          <a:bodyPr>
            <a:spAutoFit/>
          </a:bodyPr>
          <a:lstStyle/>
          <a:p>
            <a:pPr algn="ctr">
              <a:spcBef>
                <a:spcPct val="50000"/>
              </a:spcBef>
              <a:defRPr/>
            </a:pPr>
            <a:r>
              <a:rPr lang="en-US" sz="2400" b="1">
                <a:solidFill>
                  <a:schemeClr val="accent2"/>
                </a:solidFill>
                <a:effectLst>
                  <a:outerShdw blurRad="38100" dist="38100" dir="2700000" algn="tl">
                    <a:srgbClr val="C0C0C0"/>
                  </a:outerShdw>
                </a:effectLst>
                <a:latin typeface="Arial" charset="0"/>
                <a:cs typeface="Arial" charset="0"/>
              </a:rPr>
              <a:t>Ocean currents</a:t>
            </a:r>
          </a:p>
        </p:txBody>
      </p:sp>
      <p:sp>
        <p:nvSpPr>
          <p:cNvPr id="474117" name="Text Box 5"/>
          <p:cNvSpPr txBox="1">
            <a:spLocks noChangeArrowheads="1"/>
          </p:cNvSpPr>
          <p:nvPr/>
        </p:nvSpPr>
        <p:spPr bwMode="auto">
          <a:xfrm>
            <a:off x="152400" y="3429000"/>
            <a:ext cx="2312988" cy="466725"/>
          </a:xfrm>
          <a:prstGeom prst="rect">
            <a:avLst/>
          </a:prstGeom>
          <a:solidFill>
            <a:schemeClr val="bg1"/>
          </a:solidFill>
          <a:ln w="9525">
            <a:solidFill>
              <a:srgbClr val="008000"/>
            </a:solidFill>
            <a:miter lim="800000"/>
            <a:headEnd/>
            <a:tailEnd/>
          </a:ln>
          <a:effectLst/>
        </p:spPr>
        <p:txBody>
          <a:bodyPr wrap="none">
            <a:spAutoFit/>
          </a:bodyPr>
          <a:lstStyle/>
          <a:p>
            <a:pPr>
              <a:defRPr/>
            </a:pPr>
            <a:r>
              <a:rPr lang="en-US" sz="2400" b="1">
                <a:solidFill>
                  <a:srgbClr val="008000"/>
                </a:solidFill>
                <a:effectLst>
                  <a:outerShdw blurRad="38100" dist="38100" dir="2700000" algn="tl">
                    <a:srgbClr val="C0C0C0"/>
                  </a:outerShdw>
                </a:effectLst>
                <a:latin typeface="Arial" charset="0"/>
                <a:cs typeface="Arial" charset="0"/>
              </a:rPr>
              <a:t>Surface waves</a:t>
            </a:r>
          </a:p>
        </p:txBody>
      </p:sp>
      <p:sp>
        <p:nvSpPr>
          <p:cNvPr id="474118" name="Text Box 6"/>
          <p:cNvSpPr txBox="1">
            <a:spLocks noChangeArrowheads="1"/>
          </p:cNvSpPr>
          <p:nvPr/>
        </p:nvSpPr>
        <p:spPr bwMode="auto">
          <a:xfrm>
            <a:off x="6324600" y="2895600"/>
            <a:ext cx="1827213" cy="457200"/>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Arial" charset="0"/>
                <a:cs typeface="Arial" charset="0"/>
              </a:rPr>
              <a:t>Atmosphere</a:t>
            </a:r>
          </a:p>
        </p:txBody>
      </p:sp>
      <p:sp>
        <p:nvSpPr>
          <p:cNvPr id="474119" name="Text Box 7"/>
          <p:cNvSpPr txBox="1">
            <a:spLocks noChangeArrowheads="1"/>
          </p:cNvSpPr>
          <p:nvPr/>
        </p:nvSpPr>
        <p:spPr bwMode="auto">
          <a:xfrm>
            <a:off x="6705600" y="3962400"/>
            <a:ext cx="1082675" cy="457200"/>
          </a:xfrm>
          <a:prstGeom prst="rect">
            <a:avLst/>
          </a:prstGeom>
          <a:noFill/>
          <a:ln w="9525">
            <a:noFill/>
            <a:miter lim="800000"/>
            <a:headEnd/>
            <a:tailEnd/>
          </a:ln>
          <a:effectLst/>
        </p:spPr>
        <p:txBody>
          <a:bodyPr wrap="none">
            <a:spAutoFit/>
          </a:bodyPr>
          <a:lstStyle/>
          <a:p>
            <a:pPr>
              <a:defRPr/>
            </a:pPr>
            <a:r>
              <a:rPr lang="en-US" sz="2400">
                <a:solidFill>
                  <a:srgbClr val="0F0FFF"/>
                </a:solidFill>
                <a:effectLst>
                  <a:outerShdw blurRad="38100" dist="38100" dir="2700000" algn="tl">
                    <a:srgbClr val="C0C0C0"/>
                  </a:outerShdw>
                </a:effectLst>
                <a:latin typeface="Arial" charset="0"/>
                <a:cs typeface="Arial" charset="0"/>
              </a:rPr>
              <a:t>Ocean</a:t>
            </a:r>
          </a:p>
        </p:txBody>
      </p:sp>
      <p:sp>
        <p:nvSpPr>
          <p:cNvPr id="1036" name="AutoShape 8"/>
          <p:cNvSpPr>
            <a:spLocks noChangeArrowheads="1"/>
          </p:cNvSpPr>
          <p:nvPr/>
        </p:nvSpPr>
        <p:spPr bwMode="auto">
          <a:xfrm rot="10602233">
            <a:off x="6172200" y="3276600"/>
            <a:ext cx="304800" cy="838200"/>
          </a:xfrm>
          <a:prstGeom prst="curvedLeftArrow">
            <a:avLst>
              <a:gd name="adj1" fmla="val 55000"/>
              <a:gd name="adj2" fmla="val 110000"/>
              <a:gd name="adj3" fmla="val 34718"/>
            </a:avLst>
          </a:prstGeom>
          <a:solidFill>
            <a:schemeClr val="accent1"/>
          </a:solidFill>
          <a:ln w="9525">
            <a:solidFill>
              <a:schemeClr val="tx1"/>
            </a:solidFill>
            <a:miter lim="800000"/>
            <a:headEnd/>
            <a:tailEnd/>
          </a:ln>
        </p:spPr>
        <p:txBody>
          <a:bodyPr wrap="none" anchor="ctr"/>
          <a:lstStyle/>
          <a:p>
            <a:endParaRPr lang="en-US"/>
          </a:p>
        </p:txBody>
      </p:sp>
      <p:sp>
        <p:nvSpPr>
          <p:cNvPr id="1037" name="AutoShape 9"/>
          <p:cNvSpPr>
            <a:spLocks noChangeArrowheads="1"/>
          </p:cNvSpPr>
          <p:nvPr/>
        </p:nvSpPr>
        <p:spPr bwMode="auto">
          <a:xfrm>
            <a:off x="7848600" y="3352800"/>
            <a:ext cx="304800" cy="838200"/>
          </a:xfrm>
          <a:prstGeom prst="curvedLeftArrow">
            <a:avLst>
              <a:gd name="adj1" fmla="val 55000"/>
              <a:gd name="adj2" fmla="val 11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474122" name="Line 10"/>
          <p:cNvSpPr>
            <a:spLocks noChangeShapeType="1"/>
          </p:cNvSpPr>
          <p:nvPr/>
        </p:nvSpPr>
        <p:spPr bwMode="auto">
          <a:xfrm flipH="1" flipV="1">
            <a:off x="2438400" y="3962400"/>
            <a:ext cx="1219200" cy="914400"/>
          </a:xfrm>
          <a:prstGeom prst="line">
            <a:avLst/>
          </a:prstGeom>
          <a:noFill/>
          <a:ln w="57150">
            <a:solidFill>
              <a:schemeClr val="accent2"/>
            </a:solidFill>
            <a:round/>
            <a:headEnd/>
            <a:tailEnd type="stealth" w="lg" len="lg"/>
          </a:ln>
        </p:spPr>
        <p:txBody>
          <a:bodyPr/>
          <a:lstStyle/>
          <a:p>
            <a:endParaRPr lang="en-US"/>
          </a:p>
        </p:txBody>
      </p:sp>
      <p:sp>
        <p:nvSpPr>
          <p:cNvPr id="474123" name="Line 11"/>
          <p:cNvSpPr>
            <a:spLocks noChangeShapeType="1"/>
          </p:cNvSpPr>
          <p:nvPr/>
        </p:nvSpPr>
        <p:spPr bwMode="auto">
          <a:xfrm>
            <a:off x="2057400" y="3962400"/>
            <a:ext cx="1219200" cy="914400"/>
          </a:xfrm>
          <a:prstGeom prst="line">
            <a:avLst/>
          </a:prstGeom>
          <a:noFill/>
          <a:ln w="57150">
            <a:solidFill>
              <a:srgbClr val="008000"/>
            </a:solidFill>
            <a:round/>
            <a:headEnd/>
            <a:tailEnd type="stealth" w="lg" len="lg"/>
          </a:ln>
        </p:spPr>
        <p:txBody>
          <a:bodyPr/>
          <a:lstStyle/>
          <a:p>
            <a:endParaRPr lang="en-US"/>
          </a:p>
        </p:txBody>
      </p:sp>
      <p:sp>
        <p:nvSpPr>
          <p:cNvPr id="474124" name="Line 12"/>
          <p:cNvSpPr>
            <a:spLocks noChangeShapeType="1"/>
          </p:cNvSpPr>
          <p:nvPr/>
        </p:nvSpPr>
        <p:spPr bwMode="auto">
          <a:xfrm>
            <a:off x="4724400" y="2667000"/>
            <a:ext cx="0" cy="2209800"/>
          </a:xfrm>
          <a:prstGeom prst="line">
            <a:avLst/>
          </a:prstGeom>
          <a:noFill/>
          <a:ln w="57150">
            <a:solidFill>
              <a:schemeClr val="tx1"/>
            </a:solidFill>
            <a:round/>
            <a:headEnd/>
            <a:tailEnd type="stealth" w="lg" len="lg"/>
          </a:ln>
        </p:spPr>
        <p:txBody>
          <a:bodyPr/>
          <a:lstStyle/>
          <a:p>
            <a:endParaRPr lang="en-US"/>
          </a:p>
        </p:txBody>
      </p:sp>
      <p:sp>
        <p:nvSpPr>
          <p:cNvPr id="474125" name="Line 13"/>
          <p:cNvSpPr>
            <a:spLocks noChangeShapeType="1"/>
          </p:cNvSpPr>
          <p:nvPr/>
        </p:nvSpPr>
        <p:spPr bwMode="auto">
          <a:xfrm flipH="1" flipV="1">
            <a:off x="4419600" y="2590800"/>
            <a:ext cx="0" cy="2209800"/>
          </a:xfrm>
          <a:prstGeom prst="line">
            <a:avLst/>
          </a:prstGeom>
          <a:noFill/>
          <a:ln w="57150">
            <a:solidFill>
              <a:schemeClr val="accent2"/>
            </a:solidFill>
            <a:round/>
            <a:headEnd/>
            <a:tailEnd type="stealth" w="lg" len="lg"/>
          </a:ln>
        </p:spPr>
        <p:txBody>
          <a:bodyPr/>
          <a:lstStyle/>
          <a:p>
            <a:endParaRPr lang="en-US"/>
          </a:p>
        </p:txBody>
      </p:sp>
      <p:sp>
        <p:nvSpPr>
          <p:cNvPr id="1042" name="Line 14"/>
          <p:cNvSpPr>
            <a:spLocks noChangeShapeType="1"/>
          </p:cNvSpPr>
          <p:nvPr/>
        </p:nvSpPr>
        <p:spPr bwMode="auto">
          <a:xfrm flipH="1">
            <a:off x="2362200" y="2590800"/>
            <a:ext cx="762000" cy="762000"/>
          </a:xfrm>
          <a:prstGeom prst="line">
            <a:avLst/>
          </a:prstGeom>
          <a:noFill/>
          <a:ln w="57150">
            <a:solidFill>
              <a:schemeClr val="tx1"/>
            </a:solidFill>
            <a:round/>
            <a:headEnd/>
            <a:tailEnd type="stealth" w="lg" len="lg"/>
          </a:ln>
        </p:spPr>
        <p:txBody>
          <a:bodyPr/>
          <a:lstStyle/>
          <a:p>
            <a:endParaRPr lang="en-US"/>
          </a:p>
        </p:txBody>
      </p:sp>
      <p:sp>
        <p:nvSpPr>
          <p:cNvPr id="474127" name="Line 15"/>
          <p:cNvSpPr>
            <a:spLocks noChangeShapeType="1"/>
          </p:cNvSpPr>
          <p:nvPr/>
        </p:nvSpPr>
        <p:spPr bwMode="auto">
          <a:xfrm flipV="1">
            <a:off x="2057400" y="2590800"/>
            <a:ext cx="762000" cy="762000"/>
          </a:xfrm>
          <a:prstGeom prst="line">
            <a:avLst/>
          </a:prstGeom>
          <a:noFill/>
          <a:ln w="57150">
            <a:solidFill>
              <a:srgbClr val="008000"/>
            </a:solidFill>
            <a:round/>
            <a:headEnd/>
            <a:tailEnd type="stealth" w="lg" len="lg"/>
          </a:ln>
        </p:spPr>
        <p:txBody>
          <a:bodyPr/>
          <a:lstStyle/>
          <a:p>
            <a:endParaRPr lang="en-US"/>
          </a:p>
        </p:txBody>
      </p:sp>
      <p:sp>
        <p:nvSpPr>
          <p:cNvPr id="474128" name="Text Box 16"/>
          <p:cNvSpPr txBox="1">
            <a:spLocks noChangeArrowheads="1"/>
          </p:cNvSpPr>
          <p:nvPr/>
        </p:nvSpPr>
        <p:spPr bwMode="auto">
          <a:xfrm>
            <a:off x="0" y="0"/>
            <a:ext cx="8564563" cy="1200329"/>
          </a:xfrm>
          <a:prstGeom prst="rect">
            <a:avLst/>
          </a:prstGeom>
          <a:noFill/>
          <a:ln w="9525">
            <a:noFill/>
            <a:miter lim="800000"/>
            <a:headEnd/>
            <a:tailEnd/>
          </a:ln>
          <a:effectLst/>
        </p:spPr>
        <p:txBody>
          <a:bodyPr>
            <a:spAutoFit/>
          </a:bodyPr>
          <a:lstStyle/>
          <a:p>
            <a:pPr algn="ctr">
              <a:defRPr/>
            </a:pPr>
            <a:r>
              <a:rPr lang="en-US" sz="3600" b="1" dirty="0">
                <a:latin typeface="Times New Roman" pitchFamily="18" charset="0"/>
                <a:cs typeface="Times New Roman" pitchFamily="18" charset="0"/>
              </a:rPr>
              <a:t>Atmospheric BL-Wave-Current </a:t>
            </a:r>
          </a:p>
          <a:p>
            <a:pPr algn="ctr">
              <a:defRPr/>
            </a:pPr>
            <a:r>
              <a:rPr lang="en-US" sz="3600" b="1" dirty="0">
                <a:latin typeface="Times New Roman" pitchFamily="18" charset="0"/>
                <a:cs typeface="Times New Roman" pitchFamily="18" charset="0"/>
              </a:rPr>
              <a:t>Interaction Processes</a:t>
            </a:r>
          </a:p>
        </p:txBody>
      </p:sp>
      <p:graphicFrame>
        <p:nvGraphicFramePr>
          <p:cNvPr id="474129" name="Object 17"/>
          <p:cNvGraphicFramePr>
            <a:graphicFrameLocks noChangeAspect="1"/>
          </p:cNvGraphicFramePr>
          <p:nvPr/>
        </p:nvGraphicFramePr>
        <p:xfrm>
          <a:off x="4800600" y="3048000"/>
          <a:ext cx="457200" cy="457200"/>
        </p:xfrm>
        <a:graphic>
          <a:graphicData uri="http://schemas.openxmlformats.org/presentationml/2006/ole">
            <mc:AlternateContent xmlns:mc="http://schemas.openxmlformats.org/markup-compatibility/2006">
              <mc:Choice xmlns:v="urn:schemas-microsoft-com:vml" Requires="v">
                <p:oleObj spid="_x0000_s213698" name="Equation" r:id="rId4" imgW="228600" imgH="228600" progId="Equation.3">
                  <p:embed/>
                </p:oleObj>
              </mc:Choice>
              <mc:Fallback>
                <p:oleObj name="Equation" r:id="rId4" imgW="228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048000"/>
                        <a:ext cx="457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18"/>
          <p:cNvGraphicFramePr>
            <a:graphicFrameLocks noChangeAspect="1"/>
          </p:cNvGraphicFramePr>
          <p:nvPr/>
        </p:nvGraphicFramePr>
        <p:xfrm>
          <a:off x="2895600" y="2743200"/>
          <a:ext cx="457200" cy="457200"/>
        </p:xfrm>
        <a:graphic>
          <a:graphicData uri="http://schemas.openxmlformats.org/presentationml/2006/ole">
            <mc:AlternateContent xmlns:mc="http://schemas.openxmlformats.org/markup-compatibility/2006">
              <mc:Choice xmlns:v="urn:schemas-microsoft-com:vml" Requires="v">
                <p:oleObj spid="_x0000_s213699" name="Equation" r:id="rId6" imgW="228600" imgH="228600" progId="Equation.3">
                  <p:embed/>
                </p:oleObj>
              </mc:Choice>
              <mc:Fallback>
                <p:oleObj name="Equation" r:id="rId6" imgW="2286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743200"/>
                        <a:ext cx="457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4131" name="Text Box 19"/>
          <p:cNvSpPr txBox="1">
            <a:spLocks noChangeArrowheads="1"/>
          </p:cNvSpPr>
          <p:nvPr/>
        </p:nvSpPr>
        <p:spPr bwMode="auto">
          <a:xfrm>
            <a:off x="1295400" y="2438400"/>
            <a:ext cx="1143000" cy="581025"/>
          </a:xfrm>
          <a:prstGeom prst="rect">
            <a:avLst/>
          </a:prstGeom>
          <a:noFill/>
          <a:ln w="9525">
            <a:noFill/>
            <a:miter lim="800000"/>
            <a:headEnd/>
            <a:tailEnd/>
          </a:ln>
          <a:effectLst/>
        </p:spPr>
        <p:txBody>
          <a:bodyPr wrap="none">
            <a:spAutoFit/>
          </a:bodyPr>
          <a:lstStyle/>
          <a:p>
            <a:pPr>
              <a:defRPr/>
            </a:pPr>
            <a:r>
              <a:rPr lang="en-US" sz="1600" b="1">
                <a:effectLst>
                  <a:outerShdw blurRad="38100" dist="38100" dir="2700000" algn="tl">
                    <a:srgbClr val="C0C0C0"/>
                  </a:outerShdw>
                </a:effectLst>
                <a:latin typeface="Arial" charset="0"/>
                <a:cs typeface="Arial" charset="0"/>
              </a:rPr>
              <a:t>Sea state,</a:t>
            </a:r>
          </a:p>
          <a:p>
            <a:pPr>
              <a:defRPr/>
            </a:pPr>
            <a:r>
              <a:rPr lang="en-US" sz="1600" b="1">
                <a:effectLst>
                  <a:outerShdw blurRad="38100" dist="38100" dir="2700000" algn="tl">
                    <a:srgbClr val="C0C0C0"/>
                  </a:outerShdw>
                </a:effectLst>
                <a:latin typeface="Arial" charset="0"/>
                <a:cs typeface="Arial" charset="0"/>
              </a:rPr>
              <a:t>Sea spray</a:t>
            </a:r>
          </a:p>
        </p:txBody>
      </p:sp>
      <p:graphicFrame>
        <p:nvGraphicFramePr>
          <p:cNvPr id="474132" name="Object 20"/>
          <p:cNvGraphicFramePr>
            <a:graphicFrameLocks noChangeAspect="1"/>
          </p:cNvGraphicFramePr>
          <p:nvPr/>
        </p:nvGraphicFramePr>
        <p:xfrm>
          <a:off x="2209800" y="4191000"/>
          <a:ext cx="304800" cy="457200"/>
        </p:xfrm>
        <a:graphic>
          <a:graphicData uri="http://schemas.openxmlformats.org/presentationml/2006/ole">
            <mc:AlternateContent xmlns:mc="http://schemas.openxmlformats.org/markup-compatibility/2006">
              <mc:Choice xmlns:v="urn:schemas-microsoft-com:vml" Requires="v">
                <p:oleObj spid="_x0000_s213700"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4191000"/>
                        <a:ext cx="304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4133" name="Text Box 21"/>
          <p:cNvSpPr txBox="1">
            <a:spLocks noChangeArrowheads="1"/>
          </p:cNvSpPr>
          <p:nvPr/>
        </p:nvSpPr>
        <p:spPr bwMode="auto">
          <a:xfrm>
            <a:off x="3581400" y="3200400"/>
            <a:ext cx="914400" cy="336550"/>
          </a:xfrm>
          <a:prstGeom prst="rect">
            <a:avLst/>
          </a:prstGeom>
          <a:noFill/>
          <a:ln w="9525">
            <a:noFill/>
            <a:miter lim="800000"/>
            <a:headEnd/>
            <a:tailEnd/>
          </a:ln>
          <a:effectLst/>
        </p:spPr>
        <p:txBody>
          <a:bodyPr>
            <a:spAutoFit/>
          </a:bodyPr>
          <a:lstStyle/>
          <a:p>
            <a:pPr>
              <a:defRPr/>
            </a:pPr>
            <a:r>
              <a:rPr lang="en-US" sz="1600">
                <a:effectLst>
                  <a:outerShdw blurRad="38100" dist="38100" dir="2700000" algn="tl">
                    <a:srgbClr val="C0C0C0"/>
                  </a:outerShdw>
                </a:effectLst>
                <a:latin typeface="Arial" charset="0"/>
                <a:cs typeface="Arial" charset="0"/>
              </a:rPr>
              <a:t>Current</a:t>
            </a:r>
          </a:p>
        </p:txBody>
      </p:sp>
      <p:sp>
        <p:nvSpPr>
          <p:cNvPr id="474134" name="Text Box 22"/>
          <p:cNvSpPr txBox="1">
            <a:spLocks noChangeArrowheads="1"/>
          </p:cNvSpPr>
          <p:nvPr/>
        </p:nvSpPr>
        <p:spPr bwMode="auto">
          <a:xfrm>
            <a:off x="2895600" y="4114800"/>
            <a:ext cx="914400" cy="336550"/>
          </a:xfrm>
          <a:prstGeom prst="rect">
            <a:avLst/>
          </a:prstGeom>
          <a:noFill/>
          <a:ln w="9525">
            <a:noFill/>
            <a:miter lim="800000"/>
            <a:headEnd/>
            <a:tailEnd/>
          </a:ln>
          <a:effectLst/>
        </p:spPr>
        <p:txBody>
          <a:bodyPr>
            <a:spAutoFit/>
          </a:bodyPr>
          <a:lstStyle/>
          <a:p>
            <a:pPr>
              <a:defRPr/>
            </a:pPr>
            <a:r>
              <a:rPr lang="en-US" sz="1600">
                <a:effectLst>
                  <a:outerShdw blurRad="38100" dist="38100" dir="2700000" algn="tl">
                    <a:srgbClr val="C0C0C0"/>
                  </a:outerShdw>
                </a:effectLst>
                <a:latin typeface="Arial" charset="0"/>
                <a:cs typeface="Arial" charset="0"/>
              </a:rPr>
              <a:t>Current</a:t>
            </a:r>
          </a:p>
        </p:txBody>
      </p:sp>
      <p:graphicFrame>
        <p:nvGraphicFramePr>
          <p:cNvPr id="474135" name="Object 23"/>
          <p:cNvGraphicFramePr>
            <a:graphicFrameLocks noChangeAspect="1"/>
          </p:cNvGraphicFramePr>
          <p:nvPr/>
        </p:nvGraphicFramePr>
        <p:xfrm>
          <a:off x="685800" y="4495800"/>
          <a:ext cx="990600" cy="457200"/>
        </p:xfrm>
        <a:graphic>
          <a:graphicData uri="http://schemas.openxmlformats.org/presentationml/2006/ole">
            <mc:AlternateContent xmlns:mc="http://schemas.openxmlformats.org/markup-compatibility/2006">
              <mc:Choice xmlns:v="urn:schemas-microsoft-com:vml" Requires="v">
                <p:oleObj spid="_x0000_s213701" name="Equation" r:id="rId10" imgW="495000" imgH="228600" progId="Equation.3">
                  <p:embed/>
                </p:oleObj>
              </mc:Choice>
              <mc:Fallback>
                <p:oleObj name="Equation" r:id="rId10" imgW="4950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4495800"/>
                        <a:ext cx="990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6615913" y="6471135"/>
            <a:ext cx="2569934" cy="369332"/>
          </a:xfrm>
          <a:prstGeom prst="rect">
            <a:avLst/>
          </a:prstGeom>
          <a:noFill/>
        </p:spPr>
        <p:txBody>
          <a:bodyPr wrap="none" rtlCol="0">
            <a:spAutoFit/>
          </a:bodyPr>
          <a:lstStyle/>
          <a:p>
            <a:r>
              <a:rPr lang="en-US" dirty="0" smtClean="0"/>
              <a:t>Courtesy of Isaac Ginis</a:t>
            </a:r>
            <a:endParaRPr lang="en-US" dirty="0"/>
          </a:p>
        </p:txBody>
      </p:sp>
    </p:spTree>
    <p:extLst>
      <p:ext uri="{BB962C8B-B14F-4D97-AF65-F5344CB8AC3E}">
        <p14:creationId xmlns:p14="http://schemas.microsoft.com/office/powerpoint/2010/main" val="354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4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4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41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41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4135"/>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47412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7412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41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41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41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4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22" grpId="0" animBg="1"/>
      <p:bldP spid="474123" grpId="0" animBg="1"/>
      <p:bldP spid="474124" grpId="0" animBg="1"/>
      <p:bldP spid="474125" grpId="0" animBg="1"/>
      <p:bldP spid="474127" grpId="0" animBg="1"/>
      <p:bldP spid="474131" grpId="0"/>
      <p:bldP spid="474133" grpId="0"/>
      <p:bldP spid="4741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fig1"/>
          <p:cNvPicPr>
            <a:picLocks noChangeAspect="1" noChangeArrowheads="1"/>
          </p:cNvPicPr>
          <p:nvPr/>
        </p:nvPicPr>
        <p:blipFill>
          <a:blip r:embed="rId2"/>
          <a:srcRect/>
          <a:stretch>
            <a:fillRect/>
          </a:stretch>
        </p:blipFill>
        <p:spPr bwMode="auto">
          <a:xfrm>
            <a:off x="1331913" y="1279525"/>
            <a:ext cx="6372225" cy="4703763"/>
          </a:xfrm>
          <a:prstGeom prst="rect">
            <a:avLst/>
          </a:prstGeom>
          <a:noFill/>
          <a:ln w="9525">
            <a:noFill/>
            <a:miter lim="800000"/>
            <a:headEnd/>
            <a:tailEnd/>
          </a:ln>
        </p:spPr>
      </p:pic>
      <p:sp>
        <p:nvSpPr>
          <p:cNvPr id="7" name="TextBox 6"/>
          <p:cNvSpPr txBox="1"/>
          <p:nvPr/>
        </p:nvSpPr>
        <p:spPr>
          <a:xfrm>
            <a:off x="403225" y="187325"/>
            <a:ext cx="8289925" cy="646331"/>
          </a:xfrm>
          <a:prstGeom prst="rect">
            <a:avLst/>
          </a:prstGeom>
          <a:noFill/>
        </p:spPr>
        <p:txBody>
          <a:bodyPr>
            <a:spAutoFit/>
          </a:bodyPr>
          <a:lstStyle/>
          <a:p>
            <a:pPr algn="ctr"/>
            <a:r>
              <a:rPr lang="en-US" sz="3600" b="1" dirty="0">
                <a:latin typeface="Times New Roman" pitchFamily="18" charset="0"/>
                <a:cs typeface="Times New Roman" pitchFamily="18" charset="0"/>
              </a:rPr>
              <a:t>Wind-Wave-Current Interaction</a:t>
            </a:r>
          </a:p>
        </p:txBody>
      </p:sp>
      <p:sp>
        <p:nvSpPr>
          <p:cNvPr id="11268" name="TextBox 3"/>
          <p:cNvSpPr txBox="1">
            <a:spLocks noChangeArrowheads="1"/>
          </p:cNvSpPr>
          <p:nvPr/>
        </p:nvSpPr>
        <p:spPr bwMode="auto">
          <a:xfrm>
            <a:off x="0" y="6315075"/>
            <a:ext cx="9143999" cy="369332"/>
          </a:xfrm>
          <a:prstGeom prst="rect">
            <a:avLst/>
          </a:prstGeom>
          <a:noFill/>
          <a:ln w="9525">
            <a:noFill/>
            <a:miter lim="800000"/>
            <a:headEnd/>
            <a:tailEnd/>
          </a:ln>
        </p:spPr>
        <p:txBody>
          <a:bodyPr wrap="square">
            <a:spAutoFit/>
          </a:bodyPr>
          <a:lstStyle/>
          <a:p>
            <a:pPr algn="ctr"/>
            <a:r>
              <a:rPr lang="en-US" dirty="0"/>
              <a:t>C</a:t>
            </a:r>
            <a:r>
              <a:rPr lang="en-US" dirty="0" smtClean="0"/>
              <a:t>ourtesy </a:t>
            </a:r>
            <a:r>
              <a:rPr lang="en-US" dirty="0"/>
              <a:t>of Fabrice Veron </a:t>
            </a:r>
          </a:p>
        </p:txBody>
      </p:sp>
    </p:spTree>
    <p:extLst>
      <p:ext uri="{BB962C8B-B14F-4D97-AF65-F5344CB8AC3E}">
        <p14:creationId xmlns:p14="http://schemas.microsoft.com/office/powerpoint/2010/main" val="1923269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1" cy="64633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Questions???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655166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C:\Users\jbao\Desktop\comet\nwp\model_fundamentals\media\graphics\paramp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295400"/>
            <a:ext cx="5362575" cy="5238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534789"/>
            <a:ext cx="3048000" cy="4401205"/>
          </a:xfrm>
          <a:prstGeom prst="rect">
            <a:avLst/>
          </a:prstGeom>
          <a:noFill/>
        </p:spPr>
        <p:txBody>
          <a:bodyPr wrap="square" rtlCol="0">
            <a:spAutoFit/>
          </a:bodyPr>
          <a:lstStyle/>
          <a:p>
            <a:r>
              <a:rPr lang="en-US" sz="2000" dirty="0" smtClean="0">
                <a:latin typeface="Times New Roman" pitchFamily="18" charset="0"/>
                <a:cs typeface="Times New Roman" pitchFamily="18" charset="0"/>
              </a:rPr>
              <a:t>This diagram depicts </a:t>
            </a:r>
            <a:r>
              <a:rPr lang="en-US" sz="2000" dirty="0">
                <a:latin typeface="Times New Roman" pitchFamily="18" charset="0"/>
                <a:cs typeface="Times New Roman" pitchFamily="18" charset="0"/>
              </a:rPr>
              <a:t>some of the physical processes and parameters that are typically parameterized, both because they cannot be explicitly predicted in full detail in model forecast equations regardless of the grid point or wave number resolution and because their effects on the forecast variables resolvable by a model are crucial to forecast realism.</a:t>
            </a:r>
          </a:p>
        </p:txBody>
      </p:sp>
      <p:sp>
        <p:nvSpPr>
          <p:cNvPr id="4" name="Rectangle 8"/>
          <p:cNvSpPr txBox="1">
            <a:spLocks noChangeArrowheads="1"/>
          </p:cNvSpPr>
          <p:nvPr/>
        </p:nvSpPr>
        <p:spPr>
          <a:xfrm>
            <a:off x="0" y="0"/>
            <a:ext cx="9144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r>
              <a:rPr lang="en-US" sz="3200" b="1" smtClean="0">
                <a:latin typeface="Times New Roman" pitchFamily="18" charset="0"/>
                <a:cs typeface="Times New Roman" pitchFamily="18" charset="0"/>
              </a:rPr>
              <a:t>Introduction:</a:t>
            </a:r>
            <a:br>
              <a:rPr lang="en-US" sz="3200" b="1" smtClean="0">
                <a:latin typeface="Times New Roman" pitchFamily="18" charset="0"/>
                <a:cs typeface="Times New Roman" pitchFamily="18" charset="0"/>
              </a:rPr>
            </a:br>
            <a:r>
              <a:rPr lang="en-US" sz="3200" b="1" smtClean="0">
                <a:latin typeface="Times New Roman" pitchFamily="18" charset="0"/>
                <a:cs typeface="Times New Roman" pitchFamily="18" charset="0"/>
              </a:rPr>
              <a:t>What is parameterization and why is it needed </a:t>
            </a:r>
            <a:endParaRPr lang="en-US" sz="32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89168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llustration of processes involved with or affected by short- and longwave radiative processes"/>
          <p:cNvSpPr>
            <a:spLocks noChangeAspect="1" noChangeArrowheads="1"/>
          </p:cNvSpPr>
          <p:nvPr/>
        </p:nvSpPr>
        <p:spPr bwMode="auto">
          <a:xfrm>
            <a:off x="155575" y="-1554163"/>
            <a:ext cx="4762500" cy="3238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llustration of processes involved with or affected by short- and longwave radiative processes"/>
          <p:cNvSpPr>
            <a:spLocks noChangeAspect="1" noChangeArrowheads="1"/>
          </p:cNvSpPr>
          <p:nvPr/>
        </p:nvSpPr>
        <p:spPr bwMode="auto">
          <a:xfrm>
            <a:off x="307975" y="-1401763"/>
            <a:ext cx="4762500" cy="3238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llustration of processes involved with or affected by short- and longwave radiative processes"/>
          <p:cNvSpPr>
            <a:spLocks noChangeAspect="1" noChangeArrowheads="1"/>
          </p:cNvSpPr>
          <p:nvPr/>
        </p:nvSpPr>
        <p:spPr bwMode="auto">
          <a:xfrm>
            <a:off x="460375" y="-1249363"/>
            <a:ext cx="4762500" cy="3238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69736" y="3843278"/>
            <a:ext cx="8531225" cy="2862322"/>
          </a:xfrm>
          <a:prstGeom prst="rect">
            <a:avLst/>
          </a:prstGeom>
          <a:noFill/>
        </p:spPr>
        <p:txBody>
          <a:bodyPr wrap="square" rtlCol="0">
            <a:spAutoFit/>
          </a:bodyPr>
          <a:lstStyle/>
          <a:p>
            <a:r>
              <a:rPr lang="en-US" dirty="0"/>
              <a:t>The effects that model physics parameterizations attempt to simulate are generally </a:t>
            </a:r>
            <a:r>
              <a:rPr lang="en-US" dirty="0" smtClean="0"/>
              <a:t>unresolvable at </a:t>
            </a:r>
            <a:r>
              <a:rPr lang="en-US" dirty="0"/>
              <a:t>grid scales and can be categorized as follows:</a:t>
            </a:r>
          </a:p>
          <a:p>
            <a:r>
              <a:rPr lang="en-US" dirty="0"/>
              <a:t> </a:t>
            </a:r>
          </a:p>
          <a:p>
            <a:r>
              <a:rPr lang="en-US" b="1" dirty="0"/>
              <a:t>Shortwave (solar) and longwave (terrestrial) radiation in the atmosphere</a:t>
            </a:r>
            <a:r>
              <a:rPr lang="en-US" dirty="0"/>
              <a:t>; this includes the effects of clouds, water vapor, trace gases, and aerosols</a:t>
            </a:r>
            <a:r>
              <a:rPr lang="en-US" dirty="0" smtClean="0"/>
              <a:t>.</a:t>
            </a:r>
          </a:p>
          <a:p>
            <a:endParaRPr lang="en-US" dirty="0"/>
          </a:p>
          <a:p>
            <a:r>
              <a:rPr lang="en-US" b="1" dirty="0"/>
              <a:t>Land and sea surface characteristics</a:t>
            </a:r>
            <a:r>
              <a:rPr lang="en-US" dirty="0"/>
              <a:t> and their impact on how incoming radiation affects surface energy and water balances; this includes the effects of vegetation type, soil type, soil moisture quantities, snow, water bodies, and land and sea ice</a:t>
            </a:r>
            <a:r>
              <a:rPr lang="en-US" dirty="0" smtClean="0"/>
              <a:t>.</a:t>
            </a:r>
            <a:endParaRPr lang="en-US" dirty="0"/>
          </a:p>
        </p:txBody>
      </p:sp>
      <p:pic>
        <p:nvPicPr>
          <p:cNvPr id="2488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566" y="838200"/>
            <a:ext cx="4762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457200" y="76200"/>
            <a:ext cx="822801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r>
              <a:rPr lang="en-US" sz="3200" b="1" dirty="0" smtClean="0">
                <a:latin typeface="Times New Roman" pitchFamily="18" charset="0"/>
                <a:cs typeface="Times New Roman" pitchFamily="18" charset="0"/>
              </a:rPr>
              <a:t>Introduction: Why parameterize (cont’d)</a:t>
            </a:r>
          </a:p>
        </p:txBody>
      </p:sp>
    </p:spTree>
    <p:extLst>
      <p:ext uri="{BB962C8B-B14F-4D97-AF65-F5344CB8AC3E}">
        <p14:creationId xmlns:p14="http://schemas.microsoft.com/office/powerpoint/2010/main" val="151501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C:\Users\jbao\Desktop\comet\nwp\model_fundamentals\media\graphics\mcs30gr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362200"/>
            <a:ext cx="4572000" cy="4095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808672"/>
            <a:ext cx="8229600" cy="1477328"/>
          </a:xfrm>
          <a:prstGeom prst="rect">
            <a:avLst/>
          </a:prstGeom>
          <a:noFill/>
        </p:spPr>
        <p:txBody>
          <a:bodyPr wrap="square" rtlCol="0">
            <a:spAutoFit/>
          </a:bodyPr>
          <a:lstStyle/>
          <a:p>
            <a:r>
              <a:rPr lang="en-US" b="1" dirty="0">
                <a:latin typeface="Times New Roman" pitchFamily="18" charset="0"/>
                <a:cs typeface="Times New Roman" pitchFamily="18" charset="0"/>
              </a:rPr>
              <a:t>Convective processes:</a:t>
            </a:r>
            <a:r>
              <a:rPr lang="en-US" dirty="0">
                <a:latin typeface="Times New Roman" pitchFamily="18" charset="0"/>
                <a:cs typeface="Times New Roman" pitchFamily="18" charset="0"/>
              </a:rPr>
              <a:t> Important vertical </a:t>
            </a:r>
            <a:r>
              <a:rPr lang="en-US" dirty="0" smtClean="0">
                <a:latin typeface="Times New Roman" pitchFamily="18" charset="0"/>
                <a:cs typeface="Times New Roman" pitchFamily="18" charset="0"/>
              </a:rPr>
              <a:t>redistribution of </a:t>
            </a:r>
            <a:r>
              <a:rPr lang="en-US" dirty="0">
                <a:latin typeface="Times New Roman" pitchFamily="18" charset="0"/>
                <a:cs typeface="Times New Roman" pitchFamily="18" charset="0"/>
              </a:rPr>
              <a:t>heat and moisture by convection can easily occur between mesoscale grid boxes. The animation shows the development of the rain shaft (white and gray) and the accompanying cold pool (blue shading). Notice that sub grid-scale variations in the convection will have an effect on the moisture and heating in some of the model grid boxes.</a:t>
            </a:r>
          </a:p>
        </p:txBody>
      </p:sp>
      <p:sp>
        <p:nvSpPr>
          <p:cNvPr id="4" name="Rectangle 2"/>
          <p:cNvSpPr txBox="1">
            <a:spLocks noChangeArrowheads="1"/>
          </p:cNvSpPr>
          <p:nvPr/>
        </p:nvSpPr>
        <p:spPr>
          <a:xfrm>
            <a:off x="457200" y="76200"/>
            <a:ext cx="822801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r>
              <a:rPr lang="en-US" sz="3200" b="1" dirty="0" smtClean="0">
                <a:latin typeface="Times New Roman" pitchFamily="18" charset="0"/>
                <a:cs typeface="Times New Roman" pitchFamily="18" charset="0"/>
              </a:rPr>
              <a:t>Introduction: Why parameterize (cont’d)</a:t>
            </a:r>
          </a:p>
        </p:txBody>
      </p:sp>
    </p:spTree>
    <p:extLst>
      <p:ext uri="{BB962C8B-B14F-4D97-AF65-F5344CB8AC3E}">
        <p14:creationId xmlns:p14="http://schemas.microsoft.com/office/powerpoint/2010/main" val="367206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jbao\Desktop\comet\nwp\model_fundamentals\media\graphics\ccproc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192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5181600"/>
            <a:ext cx="7772399" cy="1477328"/>
          </a:xfrm>
          <a:prstGeom prst="rect">
            <a:avLst/>
          </a:prstGeom>
          <a:noFill/>
        </p:spPr>
        <p:txBody>
          <a:bodyPr wrap="square" rtlCol="0">
            <a:spAutoFit/>
          </a:bodyPr>
          <a:lstStyle/>
          <a:p>
            <a:r>
              <a:rPr lang="en-US" b="1" dirty="0">
                <a:latin typeface="Times New Roman" pitchFamily="18" charset="0"/>
                <a:cs typeface="Times New Roman" pitchFamily="18" charset="0"/>
              </a:rPr>
              <a:t>Microphysical processes:</a:t>
            </a:r>
            <a:r>
              <a:rPr lang="en-US" dirty="0">
                <a:latin typeface="Times New Roman" pitchFamily="18" charset="0"/>
                <a:cs typeface="Times New Roman" pitchFamily="18" charset="0"/>
              </a:rPr>
              <a:t> Even in very high-resolution models, microphysical processes occur on a scale too small to be modeled explicitly. There are important variations in both the horizontal and vertical. In this example, the cloud microphysical processes of condensation and droplet growth are occurring inside a 1-km model grid box.</a:t>
            </a:r>
          </a:p>
        </p:txBody>
      </p:sp>
      <p:sp>
        <p:nvSpPr>
          <p:cNvPr id="4" name="Rectangle 2"/>
          <p:cNvSpPr txBox="1">
            <a:spLocks noChangeArrowheads="1"/>
          </p:cNvSpPr>
          <p:nvPr/>
        </p:nvSpPr>
        <p:spPr>
          <a:xfrm>
            <a:off x="457200" y="76200"/>
            <a:ext cx="822801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r>
              <a:rPr lang="en-US" sz="3200" b="1" dirty="0" smtClean="0">
                <a:latin typeface="Times New Roman" pitchFamily="18" charset="0"/>
                <a:cs typeface="Times New Roman" pitchFamily="18" charset="0"/>
              </a:rPr>
              <a:t>Introduction: Why parameterize (cont’d)</a:t>
            </a:r>
          </a:p>
        </p:txBody>
      </p:sp>
    </p:spTree>
    <p:extLst>
      <p:ext uri="{BB962C8B-B14F-4D97-AF65-F5344CB8AC3E}">
        <p14:creationId xmlns:p14="http://schemas.microsoft.com/office/powerpoint/2010/main" val="3126242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C:\Users\jbao\Desktop\comet\nwp\model_fundamentals\media\graphics\fricdra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6468"/>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86400" y="636687"/>
            <a:ext cx="3505200" cy="5078313"/>
          </a:xfrm>
          <a:prstGeom prst="rect">
            <a:avLst/>
          </a:prstGeom>
          <a:noFill/>
        </p:spPr>
        <p:txBody>
          <a:bodyPr wrap="square" rtlCol="0">
            <a:spAutoFit/>
          </a:bodyPr>
          <a:lstStyle/>
          <a:p>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model cannot resolve any of these local flows, swirls, or obstacles if they exist within a grid box. However, the model must account for the aggregate effect of these surfaces on the low-level flow with a single number that goes into the friction (F) term in the forecast wind equation. The method of accounting for such effects without directly forecasting them is called </a:t>
            </a:r>
            <a:r>
              <a:rPr lang="en-US" b="1" dirty="0">
                <a:latin typeface="Times New Roman" pitchFamily="18" charset="0"/>
                <a:cs typeface="Times New Roman" pitchFamily="18" charset="0"/>
              </a:rPr>
              <a:t>parameterization</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b="1" dirty="0" smtClean="0">
                <a:solidFill>
                  <a:schemeClr val="accent2">
                    <a:lumMod val="50000"/>
                  </a:schemeClr>
                </a:solidFill>
                <a:latin typeface="Times New Roman" pitchFamily="18" charset="0"/>
                <a:cs typeface="Times New Roman" pitchFamily="18" charset="0"/>
              </a:rPr>
              <a:t>This is just a </a:t>
            </a:r>
            <a:r>
              <a:rPr lang="en-US" b="1" dirty="0">
                <a:solidFill>
                  <a:schemeClr val="accent2">
                    <a:lumMod val="50000"/>
                  </a:schemeClr>
                </a:solidFill>
                <a:latin typeface="Times New Roman" pitchFamily="18" charset="0"/>
                <a:cs typeface="Times New Roman" pitchFamily="18" charset="0"/>
              </a:rPr>
              <a:t>simple example. </a:t>
            </a:r>
            <a:r>
              <a:rPr lang="en-US" b="1" dirty="0" smtClean="0">
                <a:solidFill>
                  <a:schemeClr val="accent2">
                    <a:lumMod val="50000"/>
                  </a:schemeClr>
                </a:solidFill>
                <a:latin typeface="Times New Roman" pitchFamily="18" charset="0"/>
                <a:cs typeface="Times New Roman" pitchFamily="18" charset="0"/>
              </a:rPr>
              <a:t> In </a:t>
            </a:r>
            <a:r>
              <a:rPr lang="en-US" b="1" dirty="0">
                <a:solidFill>
                  <a:schemeClr val="accent2">
                    <a:lumMod val="50000"/>
                  </a:schemeClr>
                </a:solidFill>
                <a:latin typeface="Times New Roman" pitchFamily="18" charset="0"/>
                <a:cs typeface="Times New Roman" pitchFamily="18" charset="0"/>
              </a:rPr>
              <a:t>the real atmosphere, there are many complex processes that need to be parameterized</a:t>
            </a:r>
            <a:r>
              <a:rPr lang="en-US" b="1" dirty="0" smtClean="0">
                <a:solidFill>
                  <a:schemeClr val="accent2">
                    <a:lumMod val="50000"/>
                  </a:schemeClr>
                </a:solidFill>
                <a:latin typeface="Times New Roman" pitchFamily="18" charset="0"/>
                <a:cs typeface="Times New Roman" pitchFamily="18" charset="0"/>
              </a:rPr>
              <a:t>.</a:t>
            </a:r>
            <a:endParaRPr lang="en-US" b="1" dirty="0">
              <a:solidFill>
                <a:schemeClr val="accent2">
                  <a:lumMod val="50000"/>
                </a:schemeClr>
              </a:solidFill>
            </a:endParaRPr>
          </a:p>
        </p:txBody>
      </p:sp>
      <p:sp>
        <p:nvSpPr>
          <p:cNvPr id="3" name="TextBox 2"/>
          <p:cNvSpPr txBox="1"/>
          <p:nvPr/>
        </p:nvSpPr>
        <p:spPr>
          <a:xfrm>
            <a:off x="76200" y="3886200"/>
            <a:ext cx="5105400" cy="2708434"/>
          </a:xfrm>
          <a:prstGeom prst="rect">
            <a:avLst/>
          </a:prstGeom>
          <a:noFill/>
        </p:spPr>
        <p:txBody>
          <a:bodyPr wrap="square" rtlCol="0">
            <a:spAutoFit/>
          </a:bodyPr>
          <a:lstStyle/>
          <a:p>
            <a:r>
              <a:rPr lang="en-US" dirty="0">
                <a:solidFill>
                  <a:srgbClr val="C00000"/>
                </a:solidFill>
                <a:latin typeface="Times New Roman" pitchFamily="18" charset="0"/>
                <a:cs typeface="Times New Roman" pitchFamily="18" charset="0"/>
              </a:rPr>
              <a:t>NWP models cannot resolve weather features and/or processes that occur within a single model grid box</a:t>
            </a:r>
            <a:r>
              <a:rPr lang="en-US" dirty="0" smtClean="0">
                <a:solidFill>
                  <a:srgbClr val="C00000"/>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This example shows complex flow around a variety of surface features:</a:t>
            </a:r>
          </a:p>
          <a:p>
            <a:pPr marL="285750" indent="-285750">
              <a:buFont typeface="Arial" pitchFamily="34" charset="0"/>
              <a:buChar char="•"/>
            </a:pPr>
            <a:endParaRPr lang="en-US" sz="800" dirty="0">
              <a:solidFill>
                <a:srgbClr val="333399"/>
              </a:solidFill>
              <a:latin typeface="Times New Roman" pitchFamily="18" charset="0"/>
              <a:cs typeface="Times New Roman" pitchFamily="18" charset="0"/>
            </a:endParaRPr>
          </a:p>
          <a:p>
            <a:pPr marL="285750" indent="-285750">
              <a:buFont typeface="Arial" pitchFamily="34" charset="0"/>
              <a:buChar char="•"/>
            </a:pPr>
            <a:r>
              <a:rPr lang="en-US" dirty="0">
                <a:solidFill>
                  <a:srgbClr val="333399"/>
                </a:solidFill>
                <a:latin typeface="Times New Roman" pitchFamily="18" charset="0"/>
                <a:cs typeface="Times New Roman" pitchFamily="18" charset="0"/>
              </a:rPr>
              <a:t>Friction that is large over tall trees</a:t>
            </a:r>
          </a:p>
          <a:p>
            <a:pPr marL="285750" indent="-285750">
              <a:buFont typeface="Arial" pitchFamily="34" charset="0"/>
              <a:buChar char="•"/>
            </a:pPr>
            <a:r>
              <a:rPr lang="en-US" dirty="0">
                <a:solidFill>
                  <a:srgbClr val="333399"/>
                </a:solidFill>
                <a:latin typeface="Times New Roman" pitchFamily="18" charset="0"/>
                <a:cs typeface="Times New Roman" pitchFamily="18" charset="0"/>
              </a:rPr>
              <a:t>Turbulent eddies created around buildings or other </a:t>
            </a:r>
            <a:r>
              <a:rPr lang="en-US" dirty="0" smtClean="0">
                <a:solidFill>
                  <a:srgbClr val="333399"/>
                </a:solidFill>
                <a:latin typeface="Times New Roman" pitchFamily="18" charset="0"/>
                <a:cs typeface="Times New Roman" pitchFamily="18" charset="0"/>
              </a:rPr>
              <a:t>obstacles</a:t>
            </a:r>
          </a:p>
          <a:p>
            <a:pPr marL="285750" indent="-285750">
              <a:buFont typeface="Arial" pitchFamily="34" charset="0"/>
              <a:buChar char="•"/>
            </a:pPr>
            <a:r>
              <a:rPr lang="en-US" dirty="0">
                <a:solidFill>
                  <a:srgbClr val="333399"/>
                </a:solidFill>
                <a:latin typeface="Times New Roman" pitchFamily="18" charset="0"/>
                <a:cs typeface="Times New Roman" pitchFamily="18" charset="0"/>
              </a:rPr>
              <a:t>Much less surface friction over open </a:t>
            </a:r>
            <a:r>
              <a:rPr lang="en-US" dirty="0" smtClean="0">
                <a:solidFill>
                  <a:srgbClr val="333399"/>
                </a:solidFill>
                <a:latin typeface="Times New Roman" pitchFamily="18" charset="0"/>
                <a:cs typeface="Times New Roman" pitchFamily="18" charset="0"/>
              </a:rPr>
              <a:t>areas</a:t>
            </a:r>
            <a:endParaRPr lang="en-US" dirty="0">
              <a:solidFill>
                <a:srgbClr val="333399"/>
              </a:solidFill>
              <a:latin typeface="Times New Roman" pitchFamily="18" charset="0"/>
              <a:cs typeface="Times New Roman" pitchFamily="18" charset="0"/>
            </a:endParaRPr>
          </a:p>
        </p:txBody>
      </p:sp>
      <p:sp>
        <p:nvSpPr>
          <p:cNvPr id="6" name="Rectangle 2"/>
          <p:cNvSpPr txBox="1">
            <a:spLocks noChangeArrowheads="1"/>
          </p:cNvSpPr>
          <p:nvPr/>
        </p:nvSpPr>
        <p:spPr>
          <a:xfrm>
            <a:off x="457200" y="76200"/>
            <a:ext cx="822801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r>
              <a:rPr lang="en-US" sz="3200" b="1" dirty="0" smtClean="0">
                <a:latin typeface="Times New Roman" pitchFamily="18" charset="0"/>
                <a:cs typeface="Times New Roman" pitchFamily="18" charset="0"/>
              </a:rPr>
              <a:t>Introduction: Why parameterize (cont’d)</a:t>
            </a:r>
          </a:p>
        </p:txBody>
      </p:sp>
    </p:spTree>
    <p:extLst>
      <p:ext uri="{BB962C8B-B14F-4D97-AF65-F5344CB8AC3E}">
        <p14:creationId xmlns:p14="http://schemas.microsoft.com/office/powerpoint/2010/main" val="1013622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533400" y="1524000"/>
            <a:ext cx="8305800" cy="4708981"/>
          </a:xfrm>
          <a:prstGeom prst="rect">
            <a:avLst/>
          </a:prstGeom>
          <a:noFill/>
          <a:ln w="9525">
            <a:noFill/>
            <a:miter lim="800000"/>
            <a:headEnd/>
            <a:tailEnd/>
          </a:ln>
        </p:spPr>
        <p:txBody>
          <a:bodyPr wrap="square">
            <a:spAutoFit/>
          </a:bodyPr>
          <a:lstStyle/>
          <a:p>
            <a:pPr>
              <a:spcBef>
                <a:spcPct val="50000"/>
              </a:spcBef>
              <a:buFontTx/>
              <a:buChar char="•"/>
            </a:pPr>
            <a:r>
              <a:rPr lang="en-US" sz="2400" b="1" dirty="0" smtClean="0">
                <a:latin typeface="Times New Roman" pitchFamily="18" charset="0"/>
                <a:cs typeface="Times New Roman" pitchFamily="18" charset="0"/>
              </a:rPr>
              <a:t>  The </a:t>
            </a:r>
            <a:r>
              <a:rPr lang="en-US" sz="2400" b="1" dirty="0">
                <a:latin typeface="Times New Roman" pitchFamily="18" charset="0"/>
                <a:cs typeface="Times New Roman" pitchFamily="18" charset="0"/>
              </a:rPr>
              <a:t>standard Reynolds decomposition and </a:t>
            </a:r>
            <a:r>
              <a:rPr lang="en-US" sz="2400" b="1" dirty="0" smtClean="0">
                <a:latin typeface="Times New Roman" pitchFamily="18" charset="0"/>
                <a:cs typeface="Times New Roman" pitchFamily="18" charset="0"/>
              </a:rPr>
              <a:t>averaging lead    </a:t>
            </a:r>
          </a:p>
          <a:p>
            <a:pPr>
              <a:spcBef>
                <a:spcPts val="0"/>
              </a:spcBef>
            </a:pPr>
            <a:r>
              <a:rPr lang="en-US" sz="2400" b="1" dirty="0" smtClean="0">
                <a:latin typeface="Times New Roman" pitchFamily="18" charset="0"/>
                <a:cs typeface="Times New Roman" pitchFamily="18" charset="0"/>
              </a:rPr>
              <a:t>    to </a:t>
            </a:r>
            <a:r>
              <a:rPr lang="en-US" sz="2400" b="1" dirty="0">
                <a:latin typeface="Times New Roman" pitchFamily="18" charset="0"/>
                <a:cs typeface="Times New Roman" pitchFamily="18" charset="0"/>
              </a:rPr>
              <a:t>co-variances that need “closure” or “</a:t>
            </a:r>
            <a:r>
              <a:rPr lang="en-US" sz="2400" b="1" dirty="0" smtClean="0">
                <a:latin typeface="Times New Roman" pitchFamily="18" charset="0"/>
                <a:cs typeface="Times New Roman" pitchFamily="18" charset="0"/>
              </a:rPr>
              <a:t>parameterization”.</a:t>
            </a:r>
          </a:p>
          <a:p>
            <a:pPr>
              <a:spcBef>
                <a:spcPts val="0"/>
              </a:spcBef>
            </a:pPr>
            <a:endParaRPr lang="en-US" sz="2400" b="1" dirty="0">
              <a:latin typeface="Times New Roman" pitchFamily="18" charset="0"/>
              <a:cs typeface="Times New Roman" pitchFamily="18" charset="0"/>
            </a:endParaRPr>
          </a:p>
          <a:p>
            <a:pPr>
              <a:spcBef>
                <a:spcPts val="0"/>
              </a:spcBef>
              <a:buFontTx/>
              <a:buChar char="•"/>
            </a:pPr>
            <a:r>
              <a:rPr lang="en-US" sz="2400" b="1" dirty="0" smtClean="0">
                <a:latin typeface="Times New Roman" pitchFamily="18" charset="0"/>
                <a:cs typeface="Times New Roman" pitchFamily="18" charset="0"/>
              </a:rPr>
              <a:t>  Radiation </a:t>
            </a:r>
            <a:r>
              <a:rPr lang="en-US" sz="2400" b="1" dirty="0">
                <a:latin typeface="Times New Roman" pitchFamily="18" charset="0"/>
                <a:cs typeface="Times New Roman" pitchFamily="18" charset="0"/>
              </a:rPr>
              <a:t>absorbed, scattered and emitted by molecules, </a:t>
            </a:r>
            <a:r>
              <a:rPr lang="en-US" sz="2400" b="1" dirty="0" smtClean="0">
                <a:latin typeface="Times New Roman" pitchFamily="18" charset="0"/>
                <a:cs typeface="Times New Roman" pitchFamily="18" charset="0"/>
              </a:rPr>
              <a:t>    </a:t>
            </a:r>
          </a:p>
          <a:p>
            <a:pPr>
              <a:spcBef>
                <a:spcPts val="0"/>
              </a:spcBef>
            </a:pPr>
            <a:r>
              <a:rPr lang="en-US" sz="2400" b="1" dirty="0" smtClean="0">
                <a:latin typeface="Times New Roman" pitchFamily="18" charset="0"/>
                <a:cs typeface="Times New Roman" pitchFamily="18" charset="0"/>
              </a:rPr>
              <a:t>    aerosols </a:t>
            </a:r>
            <a:r>
              <a:rPr lang="en-US" sz="2400" b="1" dirty="0">
                <a:latin typeface="Times New Roman" pitchFamily="18" charset="0"/>
                <a:cs typeface="Times New Roman" pitchFamily="18" charset="0"/>
              </a:rPr>
              <a:t>and cloud droplets play an important role in the </a:t>
            </a:r>
            <a:endParaRPr lang="en-US" sz="2400" b="1" dirty="0" smtClean="0">
              <a:latin typeface="Times New Roman" pitchFamily="18" charset="0"/>
              <a:cs typeface="Times New Roman" pitchFamily="18" charset="0"/>
            </a:endParaRPr>
          </a:p>
          <a:p>
            <a:pPr>
              <a:spcBef>
                <a:spcPts val="0"/>
              </a:spcBef>
            </a:pPr>
            <a:r>
              <a:rPr lang="en-US" sz="2400" b="1" dirty="0" smtClean="0">
                <a:latin typeface="Times New Roman" pitchFamily="18" charset="0"/>
                <a:cs typeface="Times New Roman" pitchFamily="18" charset="0"/>
              </a:rPr>
              <a:t>    atmosphere </a:t>
            </a:r>
            <a:r>
              <a:rPr lang="en-US" sz="2400" b="1" dirty="0">
                <a:latin typeface="Times New Roman" pitchFamily="18" charset="0"/>
                <a:cs typeface="Times New Roman" pitchFamily="18" charset="0"/>
              </a:rPr>
              <a:t>and need </a:t>
            </a:r>
            <a:r>
              <a:rPr lang="en-US" sz="2400" b="1" dirty="0" smtClean="0">
                <a:latin typeface="Times New Roman" pitchFamily="18" charset="0"/>
                <a:cs typeface="Times New Roman" pitchFamily="18" charset="0"/>
              </a:rPr>
              <a:t>“parameterization”.  </a:t>
            </a:r>
          </a:p>
          <a:p>
            <a:pPr>
              <a:spcBef>
                <a:spcPts val="0"/>
              </a:spcBef>
            </a:pPr>
            <a:endParaRPr lang="en-US" sz="2400" b="1" dirty="0" smtClean="0">
              <a:latin typeface="Times New Roman" pitchFamily="18" charset="0"/>
              <a:cs typeface="Times New Roman" pitchFamily="18" charset="0"/>
            </a:endParaRPr>
          </a:p>
          <a:p>
            <a:pPr>
              <a:spcBef>
                <a:spcPts val="0"/>
              </a:spcBef>
              <a:buFont typeface="Arial" pitchFamily="34" charset="0"/>
              <a:buChar char="•"/>
            </a:pPr>
            <a:r>
              <a:rPr lang="en-US" sz="2400" b="1" dirty="0" smtClean="0">
                <a:latin typeface="Times New Roman" pitchFamily="18" charset="0"/>
                <a:cs typeface="Times New Roman" pitchFamily="18" charset="0"/>
              </a:rPr>
              <a:t>  Cloud </a:t>
            </a:r>
            <a:r>
              <a:rPr lang="en-US" sz="2400" b="1" dirty="0">
                <a:latin typeface="Times New Roman" pitchFamily="18" charset="0"/>
                <a:cs typeface="Times New Roman" pitchFamily="18" charset="0"/>
              </a:rPr>
              <a:t>microphysical processes need “</a:t>
            </a:r>
            <a:r>
              <a:rPr lang="en-US" sz="2400" b="1" dirty="0" smtClean="0">
                <a:latin typeface="Times New Roman" pitchFamily="18" charset="0"/>
                <a:cs typeface="Times New Roman" pitchFamily="18" charset="0"/>
              </a:rPr>
              <a:t>parameterization”.</a:t>
            </a:r>
          </a:p>
          <a:p>
            <a:pPr>
              <a:spcBef>
                <a:spcPts val="0"/>
              </a:spcBef>
              <a:buFont typeface="Arial" pitchFamily="34" charset="0"/>
              <a:buChar char="•"/>
            </a:pPr>
            <a:endParaRPr lang="en-US" sz="2400" b="1" dirty="0" smtClean="0">
              <a:latin typeface="Times New Roman" pitchFamily="18" charset="0"/>
              <a:cs typeface="Times New Roman" pitchFamily="18" charset="0"/>
            </a:endParaRPr>
          </a:p>
          <a:p>
            <a:pPr>
              <a:buFontTx/>
              <a:buChar char="•"/>
            </a:pPr>
            <a:r>
              <a:rPr lang="en-GB" sz="2400" b="1" dirty="0" smtClean="0">
                <a:latin typeface="Times New Roman" pitchFamily="18" charset="0"/>
                <a:cs typeface="Times New Roman" pitchFamily="18" charset="0"/>
              </a:rPr>
              <a:t>  Parameterization schemes express the effect of sub-grid </a:t>
            </a:r>
          </a:p>
          <a:p>
            <a:r>
              <a:rPr lang="en-GB" sz="2400" b="1" dirty="0" smtClean="0">
                <a:latin typeface="Times New Roman" pitchFamily="18" charset="0"/>
                <a:cs typeface="Times New Roman" pitchFamily="18" charset="0"/>
              </a:rPr>
              <a:t>   processes in resolved variables such as U, V, T, and q(v, l, ...)</a:t>
            </a:r>
          </a:p>
          <a:p>
            <a:pPr>
              <a:spcBef>
                <a:spcPct val="50000"/>
              </a:spcBef>
              <a:buFontTx/>
              <a:buChar char="•"/>
            </a:pPr>
            <a:endParaRPr lang="en-US" sz="2400" b="1" dirty="0">
              <a:latin typeface="Times New Roman" pitchFamily="18" charset="0"/>
              <a:cs typeface="Times New Roman" pitchFamily="18" charset="0"/>
            </a:endParaRPr>
          </a:p>
        </p:txBody>
      </p:sp>
      <p:sp>
        <p:nvSpPr>
          <p:cNvPr id="9221" name="Rectangle 8"/>
          <p:cNvSpPr>
            <a:spLocks noGrp="1" noChangeArrowheads="1"/>
          </p:cNvSpPr>
          <p:nvPr>
            <p:ph type="title"/>
          </p:nvPr>
        </p:nvSpPr>
        <p:spPr>
          <a:xfrm>
            <a:off x="0" y="0"/>
            <a:ext cx="9144000" cy="1143000"/>
          </a:xfrm>
        </p:spPr>
        <p:txBody>
          <a:bodyPr/>
          <a:lstStyle/>
          <a:p>
            <a:r>
              <a:rPr lang="en-US" sz="3200" b="1" dirty="0" smtClean="0">
                <a:latin typeface="Times New Roman" pitchFamily="18" charset="0"/>
                <a:cs typeface="Times New Roman" pitchFamily="18" charset="0"/>
              </a:rPr>
              <a:t>Introduction:</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Why parameterize </a:t>
            </a:r>
            <a:r>
              <a:rPr lang="en-US" sz="3200" b="1" dirty="0" smtClean="0">
                <a:latin typeface="Times New Roman" pitchFamily="18" charset="0"/>
                <a:cs typeface="Times New Roman" pitchFamily="18" charset="0"/>
              </a:rPr>
              <a:t>(summary)</a:t>
            </a:r>
          </a:p>
        </p:txBody>
      </p:sp>
    </p:spTree>
    <p:extLst>
      <p:ext uri="{BB962C8B-B14F-4D97-AF65-F5344CB8AC3E}">
        <p14:creationId xmlns:p14="http://schemas.microsoft.com/office/powerpoint/2010/main" val="8950171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6653" tIns="48326" rIns="96653" bIns="48326"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6653" tIns="48326" rIns="96653" bIns="48326"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42604</TotalTime>
  <Words>1770</Words>
  <Application>Microsoft Office PowerPoint</Application>
  <PresentationFormat>On-screen Show (4:3)</PresentationFormat>
  <Paragraphs>266</Paragraphs>
  <Slides>32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Theme1</vt:lpstr>
      <vt:lpstr>Equation</vt:lpstr>
      <vt:lpstr>PowerPoint Presentation</vt:lpstr>
      <vt:lpstr> Outline</vt:lpstr>
      <vt:lpstr>Introduction: representations of physics in numerical weather prediction (NWP) models </vt:lpstr>
      <vt:lpstr>PowerPoint Presentation</vt:lpstr>
      <vt:lpstr>PowerPoint Presentation</vt:lpstr>
      <vt:lpstr>PowerPoint Presentation</vt:lpstr>
      <vt:lpstr>PowerPoint Presentation</vt:lpstr>
      <vt:lpstr>PowerPoint Presentation</vt:lpstr>
      <vt:lpstr>Introduction: Why parameterize (summary)</vt:lpstr>
      <vt:lpstr>Reynolds decomposition</vt:lpstr>
      <vt:lpstr>Importance of and requirements for physics parameterizations in NWP models (summary)</vt:lpstr>
      <vt:lpstr>PowerPoint Presentation</vt:lpstr>
      <vt:lpstr>PowerPoint Presentation</vt:lpstr>
      <vt:lpstr>Cloud microphysical processes</vt:lpstr>
      <vt:lpstr>Cloud parameterization Issues: Degree of complexity ?</vt:lpstr>
      <vt:lpstr>PowerPoint Presentation</vt:lpstr>
      <vt:lpstr>Elements of convection parameterization</vt:lpstr>
      <vt:lpstr>PowerPoint Presentation</vt:lpstr>
      <vt:lpstr>PowerPoint Presentation</vt:lpstr>
      <vt:lpstr>PowerPoint Presentation</vt:lpstr>
      <vt:lpstr>PowerPoint Presentation</vt:lpstr>
      <vt:lpstr>The basics of radation transfer parameterization</vt:lpstr>
      <vt:lpstr>PowerPoint Presentation</vt:lpstr>
      <vt:lpstr>Parameterization of the PBL Mixing (Overview)</vt:lpstr>
      <vt:lpstr>PowerPoint Presentation</vt:lpstr>
      <vt:lpstr>Parameterization of surface fluxes</vt:lpstr>
      <vt:lpstr>PowerPoint Presentation</vt:lpstr>
      <vt:lpstr>PowerPoint Presentation</vt:lpstr>
      <vt:lpstr>What is in the land surface physics?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Idealized Strom Intensification in HWRFX: Sensitivity to Physics</dc:title>
  <dc:creator>J.-W. Bao</dc:creator>
  <cp:lastModifiedBy>Bao</cp:lastModifiedBy>
  <cp:revision>1358</cp:revision>
  <cp:lastPrinted>2012-03-01T21:17:12Z</cp:lastPrinted>
  <dcterms:created xsi:type="dcterms:W3CDTF">2010-02-16T16:15:52Z</dcterms:created>
  <dcterms:modified xsi:type="dcterms:W3CDTF">2015-09-03T11:05:40Z</dcterms:modified>
</cp:coreProperties>
</file>