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3" r:id="rId2"/>
    <p:sldId id="256" r:id="rId3"/>
    <p:sldId id="274" r:id="rId4"/>
    <p:sldId id="278" r:id="rId5"/>
    <p:sldId id="275" r:id="rId6"/>
    <p:sldId id="258" r:id="rId7"/>
    <p:sldId id="259" r:id="rId8"/>
    <p:sldId id="260" r:id="rId9"/>
    <p:sldId id="277" r:id="rId10"/>
    <p:sldId id="276" r:id="rId11"/>
    <p:sldId id="265" r:id="rId12"/>
    <p:sldId id="262" r:id="rId13"/>
    <p:sldId id="281" r:id="rId14"/>
    <p:sldId id="282" r:id="rId15"/>
    <p:sldId id="292" r:id="rId16"/>
    <p:sldId id="283" r:id="rId17"/>
    <p:sldId id="284" r:id="rId18"/>
    <p:sldId id="285" r:id="rId19"/>
    <p:sldId id="286" r:id="rId20"/>
    <p:sldId id="272" r:id="rId21"/>
    <p:sldId id="287" r:id="rId22"/>
    <p:sldId id="288" r:id="rId23"/>
    <p:sldId id="280" r:id="rId24"/>
    <p:sldId id="290" r:id="rId25"/>
    <p:sldId id="291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or:RV:Belgingur:Taeknithrounarsjodur:cpu-scal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Reikniafl</c:v>
                </c:pt>
              </c:strCache>
            </c:strRef>
          </c:tx>
          <c:marker>
            <c:symbol val="none"/>
          </c:marker>
          <c:xVal>
            <c:numRef>
              <c:f>Sheet1!$A$2:$A$101</c:f>
              <c:numCache>
                <c:formatCode>General</c:formatCode>
                <c:ptCount val="100"/>
                <c:pt idx="0">
                  <c:v>100.0</c:v>
                </c:pt>
                <c:pt idx="1">
                  <c:v>99.0</c:v>
                </c:pt>
                <c:pt idx="2">
                  <c:v>98.0</c:v>
                </c:pt>
                <c:pt idx="3">
                  <c:v>97.0</c:v>
                </c:pt>
                <c:pt idx="4">
                  <c:v>96.0</c:v>
                </c:pt>
                <c:pt idx="5">
                  <c:v>95.0</c:v>
                </c:pt>
                <c:pt idx="6">
                  <c:v>94.0</c:v>
                </c:pt>
                <c:pt idx="7">
                  <c:v>93.0</c:v>
                </c:pt>
                <c:pt idx="8">
                  <c:v>92.0</c:v>
                </c:pt>
                <c:pt idx="9">
                  <c:v>91.0</c:v>
                </c:pt>
                <c:pt idx="10">
                  <c:v>90.0</c:v>
                </c:pt>
                <c:pt idx="11">
                  <c:v>89.0</c:v>
                </c:pt>
                <c:pt idx="12">
                  <c:v>88.0</c:v>
                </c:pt>
                <c:pt idx="13">
                  <c:v>87.0</c:v>
                </c:pt>
                <c:pt idx="14">
                  <c:v>86.0</c:v>
                </c:pt>
                <c:pt idx="15">
                  <c:v>85.0</c:v>
                </c:pt>
                <c:pt idx="16">
                  <c:v>84.0</c:v>
                </c:pt>
                <c:pt idx="17">
                  <c:v>83.0</c:v>
                </c:pt>
                <c:pt idx="18">
                  <c:v>82.0</c:v>
                </c:pt>
                <c:pt idx="19">
                  <c:v>81.0</c:v>
                </c:pt>
                <c:pt idx="20">
                  <c:v>80.0</c:v>
                </c:pt>
                <c:pt idx="21">
                  <c:v>79.0</c:v>
                </c:pt>
                <c:pt idx="22">
                  <c:v>78.0</c:v>
                </c:pt>
                <c:pt idx="23">
                  <c:v>77.0</c:v>
                </c:pt>
                <c:pt idx="24">
                  <c:v>76.0</c:v>
                </c:pt>
                <c:pt idx="25">
                  <c:v>75.0</c:v>
                </c:pt>
                <c:pt idx="26">
                  <c:v>74.0</c:v>
                </c:pt>
                <c:pt idx="27">
                  <c:v>73.0</c:v>
                </c:pt>
                <c:pt idx="28">
                  <c:v>72.0</c:v>
                </c:pt>
                <c:pt idx="29">
                  <c:v>71.0</c:v>
                </c:pt>
                <c:pt idx="30">
                  <c:v>70.0</c:v>
                </c:pt>
                <c:pt idx="31">
                  <c:v>69.0</c:v>
                </c:pt>
                <c:pt idx="32">
                  <c:v>68.0</c:v>
                </c:pt>
                <c:pt idx="33">
                  <c:v>67.0</c:v>
                </c:pt>
                <c:pt idx="34">
                  <c:v>66.0</c:v>
                </c:pt>
                <c:pt idx="35">
                  <c:v>65.0</c:v>
                </c:pt>
                <c:pt idx="36">
                  <c:v>64.0</c:v>
                </c:pt>
                <c:pt idx="37">
                  <c:v>63.0</c:v>
                </c:pt>
                <c:pt idx="38">
                  <c:v>62.0</c:v>
                </c:pt>
                <c:pt idx="39">
                  <c:v>61.0</c:v>
                </c:pt>
                <c:pt idx="40">
                  <c:v>60.0</c:v>
                </c:pt>
                <c:pt idx="41">
                  <c:v>59.0</c:v>
                </c:pt>
                <c:pt idx="42">
                  <c:v>58.0</c:v>
                </c:pt>
                <c:pt idx="43">
                  <c:v>57.0</c:v>
                </c:pt>
                <c:pt idx="44">
                  <c:v>56.0</c:v>
                </c:pt>
                <c:pt idx="45">
                  <c:v>55.0</c:v>
                </c:pt>
                <c:pt idx="46">
                  <c:v>54.0</c:v>
                </c:pt>
                <c:pt idx="47">
                  <c:v>53.0</c:v>
                </c:pt>
                <c:pt idx="48">
                  <c:v>52.0</c:v>
                </c:pt>
                <c:pt idx="49">
                  <c:v>51.0</c:v>
                </c:pt>
                <c:pt idx="50">
                  <c:v>50.0</c:v>
                </c:pt>
                <c:pt idx="51">
                  <c:v>49.0</c:v>
                </c:pt>
                <c:pt idx="52">
                  <c:v>48.0</c:v>
                </c:pt>
                <c:pt idx="53">
                  <c:v>47.0</c:v>
                </c:pt>
                <c:pt idx="54">
                  <c:v>46.0</c:v>
                </c:pt>
                <c:pt idx="55">
                  <c:v>45.0</c:v>
                </c:pt>
                <c:pt idx="56">
                  <c:v>44.0</c:v>
                </c:pt>
                <c:pt idx="57">
                  <c:v>43.0</c:v>
                </c:pt>
                <c:pt idx="58">
                  <c:v>42.0</c:v>
                </c:pt>
                <c:pt idx="59">
                  <c:v>41.0</c:v>
                </c:pt>
                <c:pt idx="60">
                  <c:v>40.0</c:v>
                </c:pt>
                <c:pt idx="61">
                  <c:v>39.0</c:v>
                </c:pt>
                <c:pt idx="62">
                  <c:v>38.0</c:v>
                </c:pt>
                <c:pt idx="63">
                  <c:v>37.0</c:v>
                </c:pt>
                <c:pt idx="64">
                  <c:v>36.0</c:v>
                </c:pt>
                <c:pt idx="65">
                  <c:v>35.0</c:v>
                </c:pt>
                <c:pt idx="66">
                  <c:v>34.0</c:v>
                </c:pt>
                <c:pt idx="67">
                  <c:v>33.0</c:v>
                </c:pt>
                <c:pt idx="68">
                  <c:v>32.0</c:v>
                </c:pt>
                <c:pt idx="69">
                  <c:v>31.0</c:v>
                </c:pt>
                <c:pt idx="70">
                  <c:v>30.0</c:v>
                </c:pt>
                <c:pt idx="71">
                  <c:v>29.0</c:v>
                </c:pt>
                <c:pt idx="72">
                  <c:v>28.0</c:v>
                </c:pt>
                <c:pt idx="73">
                  <c:v>27.0</c:v>
                </c:pt>
                <c:pt idx="74">
                  <c:v>26.0</c:v>
                </c:pt>
                <c:pt idx="75">
                  <c:v>25.0</c:v>
                </c:pt>
                <c:pt idx="76">
                  <c:v>24.0</c:v>
                </c:pt>
                <c:pt idx="77">
                  <c:v>23.0</c:v>
                </c:pt>
                <c:pt idx="78">
                  <c:v>22.0</c:v>
                </c:pt>
                <c:pt idx="79">
                  <c:v>21.0</c:v>
                </c:pt>
                <c:pt idx="80">
                  <c:v>20.0</c:v>
                </c:pt>
                <c:pt idx="81">
                  <c:v>19.0</c:v>
                </c:pt>
                <c:pt idx="82">
                  <c:v>18.0</c:v>
                </c:pt>
                <c:pt idx="83">
                  <c:v>17.0</c:v>
                </c:pt>
                <c:pt idx="84">
                  <c:v>16.0</c:v>
                </c:pt>
                <c:pt idx="85">
                  <c:v>15.0</c:v>
                </c:pt>
                <c:pt idx="86">
                  <c:v>14.0</c:v>
                </c:pt>
                <c:pt idx="87">
                  <c:v>13.0</c:v>
                </c:pt>
                <c:pt idx="88">
                  <c:v>12.0</c:v>
                </c:pt>
                <c:pt idx="89">
                  <c:v>11.0</c:v>
                </c:pt>
                <c:pt idx="90">
                  <c:v>10.0</c:v>
                </c:pt>
                <c:pt idx="91">
                  <c:v>9.0</c:v>
                </c:pt>
                <c:pt idx="92">
                  <c:v>8.0</c:v>
                </c:pt>
                <c:pt idx="93">
                  <c:v>7.0</c:v>
                </c:pt>
                <c:pt idx="94">
                  <c:v>6.0</c:v>
                </c:pt>
                <c:pt idx="95">
                  <c:v>5.0</c:v>
                </c:pt>
                <c:pt idx="96">
                  <c:v>4.0</c:v>
                </c:pt>
                <c:pt idx="97">
                  <c:v>3.0</c:v>
                </c:pt>
                <c:pt idx="98">
                  <c:v>2.0</c:v>
                </c:pt>
                <c:pt idx="99">
                  <c:v>1.0</c:v>
                </c:pt>
              </c:numCache>
            </c:numRef>
          </c:xVal>
          <c:yVal>
            <c:numRef>
              <c:f>Sheet1!$B$2:$B$101</c:f>
              <c:numCache>
                <c:formatCode>General</c:formatCode>
                <c:ptCount val="100"/>
                <c:pt idx="0">
                  <c:v>1.0</c:v>
                </c:pt>
                <c:pt idx="1">
                  <c:v>1.030610152128365</c:v>
                </c:pt>
                <c:pt idx="2">
                  <c:v>1.062482469039261</c:v>
                </c:pt>
                <c:pt idx="3">
                  <c:v>1.095682681529967</c:v>
                </c:pt>
                <c:pt idx="4">
                  <c:v>1.130280671296296</c:v>
                </c:pt>
                <c:pt idx="5">
                  <c:v>1.166350779997084</c:v>
                </c:pt>
                <c:pt idx="6">
                  <c:v>1.203972144900455</c:v>
                </c:pt>
                <c:pt idx="7">
                  <c:v>1.24322906371176</c:v>
                </c:pt>
                <c:pt idx="8">
                  <c:v>1.284211391468727</c:v>
                </c:pt>
                <c:pt idx="9">
                  <c:v>1.327014972709937</c:v>
                </c:pt>
                <c:pt idx="10">
                  <c:v>1.371742112482853</c:v>
                </c:pt>
                <c:pt idx="11">
                  <c:v>1.41850209016283</c:v>
                </c:pt>
                <c:pt idx="12">
                  <c:v>1.467411720510894</c:v>
                </c:pt>
                <c:pt idx="13">
                  <c:v>1.518595966912831</c:v>
                </c:pt>
                <c:pt idx="14">
                  <c:v>1.572188612323443</c:v>
                </c:pt>
                <c:pt idx="15">
                  <c:v>1.628332994097293</c:v>
                </c:pt>
                <c:pt idx="16">
                  <c:v>1.68718280963179</c:v>
                </c:pt>
                <c:pt idx="17">
                  <c:v>1.74890300059288</c:v>
                </c:pt>
                <c:pt idx="18">
                  <c:v>1.813670724452634</c:v>
                </c:pt>
                <c:pt idx="19">
                  <c:v>1.88167642315892</c:v>
                </c:pt>
                <c:pt idx="20">
                  <c:v>1.953125</c:v>
                </c:pt>
                <c:pt idx="21">
                  <c:v>2.028237117144891</c:v>
                </c:pt>
                <c:pt idx="22">
                  <c:v>2.107250627960688</c:v>
                </c:pt>
                <c:pt idx="23">
                  <c:v>2.190422160062909</c:v>
                </c:pt>
                <c:pt idx="24">
                  <c:v>2.278028867181805</c:v>
                </c:pt>
                <c:pt idx="25">
                  <c:v>2.37037037037037</c:v>
                </c:pt>
                <c:pt idx="26">
                  <c:v>2.467770911890707</c:v>
                </c:pt>
                <c:pt idx="27">
                  <c:v>2.57058174835547</c:v>
                </c:pt>
                <c:pt idx="28">
                  <c:v>2.679183813443072</c:v>
                </c:pt>
                <c:pt idx="29">
                  <c:v>2.793990684835056</c:v>
                </c:pt>
                <c:pt idx="30">
                  <c:v>2.915451895043732</c:v>
                </c:pt>
                <c:pt idx="31">
                  <c:v>3.044056631629575</c:v>
                </c:pt>
                <c:pt idx="32">
                  <c:v>3.180337879096276</c:v>
                </c:pt>
                <c:pt idx="33">
                  <c:v>3.324877062670608</c:v>
                </c:pt>
                <c:pt idx="34">
                  <c:v>3.47830926343323</c:v>
                </c:pt>
                <c:pt idx="35">
                  <c:v>3.641329085116068</c:v>
                </c:pt>
                <c:pt idx="36">
                  <c:v>3.814697265625</c:v>
                </c:pt>
                <c:pt idx="37">
                  <c:v>3.999248141349426</c:v>
                </c:pt>
                <c:pt idx="38">
                  <c:v>4.195898090027188</c:v>
                </c:pt>
                <c:pt idx="39">
                  <c:v>4.405655098884928</c:v>
                </c:pt>
                <c:pt idx="40">
                  <c:v>4.62962962962963</c:v>
                </c:pt>
                <c:pt idx="41">
                  <c:v>4.869046981434323</c:v>
                </c:pt>
                <c:pt idx="42">
                  <c:v>5.125261388330804</c:v>
                </c:pt>
                <c:pt idx="43">
                  <c:v>5.399772129616128</c:v>
                </c:pt>
                <c:pt idx="44">
                  <c:v>5.69424198250729</c:v>
                </c:pt>
                <c:pt idx="45">
                  <c:v>6.010518407212621</c:v>
                </c:pt>
                <c:pt idx="46">
                  <c:v>6.350657928161357</c:v>
                </c:pt>
                <c:pt idx="47">
                  <c:v>6.716954264258394</c:v>
                </c:pt>
                <c:pt idx="48">
                  <c:v>7.111970869367293</c:v>
                </c:pt>
                <c:pt idx="49">
                  <c:v>7.538578676376344</c:v>
                </c:pt>
                <c:pt idx="50">
                  <c:v>8.0</c:v>
                </c:pt>
                <c:pt idx="51">
                  <c:v>8.499859752314087</c:v>
                </c:pt>
                <c:pt idx="52">
                  <c:v>9.042245370370368</c:v>
                </c:pt>
                <c:pt idx="53">
                  <c:v>9.631777159203643</c:v>
                </c:pt>
                <c:pt idx="54">
                  <c:v>10.27369113174981</c:v>
                </c:pt>
                <c:pt idx="55">
                  <c:v>10.97393689986283</c:v>
                </c:pt>
                <c:pt idx="56">
                  <c:v>11.73929376408716</c:v>
                </c:pt>
                <c:pt idx="57">
                  <c:v>12.57750889858755</c:v>
                </c:pt>
                <c:pt idx="58">
                  <c:v>13.49746247705431</c:v>
                </c:pt>
                <c:pt idx="59">
                  <c:v>14.50936579562107</c:v>
                </c:pt>
                <c:pt idx="60">
                  <c:v>15.625</c:v>
                </c:pt>
                <c:pt idx="61">
                  <c:v>16.8580050236855</c:v>
                </c:pt>
                <c:pt idx="62">
                  <c:v>18.22423093745444</c:v>
                </c:pt>
                <c:pt idx="63">
                  <c:v>19.74216729512558</c:v>
                </c:pt>
                <c:pt idx="64">
                  <c:v>21.43347050754458</c:v>
                </c:pt>
                <c:pt idx="65">
                  <c:v>23.32361516034986</c:v>
                </c:pt>
                <c:pt idx="66">
                  <c:v>25.44270303277005</c:v>
                </c:pt>
                <c:pt idx="67">
                  <c:v>27.82647410746584</c:v>
                </c:pt>
                <c:pt idx="68">
                  <c:v>30.517578125</c:v>
                </c:pt>
                <c:pt idx="69">
                  <c:v>33.56718472021734</c:v>
                </c:pt>
                <c:pt idx="70">
                  <c:v>37.03703703703705</c:v>
                </c:pt>
                <c:pt idx="71">
                  <c:v>41.00209110664627</c:v>
                </c:pt>
                <c:pt idx="72">
                  <c:v>45.55393586005832</c:v>
                </c:pt>
                <c:pt idx="73">
                  <c:v>50.8052634252907</c:v>
                </c:pt>
                <c:pt idx="74">
                  <c:v>56.89576695493855</c:v>
                </c:pt>
                <c:pt idx="75">
                  <c:v>64.0</c:v>
                </c:pt>
                <c:pt idx="76">
                  <c:v>72.33796296296297</c:v>
                </c:pt>
                <c:pt idx="77">
                  <c:v>82.18952905399851</c:v>
                </c:pt>
                <c:pt idx="78">
                  <c:v>93.91435011269725</c:v>
                </c:pt>
                <c:pt idx="79">
                  <c:v>107.9796998164345</c:v>
                </c:pt>
                <c:pt idx="80">
                  <c:v>125.0</c:v>
                </c:pt>
                <c:pt idx="81">
                  <c:v>145.7938474996355</c:v>
                </c:pt>
                <c:pt idx="82">
                  <c:v>171.4677640603566</c:v>
                </c:pt>
                <c:pt idx="83">
                  <c:v>203.5416242621617</c:v>
                </c:pt>
                <c:pt idx="84">
                  <c:v>244.140625</c:v>
                </c:pt>
                <c:pt idx="85">
                  <c:v>296.2962962962948</c:v>
                </c:pt>
                <c:pt idx="86">
                  <c:v>364.4314868804665</c:v>
                </c:pt>
                <c:pt idx="87">
                  <c:v>455.1661356395084</c:v>
                </c:pt>
                <c:pt idx="88">
                  <c:v>578.7037037037038</c:v>
                </c:pt>
                <c:pt idx="89">
                  <c:v>751.314800901578</c:v>
                </c:pt>
                <c:pt idx="90">
                  <c:v>1000.0</c:v>
                </c:pt>
                <c:pt idx="91">
                  <c:v>1371.742112482853</c:v>
                </c:pt>
                <c:pt idx="92">
                  <c:v>1953.125</c:v>
                </c:pt>
                <c:pt idx="93">
                  <c:v>2915.451895043732</c:v>
                </c:pt>
                <c:pt idx="94">
                  <c:v>4629.62962962963</c:v>
                </c:pt>
                <c:pt idx="95">
                  <c:v>8000.0</c:v>
                </c:pt>
                <c:pt idx="96">
                  <c:v>15625.0</c:v>
                </c:pt>
                <c:pt idx="97">
                  <c:v>37037.03703703704</c:v>
                </c:pt>
                <c:pt idx="98">
                  <c:v>125000.0</c:v>
                </c:pt>
                <c:pt idx="99">
                  <c:v>1.0E6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4883128"/>
        <c:axId val="624887928"/>
      </c:scatterChart>
      <c:valAx>
        <c:axId val="624883128"/>
        <c:scaling>
          <c:orientation val="maxMin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 smtClean="0"/>
                  <a:t>Grid</a:t>
                </a:r>
                <a:r>
                  <a:rPr lang="en-US" sz="2000" baseline="0" dirty="0" smtClean="0"/>
                  <a:t> size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[km]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24887928"/>
        <c:crosses val="autoZero"/>
        <c:crossBetween val="midCat"/>
      </c:valAx>
      <c:valAx>
        <c:axId val="624887928"/>
        <c:scaling>
          <c:logBase val="10.0"/>
          <c:orientation val="minMax"/>
        </c:scaling>
        <c:delete val="0"/>
        <c:axPos val="r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 smtClean="0"/>
                  <a:t>CPU</a:t>
                </a:r>
                <a:r>
                  <a:rPr lang="en-US" sz="2000" baseline="0" dirty="0" smtClean="0"/>
                  <a:t> power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</a:t>
                </a:r>
                <a:r>
                  <a:rPr lang="en-US" sz="2000" dirty="0" smtClean="0"/>
                  <a:t> Cost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2488312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08CE4-65D7-F847-B54D-D23D4C9AFA23}" type="datetimeFigureOut">
              <a:rPr lang="en-US" smtClean="0"/>
              <a:t>1/16/12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12B63-CC3A-AB49-91DA-77439368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0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824F4A-DB53-4AE0-9413-F665EA1D503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4C5D6E-3F04-4D18-9671-B0406A7B7282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649734-20FA-465F-8891-AE704C3D04B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78F87D-85A8-4159-B038-BC4DFAD36F33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78F87D-85A8-4159-B038-BC4DFAD36F33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649734-20FA-465F-8891-AE704C3D04B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649734-20FA-465F-8891-AE704C3D04B8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649734-20FA-465F-8891-AE704C3D04B8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649734-20FA-465F-8891-AE704C3D04B8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4C5D6E-3F04-4D18-9671-B0406A7B7282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914B97-1D0E-42F1-A548-4F7F4DB62D48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4C5D6E-3F04-4D18-9671-B0406A7B728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914B97-1D0E-42F1-A548-4F7F4DB62D48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4C5D6E-3F04-4D18-9671-B0406A7B7282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4C5D6E-3F04-4D18-9671-B0406A7B7282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4C5D6E-3F04-4D18-9671-B0406A7B7282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4C5D6E-3F04-4D18-9671-B0406A7B7282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4C5D6E-3F04-4D18-9671-B0406A7B7282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4C5D6E-3F04-4D18-9671-B0406A7B7282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4C5D6E-3F04-4D18-9671-B0406A7B7282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 w="25560"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12A-1BA8-4F49-8475-1EF014F9BDE2}" type="datetimeFigureOut">
              <a:rPr lang="en-US" smtClean="0"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D6F-B85A-FE48-98F1-75E32018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12A-1BA8-4F49-8475-1EF014F9BDE2}" type="datetimeFigureOut">
              <a:rPr lang="en-US" smtClean="0"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D6F-B85A-FE48-98F1-75E32018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3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12A-1BA8-4F49-8475-1EF014F9BDE2}" type="datetimeFigureOut">
              <a:rPr lang="en-US" smtClean="0"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D6F-B85A-FE48-98F1-75E32018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6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12A-1BA8-4F49-8475-1EF014F9BDE2}" type="datetimeFigureOut">
              <a:rPr lang="en-US" smtClean="0"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D6F-B85A-FE48-98F1-75E32018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12A-1BA8-4F49-8475-1EF014F9BDE2}" type="datetimeFigureOut">
              <a:rPr lang="en-US" smtClean="0"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D6F-B85A-FE48-98F1-75E32018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5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12A-1BA8-4F49-8475-1EF014F9BDE2}" type="datetimeFigureOut">
              <a:rPr lang="en-US" smtClean="0"/>
              <a:t>1/16/12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D6F-B85A-FE48-98F1-75E32018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4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12A-1BA8-4F49-8475-1EF014F9BDE2}" type="datetimeFigureOut">
              <a:rPr lang="en-US" smtClean="0"/>
              <a:t>1/16/12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D6F-B85A-FE48-98F1-75E32018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9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12A-1BA8-4F49-8475-1EF014F9BDE2}" type="datetimeFigureOut">
              <a:rPr lang="en-US" smtClean="0"/>
              <a:t>1/16/12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D6F-B85A-FE48-98F1-75E32018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9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12A-1BA8-4F49-8475-1EF014F9BDE2}" type="datetimeFigureOut">
              <a:rPr lang="en-US" smtClean="0"/>
              <a:t>1/16/12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D6F-B85A-FE48-98F1-75E32018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12A-1BA8-4F49-8475-1EF014F9BDE2}" type="datetimeFigureOut">
              <a:rPr lang="en-US" smtClean="0"/>
              <a:t>1/16/12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D6F-B85A-FE48-98F1-75E32018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5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12A-1BA8-4F49-8475-1EF014F9BDE2}" type="datetimeFigureOut">
              <a:rPr lang="en-US" smtClean="0"/>
              <a:t>1/16/12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8D6F-B85A-FE48-98F1-75E32018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2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112A-1BA8-4F49-8475-1EF014F9BDE2}" type="datetimeFigureOut">
              <a:rPr lang="en-US" smtClean="0"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8D6F-B85A-FE48-98F1-75E32018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5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41909" y="968065"/>
            <a:ext cx="8696475" cy="1366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120" rIns="90000" bIns="45000"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s-IS" sz="4000" dirty="0" smtClean="0">
                <a:solidFill>
                  <a:srgbClr val="000000"/>
                </a:solidFill>
                <a:latin typeface="+mj-lt"/>
              </a:rPr>
              <a:t>Small unmanned airplanes</a:t>
            </a:r>
          </a:p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s-IS" sz="3200" dirty="0" smtClean="0">
                <a:solidFill>
                  <a:srgbClr val="000000"/>
                </a:solidFill>
                <a:latin typeface="+mj-lt"/>
              </a:rPr>
              <a:t>In-situ observations of airborne dust/ash and improved local weather forecasts </a:t>
            </a:r>
            <a:endParaRPr lang="is-I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2971800"/>
            <a:ext cx="9180513" cy="17843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0538" y="9566275"/>
            <a:ext cx="5114925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898952" y="3165128"/>
            <a:ext cx="5237238" cy="1591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1803" rIns="90000" bIns="45000"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Ólafur Rögnvaldsson – </a:t>
            </a:r>
            <a:r>
              <a:rPr lang="en-US" sz="2400" b="1" dirty="0" smtClean="0">
                <a:solidFill>
                  <a:srgbClr val="000000"/>
                </a:solidFill>
              </a:rPr>
              <a:t>IMR/UiB</a:t>
            </a:r>
          </a:p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b="1" dirty="0" err="1" smtClean="0">
                <a:solidFill>
                  <a:srgbClr val="000000"/>
                </a:solidFill>
              </a:rPr>
              <a:t>Hálfdán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Ágústsson</a:t>
            </a:r>
            <a:r>
              <a:rPr lang="en-US" sz="2400" b="1" dirty="0" smtClean="0">
                <a:solidFill>
                  <a:srgbClr val="000000"/>
                </a:solidFill>
              </a:rPr>
              <a:t> – IMR/UI/IMO</a:t>
            </a:r>
          </a:p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b="1" dirty="0" err="1" smtClean="0">
                <a:solidFill>
                  <a:srgbClr val="000000"/>
                </a:solidFill>
              </a:rPr>
              <a:t>Haraldur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Ólafsson</a:t>
            </a:r>
            <a:r>
              <a:rPr lang="en-US" sz="2400" b="1" dirty="0" smtClean="0">
                <a:solidFill>
                  <a:srgbClr val="000000"/>
                </a:solidFill>
              </a:rPr>
              <a:t> – UI/</a:t>
            </a:r>
            <a:r>
              <a:rPr lang="en-US" sz="2400" b="1" dirty="0" err="1" smtClean="0">
                <a:solidFill>
                  <a:srgbClr val="000000"/>
                </a:solidFill>
              </a:rPr>
              <a:t>UiB</a:t>
            </a:r>
            <a:r>
              <a:rPr lang="en-US" sz="2400" b="1" dirty="0" smtClean="0">
                <a:solidFill>
                  <a:srgbClr val="000000"/>
                </a:solidFill>
              </a:rPr>
              <a:t>/</a:t>
            </a:r>
            <a:r>
              <a:rPr lang="en-US" sz="2400" b="1" dirty="0" smtClean="0">
                <a:solidFill>
                  <a:srgbClr val="000000"/>
                </a:solidFill>
              </a:rPr>
              <a:t>IMO</a:t>
            </a:r>
          </a:p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Marius O. </a:t>
            </a:r>
            <a:r>
              <a:rPr lang="en-US" sz="2400" b="1" dirty="0" err="1" smtClean="0">
                <a:solidFill>
                  <a:srgbClr val="000000"/>
                </a:solidFill>
              </a:rPr>
              <a:t>Jonassen</a:t>
            </a:r>
            <a:r>
              <a:rPr lang="en-US" sz="2400" b="1" dirty="0" smtClean="0">
                <a:solidFill>
                  <a:srgbClr val="000000"/>
                </a:solidFill>
              </a:rPr>
              <a:t> – </a:t>
            </a:r>
            <a:r>
              <a:rPr lang="en-US" sz="2400" b="1" dirty="0" err="1" smtClean="0">
                <a:solidFill>
                  <a:srgbClr val="000000"/>
                </a:solidFill>
              </a:rPr>
              <a:t>UiB</a:t>
            </a:r>
            <a:r>
              <a:rPr lang="en-US" sz="2400" b="1" dirty="0" smtClean="0">
                <a:solidFill>
                  <a:srgbClr val="000000"/>
                </a:solidFill>
              </a:rPr>
              <a:t>/IMR</a:t>
            </a:r>
            <a:endParaRPr lang="en-US" sz="2400" b="1" dirty="0">
              <a:solidFill>
                <a:srgbClr val="000000"/>
              </a:solidFill>
            </a:endParaRPr>
          </a:p>
          <a:p>
            <a:pPr algn="ctr">
              <a:lnSpc>
                <a:spcPct val="9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dirty="0">
              <a:solidFill>
                <a:srgbClr val="000000"/>
              </a:solidFill>
              <a:latin typeface="Myriad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2" name="TextBox 1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513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17" name="Rectangle 16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" name="Rectangle 22"/>
          <p:cNvSpPr/>
          <p:nvPr/>
        </p:nvSpPr>
        <p:spPr>
          <a:xfrm>
            <a:off x="683568" y="0"/>
            <a:ext cx="5575565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Importance of high resolution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3688" y="5412805"/>
            <a:ext cx="2492604" cy="6564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71" y="545425"/>
            <a:ext cx="8702289" cy="59445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4284" y="684869"/>
            <a:ext cx="272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1</a:t>
            </a:r>
            <a:r>
              <a:rPr lang="en-US" sz="2800" dirty="0" smtClean="0">
                <a:solidFill>
                  <a:srgbClr val="FFFFFF"/>
                </a:solidFill>
              </a:rPr>
              <a:t> km resolution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600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17" name="Rectangle 16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extBox 1"/>
          <p:cNvSpPr txBox="1"/>
          <p:nvPr/>
        </p:nvSpPr>
        <p:spPr>
          <a:xfrm>
            <a:off x="0" y="2373489"/>
            <a:ext cx="2718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results are also affected by the choice of parameterization schemes</a:t>
            </a:r>
            <a:endParaRPr lang="en-US" dirty="0"/>
          </a:p>
        </p:txBody>
      </p:sp>
      <p:pic>
        <p:nvPicPr>
          <p:cNvPr id="5" name="Picture 4" descr="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"/>
            <a:ext cx="2600325" cy="159456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1531173" y="1594012"/>
            <a:ext cx="569737" cy="507011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pic>
        <p:nvPicPr>
          <p:cNvPr id="3" name="Picture 2" descr="precip-crosssection_Freysn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71" y="0"/>
            <a:ext cx="5310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956" y="3638511"/>
            <a:ext cx="2505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Rögnvaldsson, </a:t>
            </a:r>
            <a:r>
              <a:rPr lang="en-US" sz="1600" dirty="0" err="1" smtClean="0"/>
              <a:t>Ó</a:t>
            </a:r>
            <a:r>
              <a:rPr lang="en-US" sz="1600" dirty="0" smtClean="0"/>
              <a:t>., </a:t>
            </a:r>
            <a:r>
              <a:rPr lang="en-US" sz="1600" dirty="0" err="1" smtClean="0"/>
              <a:t>Bao</a:t>
            </a:r>
            <a:r>
              <a:rPr lang="en-US" sz="1600" dirty="0" smtClean="0"/>
              <a:t>, J.-W., </a:t>
            </a:r>
            <a:r>
              <a:rPr lang="en-US" sz="1600" dirty="0" err="1" smtClean="0"/>
              <a:t>Ágústsson</a:t>
            </a:r>
            <a:r>
              <a:rPr lang="en-US" sz="1600" dirty="0" smtClean="0"/>
              <a:t>, H., and </a:t>
            </a:r>
            <a:r>
              <a:rPr lang="en-US" sz="1600" dirty="0" err="1" smtClean="0"/>
              <a:t>Ólafsson</a:t>
            </a:r>
            <a:r>
              <a:rPr lang="en-US" sz="1600" dirty="0" smtClean="0"/>
              <a:t>, H.: Downslope windstorm in Iceland – WRF/MM5 model comparison, Atmos. Chem. Phys., 11, 103-120, doi:10.5194/acp-11-103-2011, 2011.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Measurements and simulations of volcanic ash for civil aviation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655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17" name="Rectangle 16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" name="Rectangle 22"/>
          <p:cNvSpPr/>
          <p:nvPr/>
        </p:nvSpPr>
        <p:spPr>
          <a:xfrm>
            <a:off x="-145873" y="0"/>
            <a:ext cx="6844742" cy="556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Why not always use 1km resolution?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114048970"/>
              </p:ext>
            </p:extLst>
          </p:nvPr>
        </p:nvGraphicFramePr>
        <p:xfrm>
          <a:off x="1187624" y="908720"/>
          <a:ext cx="6959857" cy="427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5656" y="5229200"/>
            <a:ext cx="5688632" cy="8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1000-times more CPU power to simulate a 1 km resolution forecast than a 10 km one for the same region!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6510820" y="1037256"/>
            <a:ext cx="454668" cy="1828132"/>
          </a:xfrm>
          <a:custGeom>
            <a:avLst/>
            <a:gdLst>
              <a:gd name="connsiteX0" fmla="*/ 0 w 471132"/>
              <a:gd name="connsiteY0" fmla="*/ 1808935 h 1808935"/>
              <a:gd name="connsiteX1" fmla="*/ 282213 w 471132"/>
              <a:gd name="connsiteY1" fmla="*/ 1209264 h 1808935"/>
              <a:gd name="connsiteX2" fmla="*/ 411561 w 471132"/>
              <a:gd name="connsiteY2" fmla="*/ 621351 h 1808935"/>
              <a:gd name="connsiteX3" fmla="*/ 470355 w 471132"/>
              <a:gd name="connsiteY3" fmla="*/ 33439 h 1808935"/>
              <a:gd name="connsiteX4" fmla="*/ 446837 w 471132"/>
              <a:gd name="connsiteY4" fmla="*/ 68713 h 180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132" h="1808935">
                <a:moveTo>
                  <a:pt x="0" y="1808935"/>
                </a:moveTo>
                <a:cubicBezTo>
                  <a:pt x="106810" y="1608065"/>
                  <a:pt x="213620" y="1407195"/>
                  <a:pt x="282213" y="1209264"/>
                </a:cubicBezTo>
                <a:cubicBezTo>
                  <a:pt x="350807" y="1011333"/>
                  <a:pt x="380204" y="817322"/>
                  <a:pt x="411561" y="621351"/>
                </a:cubicBezTo>
                <a:cubicBezTo>
                  <a:pt x="442918" y="425380"/>
                  <a:pt x="464476" y="125545"/>
                  <a:pt x="470355" y="33439"/>
                </a:cubicBezTo>
                <a:cubicBezTo>
                  <a:pt x="476234" y="-58667"/>
                  <a:pt x="446837" y="68713"/>
                  <a:pt x="446837" y="68713"/>
                </a:cubicBezTo>
              </a:path>
            </a:pathLst>
          </a:custGeom>
          <a:ln w="57150" cap="flat" cmpd="sng">
            <a:solidFill>
              <a:srgbClr val="FF6600"/>
            </a:solidFill>
            <a:prstDash val="soli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237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61" y="1538282"/>
            <a:ext cx="5270500" cy="4501515"/>
          </a:xfrm>
          <a:prstGeom prst="rect">
            <a:avLst/>
          </a:prstGeom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13" name="Rectangle 12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TextBox 6"/>
          <p:cNvSpPr txBox="1"/>
          <p:nvPr/>
        </p:nvSpPr>
        <p:spPr>
          <a:xfrm>
            <a:off x="1907704" y="620688"/>
            <a:ext cx="5904656" cy="78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Simulated and observed surface winds</a:t>
            </a:r>
          </a:p>
          <a:p>
            <a:r>
              <a:rPr lang="en-US" sz="2400" dirty="0"/>
              <a:t>on 15 July 2009 at 13 UTC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2492896"/>
            <a:ext cx="1872208" cy="241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WRF at a resolution of 500 m forced with ECMWF-data on model levels.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Observed surface winds in 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5703" y="356898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Mt. </a:t>
            </a:r>
            <a:r>
              <a:rPr lang="en-US" sz="2400" b="1" dirty="0" err="1" smtClean="0"/>
              <a:t>Esja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-156800" y="-37678"/>
            <a:ext cx="633270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High resolution n</a:t>
            </a:r>
            <a:r>
              <a:rPr lang="en-US" sz="3200" dirty="0" smtClean="0"/>
              <a:t>ot always sufficient</a:t>
            </a:r>
            <a:endParaRPr lang="en-US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85238" y="1730843"/>
            <a:ext cx="1942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simulates a see-breeze that is not seen in observations</a:t>
            </a:r>
          </a:p>
        </p:txBody>
      </p:sp>
    </p:spTree>
    <p:extLst>
      <p:ext uri="{BB962C8B-B14F-4D97-AF65-F5344CB8AC3E}">
        <p14:creationId xmlns:p14="http://schemas.microsoft.com/office/powerpoint/2010/main" val="25036540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23528" y="-53437"/>
            <a:ext cx="4608512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1460" rIns="90000" bIns="45000"/>
          <a:lstStyle/>
          <a:p>
            <a:pPr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3000" dirty="0" smtClean="0">
                <a:solidFill>
                  <a:srgbClr val="000000"/>
                </a:solidFill>
              </a:rPr>
              <a:t>SUMO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and </a:t>
            </a:r>
            <a:r>
              <a:rPr lang="en-US" sz="3000" dirty="0" smtClean="0">
                <a:solidFill>
                  <a:srgbClr val="000000"/>
                </a:solidFill>
              </a:rPr>
              <a:t>WRF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" name="TextBox 2"/>
          <p:cNvSpPr txBox="1"/>
          <p:nvPr/>
        </p:nvSpPr>
        <p:spPr>
          <a:xfrm>
            <a:off x="230543" y="1749891"/>
            <a:ext cx="26581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/>
              <a:t>SUMO (Small Unmanned Meteorological Observer) can measure winds</a:t>
            </a:r>
            <a:r>
              <a:rPr lang="en-US" sz="2400" dirty="0" smtClean="0"/>
              <a:t>, humidity, pressure, and </a:t>
            </a:r>
            <a:r>
              <a:rPr lang="en-US" sz="2400" dirty="0" smtClean="0"/>
              <a:t>temperature in a vertical profile up 4km height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2" t="31804" r="20486" b="29661"/>
          <a:stretch/>
        </p:blipFill>
        <p:spPr>
          <a:xfrm>
            <a:off x="3169283" y="1749891"/>
            <a:ext cx="5695200" cy="33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504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1051844"/>
            <a:ext cx="6827929" cy="5257476"/>
          </a:xfrm>
          <a:prstGeom prst="rect">
            <a:avLst/>
          </a:prstGeom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23528" y="-53437"/>
            <a:ext cx="4608512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1460" rIns="90000" bIns="45000"/>
          <a:lstStyle/>
          <a:p>
            <a:pPr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3000" dirty="0" smtClean="0">
                <a:solidFill>
                  <a:srgbClr val="000000"/>
                </a:solidFill>
              </a:rPr>
              <a:t>SUMO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and </a:t>
            </a:r>
            <a:r>
              <a:rPr lang="en-US" sz="3000" dirty="0" smtClean="0">
                <a:solidFill>
                  <a:srgbClr val="000000"/>
                </a:solidFill>
              </a:rPr>
              <a:t>WRF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4868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data can be assimilated with the WRF weather forecast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94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13" name="Rectangle 12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extBox 1"/>
          <p:cNvSpPr txBox="1"/>
          <p:nvPr/>
        </p:nvSpPr>
        <p:spPr>
          <a:xfrm>
            <a:off x="2051720" y="764704"/>
            <a:ext cx="5472608" cy="78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SUMO-data is incorporated into the WRF-simulation, via </a:t>
            </a:r>
            <a:r>
              <a:rPr lang="en-US" sz="2400" dirty="0" err="1"/>
              <a:t>obs</a:t>
            </a:r>
            <a:r>
              <a:rPr lang="en-US" sz="2400" dirty="0"/>
              <a:t>-nudging</a:t>
            </a:r>
          </a:p>
        </p:txBody>
      </p:sp>
      <p:pic>
        <p:nvPicPr>
          <p:cNvPr id="5" name="Picture 4" descr="Screen shot 2011-09-07 at 7.22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613405"/>
            <a:ext cx="8460432" cy="44798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3528" y="-53437"/>
            <a:ext cx="4608512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1460" rIns="90000" bIns="45000"/>
          <a:lstStyle/>
          <a:p>
            <a:pPr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3000" dirty="0" smtClean="0">
                <a:solidFill>
                  <a:srgbClr val="000000"/>
                </a:solidFill>
              </a:rPr>
              <a:t>SUMO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and </a:t>
            </a:r>
            <a:r>
              <a:rPr lang="en-US" sz="3000" dirty="0" smtClean="0">
                <a:solidFill>
                  <a:srgbClr val="000000"/>
                </a:solidFill>
              </a:rPr>
              <a:t>WRF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013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79" y="1416739"/>
            <a:ext cx="5270500" cy="4501515"/>
          </a:xfrm>
          <a:prstGeom prst="rect">
            <a:avLst/>
          </a:prstGeom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13" name="Rectangle 12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TextBox 6"/>
          <p:cNvSpPr txBox="1"/>
          <p:nvPr/>
        </p:nvSpPr>
        <p:spPr>
          <a:xfrm>
            <a:off x="1907704" y="620688"/>
            <a:ext cx="5904656" cy="78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Simulated and observed surface winds</a:t>
            </a:r>
          </a:p>
          <a:p>
            <a:r>
              <a:rPr lang="en-US" sz="2400" dirty="0"/>
              <a:t>on 15 July 2009 at 13 UTC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2492896"/>
            <a:ext cx="18722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WRF at a resolution of 500 m forced with ECMWF-data on model </a:t>
            </a:r>
            <a:r>
              <a:rPr lang="en-US" dirty="0" smtClean="0"/>
              <a:t>levels and SUMO data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Observed surface winds in 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5703" y="356898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Mt. </a:t>
            </a:r>
            <a:r>
              <a:rPr lang="en-US" sz="2400" b="1" dirty="0" err="1" smtClean="0"/>
              <a:t>Esja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-156800" y="-37678"/>
            <a:ext cx="633270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Effects of additional observations</a:t>
            </a:r>
            <a:endParaRPr lang="en-US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24573" y="1730843"/>
            <a:ext cx="2613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flow structure is now in much better agreement with available observations</a:t>
            </a:r>
          </a:p>
        </p:txBody>
      </p:sp>
    </p:spTree>
    <p:extLst>
      <p:ext uri="{BB962C8B-B14F-4D97-AF65-F5344CB8AC3E}">
        <p14:creationId xmlns:p14="http://schemas.microsoft.com/office/powerpoint/2010/main" val="17416347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484784"/>
            <a:ext cx="5282485" cy="4293183"/>
          </a:xfrm>
          <a:prstGeom prst="rect">
            <a:avLst/>
          </a:prstGeom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13" name="Rectangle 12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" r="11024"/>
          <a:stretch/>
        </p:blipFill>
        <p:spPr>
          <a:xfrm>
            <a:off x="-17315" y="1484784"/>
            <a:ext cx="4662000" cy="43047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739840"/>
            <a:ext cx="6480720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Simulated flow in </a:t>
            </a:r>
            <a:r>
              <a:rPr lang="en-US" sz="2400" dirty="0" smtClean="0"/>
              <a:t>N-S section </a:t>
            </a:r>
            <a:r>
              <a:rPr lang="en-US" sz="2400" dirty="0"/>
              <a:t>across </a:t>
            </a:r>
            <a:r>
              <a:rPr lang="en-US" sz="2400" dirty="0" smtClean="0"/>
              <a:t>Mt. </a:t>
            </a:r>
            <a:r>
              <a:rPr lang="en-US" sz="2400" dirty="0" err="1" smtClean="0"/>
              <a:t>Esja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17916" y="2060848"/>
            <a:ext cx="334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extra observations</a:t>
            </a:r>
          </a:p>
          <a:p>
            <a:r>
              <a:rPr lang="en-US" sz="2400" dirty="0"/>
              <a:t>Wrong!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698537"/>
            <a:ext cx="4104456" cy="61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major difference in flow pattern extending far above mountain top </a:t>
            </a:r>
            <a:r>
              <a:rPr lang="en-US" dirty="0" err="1"/>
              <a:t>leve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860032" y="6165304"/>
            <a:ext cx="374441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300192" y="6165304"/>
            <a:ext cx="936104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 km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5733256"/>
            <a:ext cx="4176464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 speed, ranging from 0 to 12 m/s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4067944" y="3933056"/>
            <a:ext cx="3600400" cy="187220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5292080" y="2996952"/>
            <a:ext cx="1368152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-156800" y="-37678"/>
            <a:ext cx="633270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Effects not just at the surface</a:t>
            </a:r>
            <a:endParaRPr lang="en-US" sz="3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985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13" name="Rectangle 12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" name="Rectangle 16"/>
          <p:cNvSpPr/>
          <p:nvPr/>
        </p:nvSpPr>
        <p:spPr>
          <a:xfrm>
            <a:off x="-156800" y="-37678"/>
            <a:ext cx="633270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Effects can be far reaching</a:t>
            </a:r>
            <a:endParaRPr lang="en-US" sz="3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68" y="2204024"/>
            <a:ext cx="4136530" cy="3736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05" y="588424"/>
            <a:ext cx="3632200" cy="2781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6883" y="2019358"/>
            <a:ext cx="211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CTRL - </a:t>
            </a:r>
            <a:r>
              <a:rPr lang="en-US" dirty="0" err="1" smtClean="0"/>
              <a:t>ObsNudge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958657" y="3545047"/>
            <a:ext cx="140324" cy="1445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0702" y="3698278"/>
            <a:ext cx="4424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Marius O. </a:t>
            </a:r>
            <a:r>
              <a:rPr lang="en-US" sz="1600" dirty="0" err="1"/>
              <a:t>Jonassen</a:t>
            </a:r>
            <a:r>
              <a:rPr lang="en-US" sz="1600" dirty="0"/>
              <a:t>, </a:t>
            </a:r>
            <a:r>
              <a:rPr lang="en-US" sz="1600" dirty="0" err="1"/>
              <a:t>Haraldur</a:t>
            </a:r>
            <a:r>
              <a:rPr lang="en-US" sz="1600" dirty="0"/>
              <a:t> </a:t>
            </a:r>
            <a:r>
              <a:rPr lang="en-US" sz="1600" dirty="0" err="1"/>
              <a:t>Ólafsson</a:t>
            </a:r>
            <a:r>
              <a:rPr lang="en-US" sz="1600" dirty="0"/>
              <a:t>, </a:t>
            </a:r>
          </a:p>
          <a:p>
            <a:r>
              <a:rPr lang="en-US" sz="1600" dirty="0" err="1"/>
              <a:t>Hálfdán</a:t>
            </a:r>
            <a:r>
              <a:rPr lang="en-US" sz="1600" dirty="0"/>
              <a:t> </a:t>
            </a:r>
            <a:r>
              <a:rPr lang="en-US" sz="1600" dirty="0" err="1"/>
              <a:t>Ágústsson</a:t>
            </a:r>
            <a:r>
              <a:rPr lang="en-US" sz="1600" dirty="0"/>
              <a:t>, Ólafur Rögnvaldsson, and Joachim </a:t>
            </a:r>
            <a:r>
              <a:rPr lang="en-US" sz="1600" dirty="0" err="1" smtClean="0"/>
              <a:t>Reuder</a:t>
            </a:r>
            <a:r>
              <a:rPr lang="en-US" sz="1600" dirty="0" smtClean="0"/>
              <a:t> (2012). Improving </a:t>
            </a:r>
            <a:r>
              <a:rPr lang="en-US" sz="1600" dirty="0"/>
              <a:t>a high resolution numerical weather simulation by assimilating data from an unmanned aerial </a:t>
            </a:r>
            <a:r>
              <a:rPr lang="en-US" sz="1600" dirty="0" smtClean="0"/>
              <a:t>system.</a:t>
            </a:r>
            <a:endParaRPr lang="en-US" sz="1600" dirty="0"/>
          </a:p>
          <a:p>
            <a:r>
              <a:rPr lang="en-US" sz="1600" i="1" dirty="0" smtClean="0"/>
              <a:t>Monthly Weather Review</a:t>
            </a:r>
            <a:r>
              <a:rPr lang="en-US" sz="1600" dirty="0" smtClean="0"/>
              <a:t>, in revision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320634" y="759579"/>
            <a:ext cx="48130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“Substantial </a:t>
            </a:r>
            <a:r>
              <a:rPr lang="en-US" sz="2400" dirty="0"/>
              <a:t>improvements of winds, temperatures </a:t>
            </a:r>
            <a:r>
              <a:rPr lang="en-US" sz="2400" dirty="0" smtClean="0"/>
              <a:t>and humidity </a:t>
            </a:r>
            <a:r>
              <a:rPr lang="en-US" sz="2400" dirty="0"/>
              <a:t>in the region are </a:t>
            </a:r>
            <a:r>
              <a:rPr lang="en-US" sz="2400" dirty="0" smtClean="0"/>
              <a:t>achieved”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6525860" y="3236723"/>
            <a:ext cx="140324" cy="1445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3" idx="5"/>
            <a:endCxn id="14" idx="1"/>
          </p:cNvCxnSpPr>
          <p:nvPr/>
        </p:nvCxnSpPr>
        <p:spPr>
          <a:xfrm>
            <a:off x="6645634" y="3360134"/>
            <a:ext cx="333573" cy="2060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75903" y="3355542"/>
            <a:ext cx="108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50 km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194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80513" cy="1044576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8" name="TextBox 7"/>
          <p:cNvSpPr txBox="1"/>
          <p:nvPr/>
        </p:nvSpPr>
        <p:spPr>
          <a:xfrm>
            <a:off x="510390" y="1412848"/>
            <a:ext cx="81068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Atmospheric models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/>
              <a:t>Global vs. regional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/>
              <a:t>The WRF model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Importance of resolution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Use of observations from UAS’s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/>
              <a:t>The SUMO system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On-going research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err="1" smtClean="0">
                <a:solidFill>
                  <a:srgbClr val="FF6600"/>
                </a:solidFill>
              </a:rPr>
              <a:t>SAR</a:t>
            </a:r>
            <a:r>
              <a:rPr lang="en-US" sz="3200" dirty="0" err="1" smtClean="0"/>
              <a:t>Weather</a:t>
            </a:r>
            <a:r>
              <a:rPr lang="en-US" sz="3200" dirty="0" smtClean="0"/>
              <a:t> and SUMO</a:t>
            </a:r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Conclusions</a:t>
            </a:r>
            <a:endParaRPr lang="en-US" sz="32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34548" y="12452"/>
            <a:ext cx="2556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dirty="0" smtClean="0"/>
              <a:t>Overview</a:t>
            </a:r>
            <a:endParaRPr lang="en-US" sz="4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016883" y="141325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0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" name="Rectangle 3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TextBox 7"/>
          <p:cNvSpPr txBox="1"/>
          <p:nvPr/>
        </p:nvSpPr>
        <p:spPr>
          <a:xfrm>
            <a:off x="510390" y="1044576"/>
            <a:ext cx="810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SUMO has been equipped with an optical dust sensor </a:t>
            </a: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287563" y="-63506"/>
            <a:ext cx="348132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Additional sensors</a:t>
            </a:r>
            <a:endParaRPr lang="en-US" sz="3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207" y="1506241"/>
            <a:ext cx="2844800" cy="172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119" y="1842912"/>
            <a:ext cx="48678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GP2Y1010AU0F </a:t>
            </a:r>
            <a:r>
              <a:rPr lang="en-US" dirty="0"/>
              <a:t>is a dust sensor by optical sensing </a:t>
            </a:r>
            <a:r>
              <a:rPr lang="en-US" dirty="0" smtClean="0"/>
              <a:t>system</a:t>
            </a:r>
            <a:r>
              <a:rPr lang="en-US" dirty="0"/>
              <a:t>: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 </a:t>
            </a:r>
            <a:r>
              <a:rPr lang="en-US" dirty="0"/>
              <a:t>infrared emitting diode (IRED) and an </a:t>
            </a:r>
            <a:r>
              <a:rPr lang="en-US" dirty="0" smtClean="0"/>
              <a:t>phototransistor </a:t>
            </a:r>
            <a:r>
              <a:rPr lang="en-US" dirty="0"/>
              <a:t>are diagonally arranged into </a:t>
            </a:r>
            <a:r>
              <a:rPr lang="en-US" dirty="0" smtClean="0"/>
              <a:t>the device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It detects the reflected light of dust in </a:t>
            </a:r>
            <a:r>
              <a:rPr lang="en-US" dirty="0" smtClean="0"/>
              <a:t>air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Especially </a:t>
            </a:r>
            <a:r>
              <a:rPr lang="en-US" dirty="0"/>
              <a:t>effective to detect very fine </a:t>
            </a:r>
            <a:r>
              <a:rPr lang="en-US" dirty="0" smtClean="0"/>
              <a:t>particle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</a:t>
            </a:r>
            <a:r>
              <a:rPr lang="en-US" dirty="0"/>
              <a:t>addition it can distinguish smoke from house dust by pulse pattern of output </a:t>
            </a:r>
            <a:r>
              <a:rPr lang="en-US" dirty="0" smtClean="0"/>
              <a:t>voltage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007" y="3233441"/>
            <a:ext cx="2413000" cy="2311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78008" y="5233541"/>
            <a:ext cx="320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Saturation at about 500μg/m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165171" y="3548852"/>
            <a:ext cx="0" cy="1684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617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100_1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" y="1345626"/>
            <a:ext cx="38290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" name="Rectangle 3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TextBox 7"/>
          <p:cNvSpPr txBox="1"/>
          <p:nvPr/>
        </p:nvSpPr>
        <p:spPr>
          <a:xfrm>
            <a:off x="510390" y="733276"/>
            <a:ext cx="810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SUMO dust sensor has been tested in France and Iceland</a:t>
            </a: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287563" y="-63506"/>
            <a:ext cx="348132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Preliminary results</a:t>
            </a:r>
            <a:endParaRPr lang="en-US" sz="3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  <p:pic>
        <p:nvPicPr>
          <p:cNvPr id="13" name="Picture 5" descr="100_13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98" y="19431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56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" name="Rectangle 3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TextBox 7"/>
          <p:cNvSpPr txBox="1"/>
          <p:nvPr/>
        </p:nvSpPr>
        <p:spPr>
          <a:xfrm>
            <a:off x="510390" y="733276"/>
            <a:ext cx="810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SUMO dust sensor has been tested in France and Iceland</a:t>
            </a: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287563" y="-63506"/>
            <a:ext cx="348132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Preliminary results</a:t>
            </a:r>
            <a:endParaRPr lang="en-US" sz="3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11" t="2594" r="21111" b="47197"/>
          <a:stretch/>
        </p:blipFill>
        <p:spPr>
          <a:xfrm>
            <a:off x="3981535" y="1670278"/>
            <a:ext cx="4910400" cy="2757600"/>
          </a:xfrm>
          <a:prstGeom prst="rect">
            <a:avLst/>
          </a:prstGeom>
        </p:spPr>
      </p:pic>
      <p:pic>
        <p:nvPicPr>
          <p:cNvPr id="14" name="Picture 7" descr="dust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" y="1570662"/>
            <a:ext cx="4038600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66933" y="5619054"/>
            <a:ext cx="5403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Sensor is now being calibrated and tested </a:t>
            </a:r>
          </a:p>
          <a:p>
            <a:r>
              <a:rPr lang="en-US" sz="2400" dirty="0" smtClean="0"/>
              <a:t>with ash from Mt. </a:t>
            </a:r>
            <a:r>
              <a:rPr lang="en-US" sz="2400" dirty="0" err="1" smtClean="0"/>
              <a:t>Eyjafjallajökull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13" y="2970444"/>
            <a:ext cx="1276989" cy="1109470"/>
          </a:xfrm>
          <a:prstGeom prst="rect">
            <a:avLst/>
          </a:prstGeom>
        </p:spPr>
      </p:pic>
      <p:pic>
        <p:nvPicPr>
          <p:cNvPr id="5" name="Picture 4" descr="Screen shot 2012-01-17 at 12.29.5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77" y="4427878"/>
            <a:ext cx="1410006" cy="1139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390" y="1157585"/>
            <a:ext cx="322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Ascending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Descending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57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17" name="Rectangle 16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" name="Rectangle 22"/>
          <p:cNvSpPr/>
          <p:nvPr/>
        </p:nvSpPr>
        <p:spPr>
          <a:xfrm>
            <a:off x="658666" y="-49808"/>
            <a:ext cx="509366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Various uses of model output</a:t>
            </a: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38872"/>
            <a:ext cx="4636616" cy="5914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0152" y="1124744"/>
            <a:ext cx="3096344" cy="2671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correctly simulate distribution of pollutants, it is very important to correctly simulate the atmospheric conditions close to the source.</a:t>
            </a:r>
          </a:p>
          <a:p>
            <a:endParaRPr lang="en-US" dirty="0"/>
          </a:p>
          <a:p>
            <a:r>
              <a:rPr lang="en-US" dirty="0" smtClean="0"/>
              <a:t>Data courtesy of Prof. Saji Hameed at the </a:t>
            </a:r>
            <a:r>
              <a:rPr lang="en-US" dirty="0"/>
              <a:t>University of </a:t>
            </a:r>
            <a:r>
              <a:rPr lang="en-US" dirty="0" smtClean="0"/>
              <a:t>Aizu, Fukushima.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619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141413"/>
            <a:ext cx="9144000" cy="4833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306888" y="1300163"/>
            <a:ext cx="685800" cy="4572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086100" y="508000"/>
            <a:ext cx="2971800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6167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System schematics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extBox 1"/>
          <p:cNvSpPr txBox="1"/>
          <p:nvPr/>
        </p:nvSpPr>
        <p:spPr>
          <a:xfrm>
            <a:off x="2267744" y="4618417"/>
            <a:ext cx="2016224" cy="6107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Data assimilation</a:t>
            </a:r>
          </a:p>
          <a:p>
            <a:r>
              <a:rPr lang="en-US" dirty="0" smtClean="0"/>
              <a:t>(optional)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5301208"/>
            <a:ext cx="2160240" cy="6107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Data source for atmospheric model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55976" y="5661248"/>
            <a:ext cx="2160240" cy="6107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Misc. </a:t>
            </a:r>
            <a:r>
              <a:rPr lang="en-US" dirty="0" err="1" smtClean="0"/>
              <a:t>datasources</a:t>
            </a:r>
            <a:r>
              <a:rPr lang="en-US" dirty="0" smtClean="0"/>
              <a:t> (optional)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64160" y="1772816"/>
            <a:ext cx="1791816" cy="3531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100845" y="-49808"/>
            <a:ext cx="60298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Current research and development</a:t>
            </a:r>
            <a:endParaRPr lang="en-US" sz="3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547864" y="914400"/>
            <a:ext cx="2824336" cy="1074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5583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Integration with other systems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D4H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GDACS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MapAction</a:t>
            </a:r>
          </a:p>
        </p:txBody>
      </p:sp>
    </p:spTree>
    <p:extLst>
      <p:ext uri="{BB962C8B-B14F-4D97-AF65-F5344CB8AC3E}">
        <p14:creationId xmlns:p14="http://schemas.microsoft.com/office/powerpoint/2010/main" val="7509444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141413"/>
            <a:ext cx="9144000" cy="4833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306888" y="1300163"/>
            <a:ext cx="685800" cy="4572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086100" y="508000"/>
            <a:ext cx="2971800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6167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System schematics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" name="Rectangle 17"/>
          <p:cNvSpPr/>
          <p:nvPr/>
        </p:nvSpPr>
        <p:spPr>
          <a:xfrm>
            <a:off x="0" y="6219228"/>
            <a:ext cx="1297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1" dirty="0" smtClean="0">
                <a:solidFill>
                  <a:srgbClr val="FF6600"/>
                </a:solidFill>
                <a:latin typeface="Arial Narrow" pitchFamily="34" charset="0"/>
              </a:rPr>
              <a:t>SAR</a:t>
            </a:r>
            <a:r>
              <a:rPr lang="is-IS" dirty="0" smtClean="0">
                <a:latin typeface="Arial Narrow" pitchFamily="34" charset="0"/>
              </a:rPr>
              <a:t>Weather</a:t>
            </a:r>
            <a:endParaRPr lang="is-IS" dirty="0"/>
          </a:p>
        </p:txBody>
      </p:sp>
      <p:sp>
        <p:nvSpPr>
          <p:cNvPr id="2" name="Teardrop 1"/>
          <p:cNvSpPr/>
          <p:nvPr/>
        </p:nvSpPr>
        <p:spPr bwMode="auto">
          <a:xfrm>
            <a:off x="4211960" y="1124744"/>
            <a:ext cx="4932040" cy="5472608"/>
          </a:xfrm>
          <a:prstGeom prst="teardrop">
            <a:avLst/>
          </a:prstGeom>
          <a:solidFill>
            <a:srgbClr val="FF6600">
              <a:alpha val="6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1556792"/>
            <a:ext cx="3024336" cy="170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Optional module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Still under development</a:t>
            </a:r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452" y="6525344"/>
            <a:ext cx="396044" cy="316835"/>
          </a:xfrm>
          <a:prstGeom prst="rect">
            <a:avLst/>
          </a:prstGeom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547864" y="914400"/>
            <a:ext cx="2824336" cy="1074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5583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Integration with other systems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D4H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GDACS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MapAction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64160" y="1772816"/>
            <a:ext cx="1791816" cy="3531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67744" y="4618417"/>
            <a:ext cx="2016224" cy="6107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Data assimilation</a:t>
            </a:r>
          </a:p>
          <a:p>
            <a:r>
              <a:rPr lang="en-US" dirty="0" smtClean="0"/>
              <a:t>(optional)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55976" y="5661248"/>
            <a:ext cx="2160240" cy="6107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Misc. </a:t>
            </a:r>
            <a:r>
              <a:rPr lang="en-US" dirty="0" err="1" smtClean="0"/>
              <a:t>datasources</a:t>
            </a:r>
            <a:r>
              <a:rPr lang="en-US" dirty="0" smtClean="0"/>
              <a:t> (optional)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301208"/>
            <a:ext cx="2160240" cy="6107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Data source for atmospheric model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100845" y="-49808"/>
            <a:ext cx="60298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Current research and development</a:t>
            </a:r>
            <a:endParaRPr lang="en-US" sz="32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102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80513" cy="1044576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8" name="TextBox 7"/>
          <p:cNvSpPr txBox="1"/>
          <p:nvPr/>
        </p:nvSpPr>
        <p:spPr>
          <a:xfrm>
            <a:off x="510390" y="1194000"/>
            <a:ext cx="810689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/>
              <a:t>The WRF model </a:t>
            </a:r>
            <a:r>
              <a:rPr lang="en-US" sz="2600" dirty="0" smtClean="0"/>
              <a:t>has a wide variety of applications</a:t>
            </a:r>
            <a:endParaRPr lang="en-US" sz="2600" dirty="0" smtClean="0"/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Model resolution is important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/>
              <a:t>Especially in the vicinity of complex terrain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Additional observations can improve the simulation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/>
              <a:t>Vertical profiles made by the SUMO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The SUMO is a low-cost system with many advantages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/>
              <a:t>Proof of concept before investing in a more durable and expensive UAS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/>
              <a:t>Additional sensors are being added to the system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/>
              <a:t>Dust sensor could detect low concentrations of ash above airports (fly vs. no fly)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The SUMO is currently being integrated to the </a:t>
            </a:r>
            <a:r>
              <a:rPr lang="en-US" sz="2600" dirty="0" err="1" smtClean="0">
                <a:solidFill>
                  <a:srgbClr val="FF6600"/>
                </a:solidFill>
              </a:rPr>
              <a:t>SAR</a:t>
            </a:r>
            <a:r>
              <a:rPr lang="en-US" sz="2600" dirty="0" err="1" smtClean="0"/>
              <a:t>Weather</a:t>
            </a:r>
            <a:r>
              <a:rPr lang="en-US" sz="2600" dirty="0" smtClean="0"/>
              <a:t>, on-demand, forecasting system</a:t>
            </a:r>
            <a:endParaRPr lang="en-US" sz="2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04768" y="38260"/>
            <a:ext cx="3156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dirty="0" smtClean="0"/>
              <a:t>Conclusions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883" y="178681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M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26" y="2058448"/>
            <a:ext cx="4445000" cy="3911600"/>
          </a:xfrm>
          <a:prstGeom prst="rect">
            <a:avLst/>
          </a:prstGeom>
        </p:spPr>
      </p:pic>
      <p:pic>
        <p:nvPicPr>
          <p:cNvPr id="2" name="Picture 1" descr="AtmosphericModelSchemat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56"/>
            <a:ext cx="4709160" cy="4464981"/>
          </a:xfrm>
          <a:prstGeom prst="rect">
            <a:avLst/>
          </a:prstGeom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17" name="Rectangle 16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" name="Rectangle 22"/>
          <p:cNvSpPr/>
          <p:nvPr/>
        </p:nvSpPr>
        <p:spPr>
          <a:xfrm>
            <a:off x="683568" y="0"/>
            <a:ext cx="36219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Atmospheric models</a:t>
            </a:r>
            <a:endParaRPr lang="en-US" sz="32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8768" y="734675"/>
            <a:ext cx="420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Set of equations that describe the atmospheric flow and need to be integrated forward in time to produce a weather forecast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01316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8" name="TextBox 7"/>
          <p:cNvSpPr txBox="1"/>
          <p:nvPr/>
        </p:nvSpPr>
        <p:spPr>
          <a:xfrm>
            <a:off x="510390" y="1044576"/>
            <a:ext cx="8106899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Open source model developed in collaboration of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NCAR, NOAA, FSL, AFWA, NRL, Univ. of Oklahoma &amp; FAA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Five development teams with sixteen workgroups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More than 160 official developer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Additional development by academic and governmental institutions in the US and abroad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Very large user community, excellent support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Non-hydrostatic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egional and global applications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Wide range of scales for both real time and idealized applications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Optional data assimilation (3D-VAR, 4D-VAR, and FDDA)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Has been modified for volcanic applications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Includes a dust module (re-suspension of dust/ash)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683568" y="0"/>
            <a:ext cx="500229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The WRF atmospheric model</a:t>
            </a:r>
            <a:endParaRPr lang="en-US" sz="3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0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17" name="Rectangle 16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" name="Rectangle 22"/>
          <p:cNvSpPr/>
          <p:nvPr/>
        </p:nvSpPr>
        <p:spPr>
          <a:xfrm>
            <a:off x="683568" y="0"/>
            <a:ext cx="5575565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Importance of high resolution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 l="29823" t="25984" r="6496" b="3780"/>
          <a:stretch>
            <a:fillRect/>
          </a:stretch>
        </p:blipFill>
        <p:spPr bwMode="auto">
          <a:xfrm>
            <a:off x="755576" y="836712"/>
            <a:ext cx="7763625" cy="535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796136" y="1052736"/>
            <a:ext cx="2592288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/>
              <a:t>Global forecasts</a:t>
            </a:r>
          </a:p>
          <a:p>
            <a:r>
              <a:rPr lang="is-IS" sz="2400" dirty="0" smtClean="0"/>
              <a:t>15-50 km grid</a:t>
            </a:r>
            <a:endParaRPr lang="is-I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131839" y="3717032"/>
            <a:ext cx="3127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>
                <a:solidFill>
                  <a:srgbClr val="FF6600"/>
                </a:solidFill>
              </a:rPr>
              <a:t>SAR</a:t>
            </a:r>
            <a:r>
              <a:rPr lang="is-IS" sz="2400" dirty="0" smtClean="0"/>
              <a:t>Weather </a:t>
            </a:r>
            <a:r>
              <a:rPr lang="is-IS" sz="2400" dirty="0" smtClean="0"/>
              <a:t>forecasts</a:t>
            </a:r>
          </a:p>
          <a:p>
            <a:r>
              <a:rPr lang="is-IS" sz="2400" dirty="0" smtClean="0"/>
              <a:t>9 – 3 – 1 </a:t>
            </a:r>
            <a:r>
              <a:rPr lang="is-IS" sz="2400" dirty="0" smtClean="0"/>
              <a:t>km grids</a:t>
            </a:r>
            <a:endParaRPr lang="is-IS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627784" y="1988840"/>
            <a:ext cx="1800200" cy="18002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627784" y="1988840"/>
            <a:ext cx="914400" cy="9144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078000" y="1987200"/>
            <a:ext cx="450000" cy="4500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627784" y="1988840"/>
            <a:ext cx="450000" cy="4500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078000" y="2448000"/>
            <a:ext cx="450000" cy="4500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617200" y="2446040"/>
            <a:ext cx="450000" cy="4500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cxnSp>
        <p:nvCxnSpPr>
          <p:cNvPr id="13" name="Straight Connector 12"/>
          <p:cNvCxnSpPr>
            <a:stCxn id="31" idx="0"/>
            <a:endCxn id="31" idx="2"/>
          </p:cNvCxnSpPr>
          <p:nvPr/>
        </p:nvCxnSpPr>
        <p:spPr bwMode="auto">
          <a:xfrm>
            <a:off x="2852784" y="1988840"/>
            <a:ext cx="0" cy="45000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31" idx="1"/>
            <a:endCxn id="31" idx="3"/>
          </p:cNvCxnSpPr>
          <p:nvPr/>
        </p:nvCxnSpPr>
        <p:spPr bwMode="auto">
          <a:xfrm>
            <a:off x="2627784" y="2213840"/>
            <a:ext cx="450000" cy="0"/>
          </a:xfrm>
          <a:prstGeom prst="line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103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"/>
            <a:ext cx="9144000" cy="5607246"/>
          </a:xfrm>
          <a:prstGeom prst="rect">
            <a:avLst/>
          </a:prstGeom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17" name="Rectangle 16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" name="Rectangle 22"/>
          <p:cNvSpPr/>
          <p:nvPr/>
        </p:nvSpPr>
        <p:spPr>
          <a:xfrm>
            <a:off x="683568" y="0"/>
            <a:ext cx="5575565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Importance of high resolution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292454" y="3838941"/>
            <a:ext cx="1729221" cy="168388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DejaVu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010" y="4548271"/>
            <a:ext cx="2532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How does the weather model “see” </a:t>
            </a:r>
            <a:r>
              <a:rPr lang="en-US" sz="2400" dirty="0" smtClean="0">
                <a:solidFill>
                  <a:schemeClr val="bg1"/>
                </a:solidFill>
              </a:rPr>
              <a:t>this mountain?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017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efajokull_1k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56" y="2152070"/>
            <a:ext cx="4649045" cy="5147157"/>
          </a:xfrm>
          <a:prstGeom prst="rect">
            <a:avLst/>
          </a:prstGeom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17" name="Rectangle 16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" name="Rectangle 22"/>
          <p:cNvSpPr/>
          <p:nvPr/>
        </p:nvSpPr>
        <p:spPr>
          <a:xfrm>
            <a:off x="683568" y="0"/>
            <a:ext cx="5575565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Importance of high resolution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20072" y="692696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/>
              <a:t>Vatnajökull icecap, max height is 1675m. Top height of Mt. Öræfajökull is only 880m</a:t>
            </a:r>
            <a:endParaRPr lang="is-I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96312" y="5364727"/>
            <a:ext cx="417413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/>
              <a:t>At </a:t>
            </a:r>
            <a:r>
              <a:rPr lang="is-IS" sz="2400" dirty="0" smtClean="0"/>
              <a:t>1km </a:t>
            </a:r>
            <a:r>
              <a:rPr lang="is-IS" sz="2400" dirty="0" smtClean="0"/>
              <a:t>resolution the </a:t>
            </a:r>
            <a:r>
              <a:rPr lang="is-IS" sz="2400" dirty="0"/>
              <a:t>m</a:t>
            </a:r>
            <a:r>
              <a:rPr lang="is-IS" sz="2400" dirty="0" smtClean="0"/>
              <a:t>ax height is </a:t>
            </a:r>
            <a:r>
              <a:rPr lang="is-IS" sz="2400" dirty="0" smtClean="0"/>
              <a:t>202</a:t>
            </a:r>
            <a:r>
              <a:rPr lang="is-IS" sz="2400" dirty="0" smtClean="0"/>
              <a:t>0m. Top height of Mt. Öræfajökull is now 1945m</a:t>
            </a:r>
            <a:endParaRPr lang="is-IS" sz="2400" dirty="0"/>
          </a:p>
        </p:txBody>
      </p:sp>
      <p:pic>
        <p:nvPicPr>
          <p:cNvPr id="6" name="Picture 5" descr="oraefajokull_9k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9711"/>
            <a:ext cx="4494957" cy="49733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92225" y="3212645"/>
            <a:ext cx="224125" cy="2241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76936" y="4834394"/>
            <a:ext cx="224125" cy="2241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216350" y="2152070"/>
            <a:ext cx="3003722" cy="117264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6" idx="3"/>
          </p:cNvCxnSpPr>
          <p:nvPr/>
        </p:nvCxnSpPr>
        <p:spPr>
          <a:xfrm flipV="1">
            <a:off x="4096513" y="5025708"/>
            <a:ext cx="2613245" cy="12750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7950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17" name="Rectangle 16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" name="Rectangle 22"/>
          <p:cNvSpPr/>
          <p:nvPr/>
        </p:nvSpPr>
        <p:spPr>
          <a:xfrm>
            <a:off x="683568" y="0"/>
            <a:ext cx="5575565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Importance of high resolution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3688" y="5412805"/>
            <a:ext cx="2492604" cy="6564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723900"/>
            <a:ext cx="6553200" cy="539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7127" y="971265"/>
            <a:ext cx="272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9 km resolution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102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80513" cy="5397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17" name="Rectangle 16"/>
          <p:cNvSpPr/>
          <p:nvPr/>
        </p:nvSpPr>
        <p:spPr>
          <a:xfrm>
            <a:off x="0" y="6500834"/>
            <a:ext cx="914400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" name="Rectangle 22"/>
          <p:cNvSpPr/>
          <p:nvPr/>
        </p:nvSpPr>
        <p:spPr>
          <a:xfrm>
            <a:off x="683568" y="0"/>
            <a:ext cx="5575565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indent="-32385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/>
              <a:t>Importance of high resolution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3688" y="5412805"/>
            <a:ext cx="2492604" cy="6564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6883" y="-57907"/>
            <a:ext cx="321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and simulations of volcanic ash for civil aviation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736600"/>
            <a:ext cx="6743700" cy="538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7127" y="896553"/>
            <a:ext cx="272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3 km resolution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961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Arial"/>
      <a:ea typeface=""/>
      <a:cs typeface="DejaVu Sans"/>
    </a:majorFont>
    <a:minorFont>
      <a:latin typeface="Arial"/>
      <a:ea typeface="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1215</Words>
  <Application>Microsoft Macintosh PowerPoint</Application>
  <PresentationFormat>On-screen Show (4:3)</PresentationFormat>
  <Paragraphs>192</Paragraphs>
  <Slides>26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Belgingur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Ólafur Rögnvaldsson</dc:creator>
  <cp:lastModifiedBy>Ólafur Rögnvaldsson</cp:lastModifiedBy>
  <cp:revision>115</cp:revision>
  <dcterms:created xsi:type="dcterms:W3CDTF">2012-01-09T23:06:05Z</dcterms:created>
  <dcterms:modified xsi:type="dcterms:W3CDTF">2012-01-17T13:29:56Z</dcterms:modified>
</cp:coreProperties>
</file>