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2"/>
  </p:notesMasterIdLst>
  <p:sldIdLst>
    <p:sldId id="281" r:id="rId2"/>
    <p:sldId id="297" r:id="rId3"/>
    <p:sldId id="379" r:id="rId4"/>
    <p:sldId id="380" r:id="rId5"/>
    <p:sldId id="383" r:id="rId6"/>
    <p:sldId id="382" r:id="rId7"/>
    <p:sldId id="261" r:id="rId8"/>
    <p:sldId id="398" r:id="rId9"/>
    <p:sldId id="391" r:id="rId10"/>
    <p:sldId id="397" r:id="rId11"/>
    <p:sldId id="392" r:id="rId12"/>
    <p:sldId id="393" r:id="rId13"/>
    <p:sldId id="394" r:id="rId14"/>
    <p:sldId id="395" r:id="rId15"/>
    <p:sldId id="396" r:id="rId16"/>
    <p:sldId id="386" r:id="rId17"/>
    <p:sldId id="389" r:id="rId18"/>
    <p:sldId id="387" r:id="rId19"/>
    <p:sldId id="388" r:id="rId20"/>
    <p:sldId id="39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autoAdjust="0"/>
    <p:restoredTop sz="84669" autoAdjust="0"/>
  </p:normalViewPr>
  <p:slideViewPr>
    <p:cSldViewPr snapToGrid="0" snapToObjects="1">
      <p:cViewPr varScale="1">
        <p:scale>
          <a:sx n="106" d="100"/>
          <a:sy n="106" d="100"/>
        </p:scale>
        <p:origin x="180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98AA9-4C71-E94A-9740-6302F92BCF53}" type="datetimeFigureOut">
              <a:rPr lang="en-US" smtClean="0"/>
              <a:t>2/19/20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75533-2D9F-C748-959A-F726E93A2B6D}" type="slidenum">
              <a:rPr lang="en-GB" smtClean="0"/>
              <a:t>‹#›</a:t>
            </a:fld>
            <a:endParaRPr lang="en-GB"/>
          </a:p>
        </p:txBody>
      </p:sp>
    </p:spTree>
    <p:extLst>
      <p:ext uri="{BB962C8B-B14F-4D97-AF65-F5344CB8AC3E}">
        <p14:creationId xmlns:p14="http://schemas.microsoft.com/office/powerpoint/2010/main" val="22075343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to the Forecast On Demand solution,</a:t>
            </a:r>
            <a:r>
              <a:rPr lang="en-GB" baseline="0" dirty="0"/>
              <a:t> of which </a:t>
            </a:r>
            <a:r>
              <a:rPr lang="en-GB" baseline="0" dirty="0" err="1"/>
              <a:t>SARWeather</a:t>
            </a:r>
            <a:r>
              <a:rPr lang="en-GB" baseline="0" dirty="0"/>
              <a:t> is but one branch</a:t>
            </a:r>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1</a:t>
            </a:fld>
            <a:endParaRPr lang="en-GB"/>
          </a:p>
        </p:txBody>
      </p:sp>
    </p:spTree>
    <p:extLst>
      <p:ext uri="{BB962C8B-B14F-4D97-AF65-F5344CB8AC3E}">
        <p14:creationId xmlns:p14="http://schemas.microsoft.com/office/powerpoint/2010/main" val="488774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10</a:t>
            </a:fld>
            <a:endParaRPr lang="en-GB" dirty="0"/>
          </a:p>
        </p:txBody>
      </p:sp>
    </p:spTree>
    <p:extLst>
      <p:ext uri="{BB962C8B-B14F-4D97-AF65-F5344CB8AC3E}">
        <p14:creationId xmlns:p14="http://schemas.microsoft.com/office/powerpoint/2010/main" val="1946555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11</a:t>
            </a:fld>
            <a:endParaRPr lang="en-GB" dirty="0"/>
          </a:p>
        </p:txBody>
      </p:sp>
    </p:spTree>
    <p:extLst>
      <p:ext uri="{BB962C8B-B14F-4D97-AF65-F5344CB8AC3E}">
        <p14:creationId xmlns:p14="http://schemas.microsoft.com/office/powerpoint/2010/main" val="327648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12</a:t>
            </a:fld>
            <a:endParaRPr lang="en-GB" dirty="0"/>
          </a:p>
        </p:txBody>
      </p:sp>
    </p:spTree>
    <p:extLst>
      <p:ext uri="{BB962C8B-B14F-4D97-AF65-F5344CB8AC3E}">
        <p14:creationId xmlns:p14="http://schemas.microsoft.com/office/powerpoint/2010/main" val="2960305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13</a:t>
            </a:fld>
            <a:endParaRPr lang="en-GB" dirty="0"/>
          </a:p>
        </p:txBody>
      </p:sp>
    </p:spTree>
    <p:extLst>
      <p:ext uri="{BB962C8B-B14F-4D97-AF65-F5344CB8AC3E}">
        <p14:creationId xmlns:p14="http://schemas.microsoft.com/office/powerpoint/2010/main" val="3157351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14</a:t>
            </a:fld>
            <a:endParaRPr lang="en-GB" dirty="0"/>
          </a:p>
        </p:txBody>
      </p:sp>
    </p:spTree>
    <p:extLst>
      <p:ext uri="{BB962C8B-B14F-4D97-AF65-F5344CB8AC3E}">
        <p14:creationId xmlns:p14="http://schemas.microsoft.com/office/powerpoint/2010/main" val="2479317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15</a:t>
            </a:fld>
            <a:endParaRPr lang="en-GB" dirty="0"/>
          </a:p>
        </p:txBody>
      </p:sp>
    </p:spTree>
    <p:extLst>
      <p:ext uri="{BB962C8B-B14F-4D97-AF65-F5344CB8AC3E}">
        <p14:creationId xmlns:p14="http://schemas.microsoft.com/office/powerpoint/2010/main" val="1453815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16</a:t>
            </a:fld>
            <a:endParaRPr lang="en-GB" dirty="0"/>
          </a:p>
        </p:txBody>
      </p:sp>
    </p:spTree>
    <p:extLst>
      <p:ext uri="{BB962C8B-B14F-4D97-AF65-F5344CB8AC3E}">
        <p14:creationId xmlns:p14="http://schemas.microsoft.com/office/powerpoint/2010/main" val="120134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17</a:t>
            </a:fld>
            <a:endParaRPr lang="en-GB" dirty="0"/>
          </a:p>
        </p:txBody>
      </p:sp>
    </p:spTree>
    <p:extLst>
      <p:ext uri="{BB962C8B-B14F-4D97-AF65-F5344CB8AC3E}">
        <p14:creationId xmlns:p14="http://schemas.microsoft.com/office/powerpoint/2010/main" val="4150446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18</a:t>
            </a:fld>
            <a:endParaRPr lang="en-GB" dirty="0"/>
          </a:p>
        </p:txBody>
      </p:sp>
    </p:spTree>
    <p:extLst>
      <p:ext uri="{BB962C8B-B14F-4D97-AF65-F5344CB8AC3E}">
        <p14:creationId xmlns:p14="http://schemas.microsoft.com/office/powerpoint/2010/main" val="1114768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19</a:t>
            </a:fld>
            <a:endParaRPr lang="en-GB" dirty="0"/>
          </a:p>
        </p:txBody>
      </p:sp>
    </p:spTree>
    <p:extLst>
      <p:ext uri="{BB962C8B-B14F-4D97-AF65-F5344CB8AC3E}">
        <p14:creationId xmlns:p14="http://schemas.microsoft.com/office/powerpoint/2010/main" val="66586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2</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20</a:t>
            </a:fld>
            <a:endParaRPr lang="en-GB" dirty="0"/>
          </a:p>
        </p:txBody>
      </p:sp>
    </p:spTree>
    <p:extLst>
      <p:ext uri="{BB962C8B-B14F-4D97-AF65-F5344CB8AC3E}">
        <p14:creationId xmlns:p14="http://schemas.microsoft.com/office/powerpoint/2010/main" val="389853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3</a:t>
            </a:fld>
            <a:endParaRPr lang="en-GB" dirty="0"/>
          </a:p>
        </p:txBody>
      </p:sp>
    </p:spTree>
    <p:extLst>
      <p:ext uri="{BB962C8B-B14F-4D97-AF65-F5344CB8AC3E}">
        <p14:creationId xmlns:p14="http://schemas.microsoft.com/office/powerpoint/2010/main" val="52732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design philosophy of the WOD system</a:t>
            </a:r>
            <a:r>
              <a:rPr lang="en-GB" baseline="0" dirty="0"/>
              <a:t> can not be described in full in one slide, but it embraces the open source philosophy. This makes it possible to update, scale out and deploy without having to worry about licensing fees. </a:t>
            </a:r>
          </a:p>
          <a:p>
            <a:r>
              <a:rPr lang="en-GB" baseline="0" dirty="0"/>
              <a:t>Scientific libraries from the </a:t>
            </a:r>
            <a:r>
              <a:rPr lang="en-GB" baseline="0" dirty="0" err="1"/>
              <a:t>NumPy</a:t>
            </a:r>
            <a:r>
              <a:rPr lang="en-GB" baseline="0" dirty="0"/>
              <a:t> family. It is run on clusters of </a:t>
            </a:r>
            <a:r>
              <a:rPr lang="en-GB" baseline="0" dirty="0" err="1"/>
              <a:t>linux</a:t>
            </a:r>
            <a:r>
              <a:rPr lang="en-GB" baseline="0" dirty="0"/>
              <a:t> machines, uses </a:t>
            </a:r>
            <a:r>
              <a:rPr lang="en-GB" baseline="0" dirty="0" err="1"/>
              <a:t>PostgreSQL</a:t>
            </a:r>
            <a:r>
              <a:rPr lang="en-GB" baseline="0" dirty="0"/>
              <a:t> and </a:t>
            </a:r>
            <a:r>
              <a:rPr lang="en-GB" baseline="0" dirty="0" err="1"/>
              <a:t>Ngnx</a:t>
            </a:r>
            <a:r>
              <a:rPr lang="en-GB" baseline="0" dirty="0"/>
              <a:t> </a:t>
            </a:r>
            <a:r>
              <a:rPr lang="en-GB" baseline="0" dirty="0" err="1"/>
              <a:t>webservices</a:t>
            </a:r>
            <a:r>
              <a:rPr lang="en-GB" baseline="0" dirty="0"/>
              <a:t>. The system code is event driven; processes wait until they get an event from an external source before they do any kind of processing at all. Don’t have to wait until we are certain of a certain process can take place because we know exactly when the conditions for said process to take place are fulfilled. This also means that throughput can be added as needed to handle increased workload.</a:t>
            </a:r>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4</a:t>
            </a:fld>
            <a:endParaRPr lang="en-GB" dirty="0"/>
          </a:p>
        </p:txBody>
      </p:sp>
    </p:spTree>
    <p:extLst>
      <p:ext uri="{BB962C8B-B14F-4D97-AF65-F5344CB8AC3E}">
        <p14:creationId xmlns:p14="http://schemas.microsoft.com/office/powerpoint/2010/main" val="2064298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5</a:t>
            </a:fld>
            <a:endParaRPr lang="en-GB" dirty="0"/>
          </a:p>
        </p:txBody>
      </p:sp>
    </p:spTree>
    <p:extLst>
      <p:ext uri="{BB962C8B-B14F-4D97-AF65-F5344CB8AC3E}">
        <p14:creationId xmlns:p14="http://schemas.microsoft.com/office/powerpoint/2010/main" val="1942413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6</a:t>
            </a:fld>
            <a:endParaRPr lang="en-GB" dirty="0"/>
          </a:p>
        </p:txBody>
      </p:sp>
    </p:spTree>
    <p:extLst>
      <p:ext uri="{BB962C8B-B14F-4D97-AF65-F5344CB8AC3E}">
        <p14:creationId xmlns:p14="http://schemas.microsoft.com/office/powerpoint/2010/main" val="986539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7</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8</a:t>
            </a:fld>
            <a:endParaRPr lang="en-GB" dirty="0"/>
          </a:p>
        </p:txBody>
      </p:sp>
    </p:spTree>
    <p:extLst>
      <p:ext uri="{BB962C8B-B14F-4D97-AF65-F5344CB8AC3E}">
        <p14:creationId xmlns:p14="http://schemas.microsoft.com/office/powerpoint/2010/main" val="793493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9</a:t>
            </a:fld>
            <a:endParaRPr lang="en-GB" dirty="0"/>
          </a:p>
        </p:txBody>
      </p:sp>
    </p:spTree>
    <p:extLst>
      <p:ext uri="{BB962C8B-B14F-4D97-AF65-F5344CB8AC3E}">
        <p14:creationId xmlns:p14="http://schemas.microsoft.com/office/powerpoint/2010/main" val="284646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is-I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s-I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is-I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is-IS"/>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is-I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s-I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2/19/20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s-IS"/>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2/19/20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2/19/20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2/19/20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2/19/20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is-I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is-I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2/19/20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is-I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2/19/20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r@belgingur.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wod.belgingur.is/api/v2/plot/point/upstream/global-gfs-1/latlon/46.220,6.138/meteogram.sv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wod.belgingur.is/api/v2/plot/point/upstream/global-gfs/latlon/46.220,6.138/meteogram.sv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wod.belgingur.is/api/v2/data/point/upstream/global-gfs-1/latlon/46.220,6.138/vars/@meteogram.js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od.belgingur.is/api/v2/data/point/upstream/global-cfs/latlon/46.220,6.138/vars/@meteogram.json" TargetMode="External"/><Relationship Id="rId4" Type="http://schemas.openxmlformats.org/officeDocument/2006/relationships/hyperlink" Target="https://wod.belgingur.is/api/v2/data/point/upstream/global-gfs/latlon/46.220,6.138/vars/@meteogram.js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s://madis.ncep.noaa.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syn.meteo.gov.sc/" TargetMode="External"/><Relationship Id="rId7"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2.PNG"/><Relationship Id="rId4" Type="http://schemas.openxmlformats.org/officeDocument/2006/relationships/hyperlink" Target="http://www.inmg-wod.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github.com/Belgingur/WOD-Documentation/wiki/Getting-Started-With-WOD-APIs" TargetMode="External"/><Relationship Id="rId5" Type="http://schemas.openxmlformats.org/officeDocument/2006/relationships/hyperlink" Target="https://wod.belgingur.is/api/v2/ui/" TargetMode="External"/><Relationship Id="rId4" Type="http://schemas.openxmlformats.org/officeDocument/2006/relationships/hyperlink" Target="https://wod.belgingur.i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Belgingur/WOD-Documentation/wik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github.com/Belgingur/WOD-Documentation/wiki/WOD-API-Change-Logs" TargetMode="External"/><Relationship Id="rId4" Type="http://schemas.openxmlformats.org/officeDocument/2006/relationships/hyperlink" Target="https://github.com/Belgingur/WOD-Documentation/wiki/Getting-Started-With-WOD-AP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574"/>
            <a:ext cx="7772400" cy="690745"/>
          </a:xfrm>
        </p:spPr>
        <p:txBody>
          <a:bodyPr>
            <a:normAutofit fontScale="90000"/>
          </a:bodyPr>
          <a:lstStyle/>
          <a:p>
            <a:br>
              <a:rPr lang="en-GB" dirty="0"/>
            </a:br>
            <a:r>
              <a:rPr lang="en-GB" dirty="0"/>
              <a:t>WOD</a:t>
            </a:r>
          </a:p>
        </p:txBody>
      </p:sp>
      <p:sp>
        <p:nvSpPr>
          <p:cNvPr id="3" name="Subtitle 2"/>
          <p:cNvSpPr>
            <a:spLocks noGrp="1"/>
          </p:cNvSpPr>
          <p:nvPr>
            <p:ph type="subTitle" idx="1"/>
          </p:nvPr>
        </p:nvSpPr>
        <p:spPr>
          <a:xfrm>
            <a:off x="1371600" y="2430860"/>
            <a:ext cx="6400800" cy="3268763"/>
          </a:xfrm>
        </p:spPr>
        <p:txBody>
          <a:bodyPr>
            <a:normAutofit/>
          </a:bodyPr>
          <a:lstStyle/>
          <a:p>
            <a:r>
              <a:rPr lang="en-GB" sz="3200" dirty="0"/>
              <a:t>Operational and On Demand</a:t>
            </a:r>
            <a:br>
              <a:rPr lang="en-GB" sz="3200" dirty="0"/>
            </a:br>
            <a:r>
              <a:rPr lang="en-GB" sz="3200" dirty="0"/>
              <a:t>Weather Forecasts</a:t>
            </a:r>
          </a:p>
          <a:p>
            <a:r>
              <a:rPr lang="en-GB" sz="1900" dirty="0"/>
              <a:t>Ólafur Rögnvaldsson</a:t>
            </a:r>
            <a:endParaRPr lang="en-GB" sz="1900" baseline="30000" dirty="0"/>
          </a:p>
          <a:p>
            <a:r>
              <a:rPr lang="en-GB" sz="1900" dirty="0" err="1"/>
              <a:t>Belgingur</a:t>
            </a:r>
            <a:endParaRPr lang="en-GB" sz="1900" dirty="0"/>
          </a:p>
          <a:p>
            <a:r>
              <a:rPr lang="en-GB" sz="1900" dirty="0">
                <a:hlinkClick r:id="rId3"/>
              </a:rPr>
              <a:t>or@belgingur.eu</a:t>
            </a:r>
            <a:endParaRPr lang="en-GB" sz="1900" dirty="0"/>
          </a:p>
          <a:p>
            <a:r>
              <a:rPr lang="en-GB" sz="1900" dirty="0"/>
              <a:t>Karolina </a:t>
            </a:r>
            <a:r>
              <a:rPr lang="en-GB" sz="1900" dirty="0" err="1"/>
              <a:t>Stanislawska</a:t>
            </a:r>
            <a:r>
              <a:rPr lang="en-GB" sz="1900" dirty="0"/>
              <a:t> &amp; </a:t>
            </a:r>
            <a:r>
              <a:rPr lang="en-GB" sz="1900" dirty="0" err="1"/>
              <a:t>Logi</a:t>
            </a:r>
            <a:r>
              <a:rPr lang="en-GB" sz="1900" dirty="0"/>
              <a:t> </a:t>
            </a:r>
            <a:r>
              <a:rPr lang="en-GB" sz="1900" dirty="0" err="1"/>
              <a:t>Ragnarsson</a:t>
            </a:r>
            <a:endParaRPr lang="en-GB" sz="1900" dirty="0"/>
          </a:p>
        </p:txBody>
      </p:sp>
      <p:pic>
        <p:nvPicPr>
          <p:cNvPr id="4" name="Picture 3" descr="belgingur-logo-color-horizont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Tree>
    <p:extLst>
      <p:ext uri="{BB962C8B-B14F-4D97-AF65-F5344CB8AC3E}">
        <p14:creationId xmlns:p14="http://schemas.microsoft.com/office/powerpoint/2010/main" val="675826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46425" y="1800707"/>
            <a:ext cx="3160227" cy="3096146"/>
          </a:xfrm>
        </p:spPr>
        <p:txBody>
          <a:bodyPr>
            <a:normAutofit/>
          </a:bodyPr>
          <a:lstStyle/>
          <a:p>
            <a:r>
              <a:rPr lang="nb-NO" u="sng" dirty="0" err="1">
                <a:solidFill>
                  <a:schemeClr val="tx1"/>
                </a:solidFill>
              </a:rPr>
              <a:t>https</a:t>
            </a:r>
            <a:r>
              <a:rPr lang="nb-NO" u="sng" dirty="0">
                <a:solidFill>
                  <a:schemeClr val="tx1"/>
                </a:solidFill>
              </a:rPr>
              <a:t>://</a:t>
            </a:r>
            <a:r>
              <a:rPr lang="nb-NO" u="sng" dirty="0" err="1">
                <a:solidFill>
                  <a:schemeClr val="tx1"/>
                </a:solidFill>
              </a:rPr>
              <a:t>wod.belgingur.is</a:t>
            </a:r>
            <a:r>
              <a:rPr lang="nb-NO" u="sng" dirty="0">
                <a:solidFill>
                  <a:schemeClr val="tx1"/>
                </a:solidFill>
              </a:rPr>
              <a:t>/</a:t>
            </a:r>
            <a:r>
              <a:rPr lang="nb-NO" u="sng" dirty="0" err="1">
                <a:solidFill>
                  <a:schemeClr val="tx1"/>
                </a:solidFill>
              </a:rPr>
              <a:t>api</a:t>
            </a:r>
            <a:r>
              <a:rPr lang="nb-NO" u="sng" dirty="0">
                <a:solidFill>
                  <a:schemeClr val="tx1"/>
                </a:solidFill>
              </a:rPr>
              <a:t>/v2/plot/</a:t>
            </a:r>
            <a:r>
              <a:rPr lang="nb-NO" u="sng" dirty="0" err="1">
                <a:solidFill>
                  <a:schemeClr val="tx1"/>
                </a:solidFill>
              </a:rPr>
              <a:t>point</a:t>
            </a:r>
            <a:r>
              <a:rPr lang="nb-NO" u="sng" dirty="0">
                <a:solidFill>
                  <a:schemeClr val="tx1"/>
                </a:solidFill>
              </a:rPr>
              <a:t>/</a:t>
            </a:r>
            <a:r>
              <a:rPr lang="nb-NO" u="sng" dirty="0" err="1">
                <a:solidFill>
                  <a:schemeClr val="tx1"/>
                </a:solidFill>
              </a:rPr>
              <a:t>upstream</a:t>
            </a:r>
            <a:r>
              <a:rPr lang="nb-NO" u="sng" dirty="0">
                <a:solidFill>
                  <a:schemeClr val="tx1"/>
                </a:solidFill>
              </a:rPr>
              <a:t>/global-</a:t>
            </a:r>
            <a:r>
              <a:rPr lang="nb-NO" u="sng" dirty="0" err="1">
                <a:solidFill>
                  <a:schemeClr val="tx1"/>
                </a:solidFill>
              </a:rPr>
              <a:t>gwes</a:t>
            </a:r>
            <a:r>
              <a:rPr lang="nb-NO" u="sng" dirty="0">
                <a:solidFill>
                  <a:schemeClr val="tx1"/>
                </a:solidFill>
              </a:rPr>
              <a:t>/</a:t>
            </a:r>
            <a:r>
              <a:rPr lang="nb-NO" u="sng" dirty="0" err="1">
                <a:solidFill>
                  <a:schemeClr val="tx1"/>
                </a:solidFill>
              </a:rPr>
              <a:t>latlon</a:t>
            </a:r>
            <a:r>
              <a:rPr lang="nb-NO" u="sng" dirty="0">
                <a:solidFill>
                  <a:schemeClr val="tx1"/>
                </a:solidFill>
              </a:rPr>
              <a:t>/60,-25/</a:t>
            </a:r>
            <a:r>
              <a:rPr lang="nb-NO" u="sng" dirty="0" err="1">
                <a:solidFill>
                  <a:schemeClr val="tx1"/>
                </a:solidFill>
              </a:rPr>
              <a:t>spread_wavegram.svg</a:t>
            </a:r>
            <a:endParaRPr lang="en-GB" dirty="0">
              <a:solidFill>
                <a:schemeClr val="tx1"/>
              </a:solidFill>
            </a:endParaRPr>
          </a:p>
        </p:txBody>
      </p:sp>
      <p:sp>
        <p:nvSpPr>
          <p:cNvPr id="3" name="Title 2"/>
          <p:cNvSpPr>
            <a:spLocks noGrp="1"/>
          </p:cNvSpPr>
          <p:nvPr>
            <p:ph type="title"/>
          </p:nvPr>
        </p:nvSpPr>
        <p:spPr/>
        <p:txBody>
          <a:bodyPr>
            <a:normAutofit/>
          </a:bodyPr>
          <a:lstStyle/>
          <a:p>
            <a:r>
              <a:rPr lang="en-GB" dirty="0"/>
              <a:t>Examples of API’s</a:t>
            </a:r>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8" name="TextBox 7">
            <a:extLst>
              <a:ext uri="{FF2B5EF4-FFF2-40B4-BE49-F238E27FC236}">
                <a16:creationId xmlns:a16="http://schemas.microsoft.com/office/drawing/2014/main" id="{47B4F137-ED9D-284F-8905-17A2B1A296BD}"/>
              </a:ext>
            </a:extLst>
          </p:cNvPr>
          <p:cNvSpPr txBox="1"/>
          <p:nvPr/>
        </p:nvSpPr>
        <p:spPr>
          <a:xfrm>
            <a:off x="1508482" y="6066881"/>
            <a:ext cx="6540644" cy="369332"/>
          </a:xfrm>
          <a:prstGeom prst="rect">
            <a:avLst/>
          </a:prstGeom>
          <a:noFill/>
        </p:spPr>
        <p:txBody>
          <a:bodyPr wrap="square" rtlCol="0">
            <a:spAutoFit/>
          </a:bodyPr>
          <a:lstStyle/>
          <a:p>
            <a:pPr algn="ctr"/>
            <a:r>
              <a:rPr lang="en-US" dirty="0"/>
              <a:t>Ten day wave forecast from the GWES system for 60°N and 25°W</a:t>
            </a:r>
          </a:p>
        </p:txBody>
      </p:sp>
      <p:pic>
        <p:nvPicPr>
          <p:cNvPr id="11" name="Picture 10">
            <a:extLst>
              <a:ext uri="{FF2B5EF4-FFF2-40B4-BE49-F238E27FC236}">
                <a16:creationId xmlns:a16="http://schemas.microsoft.com/office/drawing/2014/main" id="{AAB8E2FC-4B34-D145-AF68-FF3DB23889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3846" y="1290010"/>
            <a:ext cx="5523990" cy="4727261"/>
          </a:xfrm>
          <a:prstGeom prst="rect">
            <a:avLst/>
          </a:prstGeom>
        </p:spPr>
      </p:pic>
    </p:spTree>
    <p:extLst>
      <p:ext uri="{BB962C8B-B14F-4D97-AF65-F5344CB8AC3E}">
        <p14:creationId xmlns:p14="http://schemas.microsoft.com/office/powerpoint/2010/main" val="4219236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548785"/>
            <a:ext cx="7237217" cy="893626"/>
          </a:xfrm>
        </p:spPr>
        <p:txBody>
          <a:bodyPr>
            <a:normAutofit/>
          </a:bodyPr>
          <a:lstStyle/>
          <a:p>
            <a:r>
              <a:rPr lang="nb-NO" u="sng" dirty="0">
                <a:solidFill>
                  <a:schemeClr val="tx1"/>
                </a:solidFill>
                <a:hlinkClick r:id="rId3">
                  <a:extLst>
                    <a:ext uri="{A12FA001-AC4F-418D-AE19-62706E023703}">
                      <ahyp:hlinkClr xmlns:ahyp="http://schemas.microsoft.com/office/drawing/2018/hyperlinkcolor" val="tx"/>
                    </a:ext>
                  </a:extLst>
                </a:hlinkClick>
              </a:rPr>
              <a:t>https://wod.belgingur.is/api/v2/plot/point/upstream/global-gfs-1/latlon/46.220,6.138/meteogram.svg</a:t>
            </a:r>
            <a:endParaRPr lang="en-GB" dirty="0">
              <a:solidFill>
                <a:schemeClr val="tx1"/>
              </a:solidFill>
            </a:endParaRPr>
          </a:p>
        </p:txBody>
      </p:sp>
      <p:sp>
        <p:nvSpPr>
          <p:cNvPr id="3" name="Title 2"/>
          <p:cNvSpPr>
            <a:spLocks noGrp="1"/>
          </p:cNvSpPr>
          <p:nvPr>
            <p:ph type="title"/>
          </p:nvPr>
        </p:nvSpPr>
        <p:spPr/>
        <p:txBody>
          <a:bodyPr>
            <a:normAutofit/>
          </a:bodyPr>
          <a:lstStyle/>
          <a:p>
            <a:r>
              <a:rPr lang="en-GB" dirty="0"/>
              <a:t>Examples of API’s</a:t>
            </a:r>
          </a:p>
        </p:txBody>
      </p:sp>
      <p:pic>
        <p:nvPicPr>
          <p:cNvPr id="4" name="Picture 3" descr="belgingur-logo-color-horizont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a:extLst>
              <a:ext uri="{FF2B5EF4-FFF2-40B4-BE49-F238E27FC236}">
                <a16:creationId xmlns:a16="http://schemas.microsoft.com/office/drawing/2014/main" id="{85FCC9CE-F985-3A49-B803-BA45ACA452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31097"/>
            <a:ext cx="9144000" cy="3528351"/>
          </a:xfrm>
          <a:prstGeom prst="rect">
            <a:avLst/>
          </a:prstGeom>
        </p:spPr>
      </p:pic>
      <p:sp>
        <p:nvSpPr>
          <p:cNvPr id="8" name="TextBox 7">
            <a:extLst>
              <a:ext uri="{FF2B5EF4-FFF2-40B4-BE49-F238E27FC236}">
                <a16:creationId xmlns:a16="http://schemas.microsoft.com/office/drawing/2014/main" id="{47B4F137-ED9D-284F-8905-17A2B1A296BD}"/>
              </a:ext>
            </a:extLst>
          </p:cNvPr>
          <p:cNvSpPr txBox="1"/>
          <p:nvPr/>
        </p:nvSpPr>
        <p:spPr>
          <a:xfrm>
            <a:off x="2021305" y="6066881"/>
            <a:ext cx="5101390" cy="369332"/>
          </a:xfrm>
          <a:prstGeom prst="rect">
            <a:avLst/>
          </a:prstGeom>
          <a:noFill/>
        </p:spPr>
        <p:txBody>
          <a:bodyPr wrap="square" rtlCol="0">
            <a:spAutoFit/>
          </a:bodyPr>
          <a:lstStyle/>
          <a:p>
            <a:pPr algn="ctr"/>
            <a:r>
              <a:rPr lang="en-US" dirty="0"/>
              <a:t>Five day forecast from the GFS system for Geneva</a:t>
            </a:r>
          </a:p>
        </p:txBody>
      </p:sp>
    </p:spTree>
    <p:extLst>
      <p:ext uri="{BB962C8B-B14F-4D97-AF65-F5344CB8AC3E}">
        <p14:creationId xmlns:p14="http://schemas.microsoft.com/office/powerpoint/2010/main" val="3342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548785"/>
            <a:ext cx="7237217" cy="893626"/>
          </a:xfrm>
        </p:spPr>
        <p:txBody>
          <a:bodyPr>
            <a:normAutofit/>
          </a:bodyPr>
          <a:lstStyle/>
          <a:p>
            <a:r>
              <a:rPr lang="nb-NO" u="sng" dirty="0">
                <a:solidFill>
                  <a:schemeClr val="tx1"/>
                </a:solidFill>
                <a:hlinkClick r:id="rId3">
                  <a:extLst>
                    <a:ext uri="{A12FA001-AC4F-418D-AE19-62706E023703}">
                      <ahyp:hlinkClr xmlns:ahyp="http://schemas.microsoft.com/office/drawing/2018/hyperlinkcolor" val="tx"/>
                    </a:ext>
                  </a:extLst>
                </a:hlinkClick>
              </a:rPr>
              <a:t>https://wod.belgingur.is/api/v2/plot/point/upstream/global-gfs/latlon/46.220,6.138/meteogram.svg</a:t>
            </a:r>
            <a:endParaRPr lang="en-GB" dirty="0">
              <a:solidFill>
                <a:schemeClr val="tx1"/>
              </a:solidFill>
            </a:endParaRPr>
          </a:p>
        </p:txBody>
      </p:sp>
      <p:sp>
        <p:nvSpPr>
          <p:cNvPr id="3" name="Title 2"/>
          <p:cNvSpPr>
            <a:spLocks noGrp="1"/>
          </p:cNvSpPr>
          <p:nvPr>
            <p:ph type="title"/>
          </p:nvPr>
        </p:nvSpPr>
        <p:spPr/>
        <p:txBody>
          <a:bodyPr>
            <a:normAutofit/>
          </a:bodyPr>
          <a:lstStyle/>
          <a:p>
            <a:r>
              <a:rPr lang="en-GB" dirty="0"/>
              <a:t>Examples of API’s</a:t>
            </a:r>
          </a:p>
        </p:txBody>
      </p:sp>
      <p:pic>
        <p:nvPicPr>
          <p:cNvPr id="4" name="Picture 3" descr="belgingur-logo-color-horizont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8" name="Picture 7">
            <a:extLst>
              <a:ext uri="{FF2B5EF4-FFF2-40B4-BE49-F238E27FC236}">
                <a16:creationId xmlns:a16="http://schemas.microsoft.com/office/drawing/2014/main" id="{5A27DA3B-2BF1-0A4E-9D0B-457624253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45987"/>
            <a:ext cx="9144000" cy="3506067"/>
          </a:xfrm>
          <a:prstGeom prst="rect">
            <a:avLst/>
          </a:prstGeom>
        </p:spPr>
      </p:pic>
      <p:sp>
        <p:nvSpPr>
          <p:cNvPr id="9" name="TextBox 8">
            <a:extLst>
              <a:ext uri="{FF2B5EF4-FFF2-40B4-BE49-F238E27FC236}">
                <a16:creationId xmlns:a16="http://schemas.microsoft.com/office/drawing/2014/main" id="{E718531D-FE62-C840-B181-6EA0504D3F36}"/>
              </a:ext>
            </a:extLst>
          </p:cNvPr>
          <p:cNvSpPr txBox="1"/>
          <p:nvPr/>
        </p:nvSpPr>
        <p:spPr>
          <a:xfrm>
            <a:off x="1913021" y="6048192"/>
            <a:ext cx="5317958" cy="369332"/>
          </a:xfrm>
          <a:prstGeom prst="rect">
            <a:avLst/>
          </a:prstGeom>
          <a:noFill/>
        </p:spPr>
        <p:txBody>
          <a:bodyPr wrap="square" rtlCol="0">
            <a:spAutoFit/>
          </a:bodyPr>
          <a:lstStyle/>
          <a:p>
            <a:pPr algn="ctr"/>
            <a:r>
              <a:rPr lang="en-US" dirty="0"/>
              <a:t>Sixteen day forecast from the GFS system for Geneva</a:t>
            </a:r>
          </a:p>
        </p:txBody>
      </p:sp>
    </p:spTree>
    <p:extLst>
      <p:ext uri="{BB962C8B-B14F-4D97-AF65-F5344CB8AC3E}">
        <p14:creationId xmlns:p14="http://schemas.microsoft.com/office/powerpoint/2010/main" val="132331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548785"/>
            <a:ext cx="7237217" cy="893626"/>
          </a:xfrm>
        </p:spPr>
        <p:txBody>
          <a:bodyPr>
            <a:normAutofit/>
          </a:bodyPr>
          <a:lstStyle/>
          <a:p>
            <a:r>
              <a:rPr lang="nb-NO" u="sng" dirty="0" err="1">
                <a:solidFill>
                  <a:schemeClr val="tx1"/>
                </a:solidFill>
              </a:rPr>
              <a:t>https</a:t>
            </a:r>
            <a:r>
              <a:rPr lang="nb-NO" u="sng" dirty="0">
                <a:solidFill>
                  <a:schemeClr val="tx1"/>
                </a:solidFill>
              </a:rPr>
              <a:t>://</a:t>
            </a:r>
            <a:r>
              <a:rPr lang="nb-NO" u="sng" dirty="0" err="1">
                <a:solidFill>
                  <a:schemeClr val="tx1"/>
                </a:solidFill>
              </a:rPr>
              <a:t>wod.belgingur.is</a:t>
            </a:r>
            <a:r>
              <a:rPr lang="nb-NO" u="sng" dirty="0">
                <a:solidFill>
                  <a:schemeClr val="tx1"/>
                </a:solidFill>
              </a:rPr>
              <a:t>/</a:t>
            </a:r>
            <a:r>
              <a:rPr lang="nb-NO" u="sng" dirty="0" err="1">
                <a:solidFill>
                  <a:schemeClr val="tx1"/>
                </a:solidFill>
              </a:rPr>
              <a:t>api</a:t>
            </a:r>
            <a:r>
              <a:rPr lang="nb-NO" u="sng" dirty="0">
                <a:solidFill>
                  <a:schemeClr val="tx1"/>
                </a:solidFill>
              </a:rPr>
              <a:t>/v2/plot/</a:t>
            </a:r>
            <a:r>
              <a:rPr lang="nb-NO" u="sng" dirty="0" err="1">
                <a:solidFill>
                  <a:schemeClr val="tx1"/>
                </a:solidFill>
              </a:rPr>
              <a:t>point</a:t>
            </a:r>
            <a:r>
              <a:rPr lang="nb-NO" u="sng" dirty="0">
                <a:solidFill>
                  <a:schemeClr val="tx1"/>
                </a:solidFill>
              </a:rPr>
              <a:t>/</a:t>
            </a:r>
            <a:r>
              <a:rPr lang="nb-NO" u="sng" dirty="0" err="1">
                <a:solidFill>
                  <a:schemeClr val="tx1"/>
                </a:solidFill>
              </a:rPr>
              <a:t>upstream</a:t>
            </a:r>
            <a:r>
              <a:rPr lang="nb-NO" u="sng" dirty="0">
                <a:solidFill>
                  <a:schemeClr val="tx1"/>
                </a:solidFill>
              </a:rPr>
              <a:t>/global-</a:t>
            </a:r>
            <a:r>
              <a:rPr lang="nb-NO" u="sng" dirty="0" err="1">
                <a:solidFill>
                  <a:schemeClr val="tx1"/>
                </a:solidFill>
              </a:rPr>
              <a:t>cfs</a:t>
            </a:r>
            <a:r>
              <a:rPr lang="nb-NO" u="sng" dirty="0">
                <a:solidFill>
                  <a:schemeClr val="tx1"/>
                </a:solidFill>
              </a:rPr>
              <a:t>/</a:t>
            </a:r>
            <a:r>
              <a:rPr lang="nb-NO" u="sng" dirty="0" err="1">
                <a:solidFill>
                  <a:schemeClr val="tx1"/>
                </a:solidFill>
              </a:rPr>
              <a:t>latlon</a:t>
            </a:r>
            <a:r>
              <a:rPr lang="nb-NO" u="sng" dirty="0">
                <a:solidFill>
                  <a:schemeClr val="tx1"/>
                </a:solidFill>
              </a:rPr>
              <a:t>/46.220,6.138/</a:t>
            </a:r>
            <a:r>
              <a:rPr lang="nb-NO" u="sng" dirty="0" err="1">
                <a:solidFill>
                  <a:schemeClr val="tx1"/>
                </a:solidFill>
              </a:rPr>
              <a:t>meteogram.svg</a:t>
            </a:r>
            <a:endParaRPr lang="en-GB" dirty="0">
              <a:solidFill>
                <a:schemeClr val="tx1"/>
              </a:solidFill>
            </a:endParaRPr>
          </a:p>
        </p:txBody>
      </p:sp>
      <p:sp>
        <p:nvSpPr>
          <p:cNvPr id="3" name="Title 2"/>
          <p:cNvSpPr>
            <a:spLocks noGrp="1"/>
          </p:cNvSpPr>
          <p:nvPr>
            <p:ph type="title"/>
          </p:nvPr>
        </p:nvSpPr>
        <p:spPr/>
        <p:txBody>
          <a:bodyPr>
            <a:normAutofit/>
          </a:bodyPr>
          <a:lstStyle/>
          <a:p>
            <a:r>
              <a:rPr lang="en-GB" dirty="0"/>
              <a:t>Examples of API’s</a:t>
            </a:r>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a:extLst>
              <a:ext uri="{FF2B5EF4-FFF2-40B4-BE49-F238E27FC236}">
                <a16:creationId xmlns:a16="http://schemas.microsoft.com/office/drawing/2014/main" id="{C103B285-0C2E-8A4F-8628-3B6B1A243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64581"/>
            <a:ext cx="9144000" cy="3541059"/>
          </a:xfrm>
          <a:prstGeom prst="rect">
            <a:avLst/>
          </a:prstGeom>
        </p:spPr>
      </p:pic>
      <p:sp>
        <p:nvSpPr>
          <p:cNvPr id="9" name="TextBox 8">
            <a:extLst>
              <a:ext uri="{FF2B5EF4-FFF2-40B4-BE49-F238E27FC236}">
                <a16:creationId xmlns:a16="http://schemas.microsoft.com/office/drawing/2014/main" id="{E1BFB467-B5E8-DD4D-9ACF-C96E75479BA8}"/>
              </a:ext>
            </a:extLst>
          </p:cNvPr>
          <p:cNvSpPr txBox="1"/>
          <p:nvPr/>
        </p:nvSpPr>
        <p:spPr>
          <a:xfrm>
            <a:off x="1678405" y="6050911"/>
            <a:ext cx="5787189" cy="369332"/>
          </a:xfrm>
          <a:prstGeom prst="rect">
            <a:avLst/>
          </a:prstGeom>
          <a:noFill/>
        </p:spPr>
        <p:txBody>
          <a:bodyPr wrap="square" rtlCol="0">
            <a:spAutoFit/>
          </a:bodyPr>
          <a:lstStyle/>
          <a:p>
            <a:pPr algn="ctr"/>
            <a:r>
              <a:rPr lang="en-US" dirty="0"/>
              <a:t>Forty five day forecast from the CFS system for Geneva</a:t>
            </a:r>
          </a:p>
        </p:txBody>
      </p:sp>
    </p:spTree>
    <p:extLst>
      <p:ext uri="{BB962C8B-B14F-4D97-AF65-F5344CB8AC3E}">
        <p14:creationId xmlns:p14="http://schemas.microsoft.com/office/powerpoint/2010/main" val="3482956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2198485"/>
            <a:ext cx="7465817" cy="3227757"/>
          </a:xfrm>
        </p:spPr>
        <p:txBody>
          <a:bodyPr>
            <a:normAutofit/>
          </a:bodyPr>
          <a:lstStyle/>
          <a:p>
            <a:r>
              <a:rPr lang="nb-NO" dirty="0"/>
              <a:t>This data </a:t>
            </a:r>
            <a:r>
              <a:rPr lang="nb-NO" dirty="0" err="1"/>
              <a:t>can</a:t>
            </a:r>
            <a:r>
              <a:rPr lang="nb-NO" dirty="0"/>
              <a:t> </a:t>
            </a:r>
            <a:r>
              <a:rPr lang="nb-NO" dirty="0" err="1"/>
              <a:t>also</a:t>
            </a:r>
            <a:r>
              <a:rPr lang="nb-NO" dirty="0"/>
              <a:t> be </a:t>
            </a:r>
            <a:r>
              <a:rPr lang="nb-NO" dirty="0" err="1"/>
              <a:t>accessed</a:t>
            </a:r>
            <a:r>
              <a:rPr lang="nb-NO" dirty="0"/>
              <a:t> as .</a:t>
            </a:r>
            <a:r>
              <a:rPr lang="nb-NO" dirty="0" err="1"/>
              <a:t>json</a:t>
            </a:r>
            <a:r>
              <a:rPr lang="nb-NO" dirty="0"/>
              <a:t> or .</a:t>
            </a:r>
            <a:r>
              <a:rPr lang="nb-NO" dirty="0" err="1"/>
              <a:t>csv</a:t>
            </a:r>
            <a:r>
              <a:rPr lang="nb-NO" dirty="0"/>
              <a:t> files</a:t>
            </a:r>
          </a:p>
          <a:p>
            <a:r>
              <a:rPr lang="nb-NO" u="sng" dirty="0">
                <a:hlinkClick r:id="rId3"/>
              </a:rPr>
              <a:t>https://wod.belgingur.is/api/v2/data/point/upstream/global-gfs-1/latlon/46.220,6.138/vars/@meteogram.json</a:t>
            </a:r>
            <a:endParaRPr lang="nb-NO" u="sng" dirty="0"/>
          </a:p>
          <a:p>
            <a:r>
              <a:rPr lang="nb-NO" dirty="0">
                <a:hlinkClick r:id="rId4"/>
              </a:rPr>
              <a:t>https://wod.belgingur.is/api/v2/data/point/upstream/global-gfs/latlon/46.220,6.138/vars/@meteogram.json</a:t>
            </a:r>
            <a:endParaRPr lang="nb-NO" dirty="0"/>
          </a:p>
          <a:p>
            <a:r>
              <a:rPr lang="nb-NO" dirty="0">
                <a:hlinkClick r:id="rId5"/>
              </a:rPr>
              <a:t>https://wod.belgingur.is/api/v2/data/point/upstream/global-cfs/latlon/46.220,6.138/vars/@meteogram.json</a:t>
            </a:r>
            <a:endParaRPr lang="nb-NO" dirty="0"/>
          </a:p>
          <a:p>
            <a:endParaRPr lang="en-GB" dirty="0"/>
          </a:p>
        </p:txBody>
      </p:sp>
      <p:sp>
        <p:nvSpPr>
          <p:cNvPr id="3" name="Title 2"/>
          <p:cNvSpPr>
            <a:spLocks noGrp="1"/>
          </p:cNvSpPr>
          <p:nvPr>
            <p:ph type="title"/>
          </p:nvPr>
        </p:nvSpPr>
        <p:spPr/>
        <p:txBody>
          <a:bodyPr>
            <a:normAutofit/>
          </a:bodyPr>
          <a:lstStyle/>
          <a:p>
            <a:r>
              <a:rPr lang="en-GB" dirty="0"/>
              <a:t>Examples of API’s</a:t>
            </a:r>
          </a:p>
        </p:txBody>
      </p:sp>
      <p:pic>
        <p:nvPicPr>
          <p:cNvPr id="4" name="Picture 3" descr="belgingur-logo-color-horizont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52532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08847" y="2174421"/>
            <a:ext cx="2113247" cy="2397578"/>
          </a:xfrm>
        </p:spPr>
        <p:txBody>
          <a:bodyPr>
            <a:normAutofit/>
          </a:bodyPr>
          <a:lstStyle/>
          <a:p>
            <a:r>
              <a:rPr lang="nb-NO" dirty="0"/>
              <a:t>This data </a:t>
            </a:r>
            <a:r>
              <a:rPr lang="nb-NO" dirty="0" err="1"/>
              <a:t>can</a:t>
            </a:r>
            <a:r>
              <a:rPr lang="nb-NO" dirty="0"/>
              <a:t> </a:t>
            </a:r>
            <a:r>
              <a:rPr lang="nb-NO" dirty="0" err="1"/>
              <a:t>also</a:t>
            </a:r>
            <a:r>
              <a:rPr lang="nb-NO" dirty="0"/>
              <a:t> be </a:t>
            </a:r>
            <a:r>
              <a:rPr lang="nb-NO" dirty="0" err="1"/>
              <a:t>accessed</a:t>
            </a:r>
            <a:r>
              <a:rPr lang="nb-NO" dirty="0"/>
              <a:t> as .</a:t>
            </a:r>
            <a:r>
              <a:rPr lang="nb-NO" dirty="0" err="1"/>
              <a:t>json</a:t>
            </a:r>
            <a:r>
              <a:rPr lang="nb-NO" dirty="0"/>
              <a:t> or .</a:t>
            </a:r>
            <a:r>
              <a:rPr lang="nb-NO" dirty="0" err="1"/>
              <a:t>csv</a:t>
            </a:r>
            <a:r>
              <a:rPr lang="nb-NO" dirty="0"/>
              <a:t> files</a:t>
            </a:r>
          </a:p>
        </p:txBody>
      </p:sp>
      <p:sp>
        <p:nvSpPr>
          <p:cNvPr id="3" name="Title 2"/>
          <p:cNvSpPr>
            <a:spLocks noGrp="1"/>
          </p:cNvSpPr>
          <p:nvPr>
            <p:ph type="title"/>
          </p:nvPr>
        </p:nvSpPr>
        <p:spPr/>
        <p:txBody>
          <a:bodyPr>
            <a:normAutofit/>
          </a:bodyPr>
          <a:lstStyle/>
          <a:p>
            <a:r>
              <a:rPr lang="en-GB" dirty="0"/>
              <a:t>Examples of API’s</a:t>
            </a:r>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a:extLst>
              <a:ext uri="{FF2B5EF4-FFF2-40B4-BE49-F238E27FC236}">
                <a16:creationId xmlns:a16="http://schemas.microsoft.com/office/drawing/2014/main" id="{623CA444-FA0A-6F4E-AD10-2CD243E3F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039" y="1826752"/>
            <a:ext cx="6438900" cy="4432300"/>
          </a:xfrm>
          <a:prstGeom prst="rect">
            <a:avLst/>
          </a:prstGeom>
        </p:spPr>
      </p:pic>
    </p:spTree>
    <p:extLst>
      <p:ext uri="{BB962C8B-B14F-4D97-AF65-F5344CB8AC3E}">
        <p14:creationId xmlns:p14="http://schemas.microsoft.com/office/powerpoint/2010/main" val="3337644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885669"/>
            <a:ext cx="7237217" cy="4240494"/>
          </a:xfrm>
        </p:spPr>
        <p:txBody>
          <a:bodyPr>
            <a:normAutofit/>
          </a:bodyPr>
          <a:lstStyle/>
          <a:p>
            <a:r>
              <a:rPr lang="en-GB" dirty="0"/>
              <a:t>The WOD post-processing provides charts and </a:t>
            </a:r>
            <a:r>
              <a:rPr lang="en-GB" dirty="0" err="1"/>
              <a:t>meteograms</a:t>
            </a:r>
            <a:r>
              <a:rPr lang="en-GB" dirty="0"/>
              <a:t> and is split into modules</a:t>
            </a:r>
          </a:p>
          <a:p>
            <a:pPr lvl="1"/>
            <a:r>
              <a:rPr lang="en-GB" dirty="0"/>
              <a:t>By default, observations are taken from the MADIS website - </a:t>
            </a:r>
            <a:r>
              <a:rPr lang="en-GB" dirty="0">
                <a:hlinkClick r:id="rId3"/>
              </a:rPr>
              <a:t>https://madis.ncep.noaa.gov</a:t>
            </a:r>
            <a:endParaRPr lang="en-GB" dirty="0"/>
          </a:p>
          <a:p>
            <a:pPr lvl="1"/>
            <a:r>
              <a:rPr lang="en-GB" dirty="0"/>
              <a:t>Possible to integrate other data sources</a:t>
            </a:r>
          </a:p>
          <a:p>
            <a:r>
              <a:rPr lang="en-GB" dirty="0"/>
              <a:t>Each module has a dedicated web interface and API</a:t>
            </a:r>
          </a:p>
          <a:p>
            <a:r>
              <a:rPr lang="en-GB" dirty="0"/>
              <a:t>Possible to control the dissemination of results </a:t>
            </a:r>
          </a:p>
          <a:p>
            <a:r>
              <a:rPr lang="en-GB" dirty="0"/>
              <a:t>The WOD system comes with a simple website that combines both widgets</a:t>
            </a:r>
          </a:p>
          <a:p>
            <a:endParaRPr lang="en-GB" dirty="0"/>
          </a:p>
        </p:txBody>
      </p:sp>
      <p:sp>
        <p:nvSpPr>
          <p:cNvPr id="3" name="Title 2"/>
          <p:cNvSpPr>
            <a:spLocks noGrp="1"/>
          </p:cNvSpPr>
          <p:nvPr>
            <p:ph type="title"/>
          </p:nvPr>
        </p:nvSpPr>
        <p:spPr/>
        <p:txBody>
          <a:bodyPr>
            <a:normAutofit/>
          </a:bodyPr>
          <a:lstStyle/>
          <a:p>
            <a:r>
              <a:rPr lang="en-GB" dirty="0"/>
              <a:t>System applications</a:t>
            </a:r>
          </a:p>
        </p:txBody>
      </p:sp>
      <p:pic>
        <p:nvPicPr>
          <p:cNvPr id="4" name="Picture 3" descr="belgingur-logo-color-horizont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713700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885669"/>
            <a:ext cx="7237217" cy="4240494"/>
          </a:xfrm>
        </p:spPr>
        <p:txBody>
          <a:bodyPr>
            <a:normAutofit/>
          </a:bodyPr>
          <a:lstStyle/>
          <a:p>
            <a:r>
              <a:rPr lang="en-GB" dirty="0"/>
              <a:t>Continue to increase API’s flexibility and speed</a:t>
            </a:r>
          </a:p>
          <a:p>
            <a:r>
              <a:rPr lang="en-GB" dirty="0"/>
              <a:t>Continue to add new upstream data sources to the  API’s</a:t>
            </a:r>
          </a:p>
          <a:p>
            <a:r>
              <a:rPr lang="en-GB" dirty="0"/>
              <a:t>Work on adding 4D-VAR data assimilation capabilities to the WOD system has just started</a:t>
            </a:r>
          </a:p>
          <a:p>
            <a:pPr lvl="1"/>
            <a:r>
              <a:rPr lang="en-GB" dirty="0"/>
              <a:t>Funded by the Icelandic Technology Development Fund</a:t>
            </a:r>
          </a:p>
          <a:p>
            <a:pPr marL="0" indent="0">
              <a:buNone/>
            </a:pPr>
            <a:endParaRPr lang="en-GB" dirty="0"/>
          </a:p>
          <a:p>
            <a:endParaRPr lang="en-GB" dirty="0"/>
          </a:p>
        </p:txBody>
      </p:sp>
      <p:sp>
        <p:nvSpPr>
          <p:cNvPr id="3" name="Title 2"/>
          <p:cNvSpPr>
            <a:spLocks noGrp="1"/>
          </p:cNvSpPr>
          <p:nvPr>
            <p:ph type="title"/>
          </p:nvPr>
        </p:nvSpPr>
        <p:spPr/>
        <p:txBody>
          <a:bodyPr>
            <a:normAutofit/>
          </a:bodyPr>
          <a:lstStyle/>
          <a:p>
            <a:r>
              <a:rPr lang="en-GB" dirty="0"/>
              <a:t>Development</a:t>
            </a:r>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a:extLst>
              <a:ext uri="{FF2B5EF4-FFF2-40B4-BE49-F238E27FC236}">
                <a16:creationId xmlns:a16="http://schemas.microsoft.com/office/drawing/2014/main" id="{C75A7459-21C1-F641-9D6B-8308BE25D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0351" y="5487616"/>
            <a:ext cx="1117600" cy="1003300"/>
          </a:xfrm>
          <a:prstGeom prst="rect">
            <a:avLst/>
          </a:prstGeom>
        </p:spPr>
      </p:pic>
    </p:spTree>
    <p:extLst>
      <p:ext uri="{BB962C8B-B14F-4D97-AF65-F5344CB8AC3E}">
        <p14:creationId xmlns:p14="http://schemas.microsoft.com/office/powerpoint/2010/main" val="1268937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885669"/>
            <a:ext cx="7574101" cy="1374889"/>
          </a:xfrm>
        </p:spPr>
        <p:txBody>
          <a:bodyPr>
            <a:normAutofit/>
          </a:bodyPr>
          <a:lstStyle/>
          <a:p>
            <a:r>
              <a:rPr lang="en-GB"/>
              <a:t>WOD is </a:t>
            </a:r>
            <a:r>
              <a:rPr lang="en-GB" dirty="0"/>
              <a:t>run operationally in Cabo Verde and Seychelles</a:t>
            </a:r>
          </a:p>
          <a:p>
            <a:pPr lvl="1"/>
            <a:r>
              <a:rPr lang="en-GB" dirty="0">
                <a:hlinkClick r:id="rId3"/>
              </a:rPr>
              <a:t>http://syn.meteo.gov.sc</a:t>
            </a:r>
            <a:endParaRPr lang="en-GB" dirty="0"/>
          </a:p>
          <a:p>
            <a:pPr lvl="1"/>
            <a:r>
              <a:rPr lang="en-GB" dirty="0">
                <a:hlinkClick r:id="rId4"/>
              </a:rPr>
              <a:t>http://www.inmg-wod.org</a:t>
            </a:r>
            <a:endParaRPr lang="en-GB" dirty="0"/>
          </a:p>
          <a:p>
            <a:endParaRPr lang="en-GB" dirty="0"/>
          </a:p>
        </p:txBody>
      </p:sp>
      <p:sp>
        <p:nvSpPr>
          <p:cNvPr id="3" name="Title 2"/>
          <p:cNvSpPr>
            <a:spLocks noGrp="1"/>
          </p:cNvSpPr>
          <p:nvPr>
            <p:ph type="title"/>
          </p:nvPr>
        </p:nvSpPr>
        <p:spPr/>
        <p:txBody>
          <a:bodyPr>
            <a:normAutofit/>
          </a:bodyPr>
          <a:lstStyle/>
          <a:p>
            <a:r>
              <a:rPr lang="en-GB" dirty="0"/>
              <a:t>System applications</a:t>
            </a:r>
          </a:p>
        </p:txBody>
      </p:sp>
      <p:pic>
        <p:nvPicPr>
          <p:cNvPr id="4" name="Picture 3" descr="belgingur-logo-color-horizont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21"/>
          <p:cNvPicPr>
            <a:picLocks noChangeAspect="1"/>
          </p:cNvPicPr>
          <p:nvPr/>
        </p:nvPicPr>
        <p:blipFill>
          <a:blip r:embed="rId6">
            <a:extLst>
              <a:ext uri="{28A0092B-C50C-407E-A947-70E740481C1C}">
                <a14:useLocalDpi xmlns:a14="http://schemas.microsoft.com/office/drawing/2010/main" val="0"/>
              </a:ext>
            </a:extLst>
          </a:blip>
          <a:srcRect l="6137" t="8900" r="9673"/>
          <a:stretch>
            <a:fillRect/>
          </a:stretch>
        </p:blipFill>
        <p:spPr bwMode="auto">
          <a:xfrm>
            <a:off x="36536313" y="15432088"/>
            <a:ext cx="7513637"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l="6137" t="8900" r="9673"/>
          <a:stretch>
            <a:fillRect/>
          </a:stretch>
        </p:blipFill>
        <p:spPr bwMode="auto">
          <a:xfrm>
            <a:off x="4881855" y="3294129"/>
            <a:ext cx="3874470" cy="279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4578" r="7693"/>
          <a:stretch/>
        </p:blipFill>
        <p:spPr>
          <a:xfrm>
            <a:off x="349701" y="3260558"/>
            <a:ext cx="4402776" cy="2828298"/>
          </a:xfrm>
          <a:prstGeom prst="rect">
            <a:avLst/>
          </a:prstGeom>
        </p:spPr>
      </p:pic>
    </p:spTree>
    <p:extLst>
      <p:ext uri="{BB962C8B-B14F-4D97-AF65-F5344CB8AC3E}">
        <p14:creationId xmlns:p14="http://schemas.microsoft.com/office/powerpoint/2010/main" val="2047886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1579" y="1338111"/>
            <a:ext cx="8301874" cy="4899423"/>
          </a:xfrm>
        </p:spPr>
        <p:txBody>
          <a:bodyPr>
            <a:normAutofit/>
          </a:bodyPr>
          <a:lstStyle/>
          <a:p>
            <a:r>
              <a:rPr lang="en-GB" dirty="0"/>
              <a:t>The WOD system </a:t>
            </a:r>
            <a:r>
              <a:rPr lang="en-US" dirty="0"/>
              <a:t>can be used to create conventional short- to medium-range weather forecasts for any location on the globe as well as ensemble and S2S forecasts</a:t>
            </a:r>
          </a:p>
          <a:p>
            <a:r>
              <a:rPr lang="en-US" dirty="0"/>
              <a:t>Designed to meet the needs of NMHs that have limited resources and little experience in running operational forecast systems</a:t>
            </a:r>
            <a:endParaRPr lang="en-GB" dirty="0"/>
          </a:p>
          <a:p>
            <a:r>
              <a:rPr lang="en-GB" dirty="0"/>
              <a:t>It is based on </a:t>
            </a:r>
            <a:r>
              <a:rPr lang="en-GB" b="1" dirty="0"/>
              <a:t>Open Source</a:t>
            </a:r>
            <a:r>
              <a:rPr lang="en-GB" dirty="0"/>
              <a:t> components, is</a:t>
            </a:r>
            <a:r>
              <a:rPr lang="en-GB" b="1" dirty="0"/>
              <a:t> Event Driven</a:t>
            </a:r>
            <a:r>
              <a:rPr lang="en-GB" dirty="0"/>
              <a:t> and very </a:t>
            </a:r>
            <a:r>
              <a:rPr lang="en-GB" b="1" dirty="0"/>
              <a:t>Scalable</a:t>
            </a:r>
            <a:r>
              <a:rPr lang="en-GB" dirty="0"/>
              <a:t> and </a:t>
            </a:r>
            <a:r>
              <a:rPr lang="en-GB" b="1" dirty="0"/>
              <a:t>Resilient</a:t>
            </a:r>
          </a:p>
          <a:p>
            <a:r>
              <a:rPr lang="en-GB" dirty="0"/>
              <a:t>Output can be used as input into other decision support software</a:t>
            </a:r>
          </a:p>
          <a:p>
            <a:r>
              <a:rPr lang="en-GB" dirty="0"/>
              <a:t>Forecasts can be accessed via fast and flexible API’s</a:t>
            </a:r>
          </a:p>
        </p:txBody>
      </p:sp>
      <p:sp>
        <p:nvSpPr>
          <p:cNvPr id="3" name="Title 2"/>
          <p:cNvSpPr>
            <a:spLocks noGrp="1"/>
          </p:cNvSpPr>
          <p:nvPr>
            <p:ph type="title"/>
          </p:nvPr>
        </p:nvSpPr>
        <p:spPr/>
        <p:txBody>
          <a:bodyPr>
            <a:normAutofit/>
          </a:bodyPr>
          <a:lstStyle/>
          <a:p>
            <a:r>
              <a:rPr lang="en-GB" dirty="0"/>
              <a:t>Summary</a:t>
            </a:r>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62786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885669"/>
            <a:ext cx="8031386" cy="4240494"/>
          </a:xfrm>
        </p:spPr>
        <p:txBody>
          <a:bodyPr>
            <a:normAutofit/>
          </a:bodyPr>
          <a:lstStyle/>
          <a:p>
            <a:endParaRPr lang="en-GB" dirty="0"/>
          </a:p>
          <a:p>
            <a:r>
              <a:rPr lang="en-GB" dirty="0"/>
              <a:t>Why?</a:t>
            </a:r>
          </a:p>
          <a:p>
            <a:r>
              <a:rPr lang="en-GB" dirty="0"/>
              <a:t>Design philosophy</a:t>
            </a:r>
          </a:p>
          <a:p>
            <a:r>
              <a:rPr lang="en-GB" dirty="0"/>
              <a:t>WOD overview </a:t>
            </a:r>
            <a:r>
              <a:rPr lang="mr-IN" dirty="0"/>
              <a:t>–</a:t>
            </a:r>
            <a:r>
              <a:rPr lang="en-GB" dirty="0"/>
              <a:t> deployment and updates</a:t>
            </a:r>
          </a:p>
          <a:p>
            <a:r>
              <a:rPr lang="en-GB" dirty="0"/>
              <a:t>Examples of applications</a:t>
            </a:r>
          </a:p>
          <a:p>
            <a:r>
              <a:rPr lang="en-GB" dirty="0"/>
              <a:t>Summary</a:t>
            </a:r>
          </a:p>
        </p:txBody>
      </p:sp>
      <p:sp>
        <p:nvSpPr>
          <p:cNvPr id="3" name="Title 2"/>
          <p:cNvSpPr>
            <a:spLocks noGrp="1"/>
          </p:cNvSpPr>
          <p:nvPr>
            <p:ph type="title"/>
          </p:nvPr>
        </p:nvSpPr>
        <p:spPr/>
        <p:txBody>
          <a:bodyPr>
            <a:normAutofit/>
          </a:bodyPr>
          <a:lstStyle/>
          <a:p>
            <a:r>
              <a:rPr lang="en-GB" dirty="0"/>
              <a:t>Outline of this talk</a:t>
            </a:r>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3131978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Thank you</a:t>
            </a:r>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6" name="Content Placeholder 5">
            <a:extLst>
              <a:ext uri="{FF2B5EF4-FFF2-40B4-BE49-F238E27FC236}">
                <a16:creationId xmlns:a16="http://schemas.microsoft.com/office/drawing/2014/main" id="{231F8BBD-65DA-3242-B195-351B37B5E318}"/>
              </a:ext>
            </a:extLst>
          </p:cNvPr>
          <p:cNvSpPr>
            <a:spLocks noGrp="1"/>
          </p:cNvSpPr>
          <p:nvPr>
            <p:ph idx="1"/>
          </p:nvPr>
        </p:nvSpPr>
        <p:spPr>
          <a:xfrm>
            <a:off x="613610" y="2430379"/>
            <a:ext cx="8301874" cy="2743200"/>
          </a:xfrm>
        </p:spPr>
        <p:txBody>
          <a:bodyPr>
            <a:normAutofit/>
          </a:bodyPr>
          <a:lstStyle/>
          <a:p>
            <a:r>
              <a:rPr lang="en-GB" dirty="0">
                <a:hlinkClick r:id="rId4"/>
              </a:rPr>
              <a:t>https://wod.belgingur.is</a:t>
            </a:r>
            <a:endParaRPr lang="en-GB" dirty="0"/>
          </a:p>
          <a:p>
            <a:r>
              <a:rPr lang="en-GB" dirty="0">
                <a:hlinkClick r:id="rId5"/>
              </a:rPr>
              <a:t>https://wod.belgingur.is/api/v2/ui/</a:t>
            </a:r>
            <a:endParaRPr lang="en-GB" dirty="0"/>
          </a:p>
          <a:p>
            <a:r>
              <a:rPr lang="en-GB" dirty="0">
                <a:hlinkClick r:id="rId6"/>
              </a:rPr>
              <a:t>https://github.com/Belgingur/WOD-Documentation/wiki/Getting-Started-With-WOD-APIs</a:t>
            </a:r>
            <a:endParaRPr lang="en-GB" dirty="0"/>
          </a:p>
          <a:p>
            <a:pPr marL="0" indent="0">
              <a:buNone/>
            </a:pPr>
            <a:endParaRPr lang="en-GB" dirty="0"/>
          </a:p>
          <a:p>
            <a:endParaRPr lang="en-GB" dirty="0"/>
          </a:p>
        </p:txBody>
      </p:sp>
    </p:spTree>
    <p:extLst>
      <p:ext uri="{BB962C8B-B14F-4D97-AF65-F5344CB8AC3E}">
        <p14:creationId xmlns:p14="http://schemas.microsoft.com/office/powerpoint/2010/main" val="190585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368599-06CA-E549-BDF7-454E8186F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0351" y="5487616"/>
            <a:ext cx="1117600" cy="1003300"/>
          </a:xfrm>
          <a:prstGeom prst="rect">
            <a:avLst/>
          </a:prstGeom>
        </p:spPr>
      </p:pic>
      <p:sp>
        <p:nvSpPr>
          <p:cNvPr id="6" name="Content Placeholder 5"/>
          <p:cNvSpPr>
            <a:spLocks noGrp="1"/>
          </p:cNvSpPr>
          <p:nvPr>
            <p:ph idx="1"/>
          </p:nvPr>
        </p:nvSpPr>
        <p:spPr>
          <a:xfrm>
            <a:off x="872067" y="1214489"/>
            <a:ext cx="8031386" cy="4766429"/>
          </a:xfrm>
        </p:spPr>
        <p:txBody>
          <a:bodyPr>
            <a:normAutofit/>
          </a:bodyPr>
          <a:lstStyle/>
          <a:p>
            <a:endParaRPr lang="en-GB" dirty="0"/>
          </a:p>
          <a:p>
            <a:r>
              <a:rPr lang="en-GB" dirty="0"/>
              <a:t>There is a need for the potential of running high resolution operational forecasts in many developing countries</a:t>
            </a:r>
          </a:p>
          <a:p>
            <a:r>
              <a:rPr lang="en-GB" dirty="0"/>
              <a:t>Lack of necessary infrastructure is delaying progress</a:t>
            </a:r>
          </a:p>
          <a:p>
            <a:r>
              <a:rPr lang="en-GB" dirty="0"/>
              <a:t>The WOD system solves some of these problems</a:t>
            </a:r>
          </a:p>
          <a:p>
            <a:pPr lvl="1"/>
            <a:r>
              <a:rPr lang="en-GB" dirty="0"/>
              <a:t>“Infrastructure in a box”</a:t>
            </a:r>
          </a:p>
          <a:p>
            <a:pPr lvl="1"/>
            <a:r>
              <a:rPr lang="en-GB" dirty="0"/>
              <a:t>Shares many features with the </a:t>
            </a:r>
            <a:r>
              <a:rPr lang="en-GB" dirty="0" err="1">
                <a:solidFill>
                  <a:srgbClr val="C00000"/>
                </a:solidFill>
              </a:rPr>
              <a:t>SAR</a:t>
            </a:r>
            <a:r>
              <a:rPr lang="en-GB" dirty="0" err="1"/>
              <a:t>Weather</a:t>
            </a:r>
            <a:r>
              <a:rPr lang="en-GB" dirty="0"/>
              <a:t> system</a:t>
            </a:r>
          </a:p>
          <a:p>
            <a:r>
              <a:rPr lang="en-GB" dirty="0"/>
              <a:t>Was initially partially funded by </a:t>
            </a:r>
            <a:r>
              <a:rPr lang="en-GB" dirty="0" err="1"/>
              <a:t>DfID</a:t>
            </a:r>
            <a:r>
              <a:rPr lang="en-GB" dirty="0"/>
              <a:t> and the EU </a:t>
            </a:r>
            <a:r>
              <a:rPr lang="pt-PT" dirty="0"/>
              <a:t>via </a:t>
            </a:r>
            <a:r>
              <a:rPr lang="pt-PT" dirty="0" err="1"/>
              <a:t>the</a:t>
            </a:r>
            <a:r>
              <a:rPr lang="pt-PT" dirty="0"/>
              <a:t> </a:t>
            </a:r>
            <a:r>
              <a:rPr lang="pt-PT" dirty="0" err="1"/>
              <a:t>ClimDev</a:t>
            </a:r>
            <a:r>
              <a:rPr lang="pt-PT" dirty="0"/>
              <a:t> </a:t>
            </a:r>
            <a:r>
              <a:rPr lang="is-IS" dirty="0"/>
              <a:t>work programme</a:t>
            </a:r>
          </a:p>
          <a:p>
            <a:r>
              <a:rPr lang="is-IS" dirty="0"/>
              <a:t>On-going development is funded by the Icelandic Technology Development Fund - Tækniþróunarsjóður</a:t>
            </a:r>
          </a:p>
        </p:txBody>
      </p:sp>
      <p:sp>
        <p:nvSpPr>
          <p:cNvPr id="3" name="Title 2"/>
          <p:cNvSpPr>
            <a:spLocks noGrp="1"/>
          </p:cNvSpPr>
          <p:nvPr>
            <p:ph type="title"/>
          </p:nvPr>
        </p:nvSpPr>
        <p:spPr/>
        <p:txBody>
          <a:bodyPr>
            <a:normAutofit/>
          </a:bodyPr>
          <a:lstStyle/>
          <a:p>
            <a:r>
              <a:rPr lang="en-GB" dirty="0"/>
              <a:t>Why?</a:t>
            </a:r>
          </a:p>
        </p:txBody>
      </p:sp>
      <p:pic>
        <p:nvPicPr>
          <p:cNvPr id="4" name="Picture 3" descr="belgingur-logo-color-horizont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484116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885669"/>
            <a:ext cx="8031386" cy="4240494"/>
          </a:xfrm>
        </p:spPr>
        <p:txBody>
          <a:bodyPr>
            <a:normAutofit/>
          </a:bodyPr>
          <a:lstStyle/>
          <a:p>
            <a:r>
              <a:rPr lang="en-GB" dirty="0"/>
              <a:t>Based on </a:t>
            </a:r>
            <a:r>
              <a:rPr lang="en-GB" b="1" dirty="0"/>
              <a:t>Open Source</a:t>
            </a:r>
            <a:r>
              <a:rPr lang="en-GB" dirty="0"/>
              <a:t> components</a:t>
            </a:r>
          </a:p>
          <a:p>
            <a:pPr lvl="1"/>
            <a:r>
              <a:rPr lang="en-GB" b="1" dirty="0"/>
              <a:t>WRF/WPS </a:t>
            </a:r>
            <a:r>
              <a:rPr lang="en-GB" dirty="0"/>
              <a:t>weather model and accompanying software</a:t>
            </a:r>
          </a:p>
          <a:p>
            <a:pPr lvl="1"/>
            <a:r>
              <a:rPr lang="en-GB" b="1" dirty="0"/>
              <a:t>Python</a:t>
            </a:r>
            <a:r>
              <a:rPr lang="en-GB" dirty="0"/>
              <a:t> language and libraries</a:t>
            </a:r>
          </a:p>
          <a:p>
            <a:pPr lvl="1"/>
            <a:r>
              <a:rPr lang="en-GB" b="1" dirty="0"/>
              <a:t>Linux</a:t>
            </a:r>
            <a:r>
              <a:rPr lang="en-GB" dirty="0"/>
              <a:t>, </a:t>
            </a:r>
            <a:r>
              <a:rPr lang="en-GB" b="1" dirty="0" err="1"/>
              <a:t>PostgreSQL</a:t>
            </a:r>
            <a:r>
              <a:rPr lang="en-GB" dirty="0"/>
              <a:t>, and </a:t>
            </a:r>
            <a:r>
              <a:rPr lang="en-GB" b="1" dirty="0" err="1"/>
              <a:t>nginx</a:t>
            </a:r>
            <a:r>
              <a:rPr lang="en-GB" dirty="0"/>
              <a:t> </a:t>
            </a:r>
            <a:r>
              <a:rPr lang="en-GB" dirty="0" err="1"/>
              <a:t>webservices</a:t>
            </a:r>
            <a:endParaRPr lang="en-GB" b="1" dirty="0"/>
          </a:p>
          <a:p>
            <a:r>
              <a:rPr lang="en-GB" b="1" dirty="0"/>
              <a:t>Event Driven</a:t>
            </a:r>
          </a:p>
          <a:p>
            <a:pPr lvl="1"/>
            <a:r>
              <a:rPr lang="en-GB" dirty="0"/>
              <a:t>Processing starts as soon as possible</a:t>
            </a:r>
          </a:p>
          <a:p>
            <a:pPr lvl="1"/>
            <a:r>
              <a:rPr lang="en-GB" dirty="0"/>
              <a:t>Computing resources don’t stand idle out of fear</a:t>
            </a:r>
          </a:p>
          <a:p>
            <a:r>
              <a:rPr lang="en-GB" b="1" dirty="0"/>
              <a:t>Scalable</a:t>
            </a:r>
            <a:r>
              <a:rPr lang="en-GB" dirty="0"/>
              <a:t> and </a:t>
            </a:r>
            <a:r>
              <a:rPr lang="en-GB" b="1" dirty="0"/>
              <a:t>Resilient</a:t>
            </a:r>
          </a:p>
          <a:p>
            <a:pPr lvl="1"/>
            <a:r>
              <a:rPr lang="en-GB" dirty="0"/>
              <a:t>Just add computing nodes for increased throughput</a:t>
            </a:r>
          </a:p>
          <a:p>
            <a:pPr lvl="1"/>
            <a:r>
              <a:rPr lang="en-GB" dirty="0"/>
              <a:t>Other nodes step in if one is removed</a:t>
            </a:r>
          </a:p>
        </p:txBody>
      </p:sp>
      <p:sp>
        <p:nvSpPr>
          <p:cNvPr id="3" name="Title 2"/>
          <p:cNvSpPr>
            <a:spLocks noGrp="1"/>
          </p:cNvSpPr>
          <p:nvPr>
            <p:ph type="title"/>
          </p:nvPr>
        </p:nvSpPr>
        <p:spPr/>
        <p:txBody>
          <a:bodyPr>
            <a:normAutofit/>
          </a:bodyPr>
          <a:lstStyle/>
          <a:p>
            <a:r>
              <a:rPr lang="en-GB" dirty="0"/>
              <a:t>Design philosophy</a:t>
            </a:r>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753298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837545"/>
            <a:ext cx="7237217" cy="4372234"/>
          </a:xfrm>
        </p:spPr>
        <p:txBody>
          <a:bodyPr>
            <a:normAutofit fontScale="92500" lnSpcReduction="20000"/>
          </a:bodyPr>
          <a:lstStyle/>
          <a:p>
            <a:r>
              <a:rPr lang="en-GB" dirty="0"/>
              <a:t>Built around the WRF-</a:t>
            </a:r>
            <a:r>
              <a:rPr lang="en-GB" dirty="0" err="1"/>
              <a:t>Chem</a:t>
            </a:r>
            <a:r>
              <a:rPr lang="en-GB" dirty="0"/>
              <a:t> modelling system</a:t>
            </a:r>
          </a:p>
          <a:p>
            <a:r>
              <a:rPr lang="en-GB" dirty="0"/>
              <a:t>Initial and boundary data taken from the global GFS model as well as the GEFS and CFS systems</a:t>
            </a:r>
          </a:p>
          <a:p>
            <a:r>
              <a:rPr lang="en-GB" dirty="0"/>
              <a:t>System installation is fast and highly automated</a:t>
            </a:r>
          </a:p>
          <a:p>
            <a:r>
              <a:rPr lang="en-GB" dirty="0"/>
              <a:t>Can be used to create conventional short- to medium-range weather forecasts for any location on the globe as well as ensemble and S2S forecasts</a:t>
            </a:r>
          </a:p>
          <a:p>
            <a:pPr lvl="1"/>
            <a:r>
              <a:rPr lang="en-GB" dirty="0"/>
              <a:t>Input can be GFS, GEFS, and/or CFS</a:t>
            </a:r>
          </a:p>
          <a:p>
            <a:r>
              <a:rPr lang="en-GB" dirty="0"/>
              <a:t>Can be used as a tool to provide input to other modelling systems, such as hydrological models</a:t>
            </a:r>
          </a:p>
          <a:p>
            <a:r>
              <a:rPr lang="en-GB" dirty="0"/>
              <a:t>Access to global and WOD forecasts alike via fast API’s</a:t>
            </a:r>
          </a:p>
          <a:p>
            <a:r>
              <a:rPr lang="en-GB" dirty="0"/>
              <a:t>A wide variety of post-processing options are also available</a:t>
            </a:r>
          </a:p>
          <a:p>
            <a:endParaRPr lang="en-GB" dirty="0"/>
          </a:p>
        </p:txBody>
      </p:sp>
      <p:sp>
        <p:nvSpPr>
          <p:cNvPr id="3" name="Title 2"/>
          <p:cNvSpPr>
            <a:spLocks noGrp="1"/>
          </p:cNvSpPr>
          <p:nvPr>
            <p:ph type="title"/>
          </p:nvPr>
        </p:nvSpPr>
        <p:spPr/>
        <p:txBody>
          <a:bodyPr>
            <a:normAutofit/>
          </a:bodyPr>
          <a:lstStyle/>
          <a:p>
            <a:r>
              <a:rPr lang="en-GB" dirty="0"/>
              <a:t>System description</a:t>
            </a:r>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776034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53392" y="1315085"/>
            <a:ext cx="7237217" cy="1867430"/>
          </a:xfrm>
        </p:spPr>
        <p:txBody>
          <a:bodyPr>
            <a:normAutofit/>
          </a:bodyPr>
          <a:lstStyle/>
          <a:p>
            <a:r>
              <a:rPr lang="en-GB" dirty="0"/>
              <a:t>Code is retrieved from GitHub, while WRF, WPS and associated binaries are retrieved from </a:t>
            </a:r>
            <a:r>
              <a:rPr lang="en-GB" dirty="0" err="1"/>
              <a:t>Belgingur's</a:t>
            </a:r>
            <a:r>
              <a:rPr lang="en-GB" dirty="0"/>
              <a:t> servers.</a:t>
            </a:r>
          </a:p>
        </p:txBody>
      </p:sp>
      <p:sp>
        <p:nvSpPr>
          <p:cNvPr id="3" name="Title 2"/>
          <p:cNvSpPr>
            <a:spLocks noGrp="1"/>
          </p:cNvSpPr>
          <p:nvPr>
            <p:ph type="title"/>
          </p:nvPr>
        </p:nvSpPr>
        <p:spPr/>
        <p:txBody>
          <a:bodyPr>
            <a:normAutofit/>
          </a:bodyPr>
          <a:lstStyle/>
          <a:p>
            <a:r>
              <a:rPr lang="en-GB" dirty="0"/>
              <a:t>Deployment and updates</a:t>
            </a:r>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 y="2567813"/>
            <a:ext cx="9144000" cy="2907458"/>
          </a:xfrm>
          <a:prstGeom prst="rect">
            <a:avLst/>
          </a:prstGeom>
        </p:spPr>
      </p:pic>
    </p:spTree>
    <p:extLst>
      <p:ext uri="{BB962C8B-B14F-4D97-AF65-F5344CB8AC3E}">
        <p14:creationId xmlns:p14="http://schemas.microsoft.com/office/powerpoint/2010/main" val="299047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885669"/>
            <a:ext cx="7237217" cy="4240494"/>
          </a:xfrm>
        </p:spPr>
        <p:txBody>
          <a:bodyPr>
            <a:normAutofit/>
          </a:bodyPr>
          <a:lstStyle/>
          <a:p>
            <a:r>
              <a:rPr lang="en-GB" dirty="0"/>
              <a:t>The deployment scripts are under source control along with WOD source code and is exercised and tested on </a:t>
            </a:r>
            <a:r>
              <a:rPr lang="en-GB" dirty="0" err="1"/>
              <a:t>Belgingur's</a:t>
            </a:r>
            <a:r>
              <a:rPr lang="en-GB" dirty="0"/>
              <a:t> Continuous Integration Servers with each change to the code</a:t>
            </a:r>
          </a:p>
          <a:p>
            <a:r>
              <a:rPr lang="en-GB" dirty="0"/>
              <a:t>This ensures </a:t>
            </a:r>
            <a:r>
              <a:rPr lang="en-GB"/>
              <a:t>that deployments </a:t>
            </a:r>
            <a:r>
              <a:rPr lang="en-GB" dirty="0"/>
              <a:t>and updates will run smoothly</a:t>
            </a:r>
          </a:p>
        </p:txBody>
      </p:sp>
      <p:sp>
        <p:nvSpPr>
          <p:cNvPr id="3" name="Title 2"/>
          <p:cNvSpPr>
            <a:spLocks noGrp="1"/>
          </p:cNvSpPr>
          <p:nvPr>
            <p:ph type="title"/>
          </p:nvPr>
        </p:nvSpPr>
        <p:spPr/>
        <p:txBody>
          <a:bodyPr>
            <a:normAutofit/>
          </a:bodyPr>
          <a:lstStyle/>
          <a:p>
            <a:r>
              <a:rPr lang="en-GB" dirty="0"/>
              <a:t>Deployment and updates</a:t>
            </a:r>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65299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86268" y="1933796"/>
            <a:ext cx="3302890" cy="2036625"/>
          </a:xfrm>
        </p:spPr>
        <p:txBody>
          <a:bodyPr>
            <a:normAutofit/>
          </a:bodyPr>
          <a:lstStyle/>
          <a:p>
            <a:r>
              <a:rPr lang="en-GB" dirty="0"/>
              <a:t>Dust forecasts are among the latest addition to the WOD system</a:t>
            </a:r>
          </a:p>
        </p:txBody>
      </p:sp>
      <p:sp>
        <p:nvSpPr>
          <p:cNvPr id="3" name="Title 2"/>
          <p:cNvSpPr>
            <a:spLocks noGrp="1"/>
          </p:cNvSpPr>
          <p:nvPr>
            <p:ph type="title"/>
          </p:nvPr>
        </p:nvSpPr>
        <p:spPr/>
        <p:txBody>
          <a:bodyPr>
            <a:normAutofit/>
          </a:bodyPr>
          <a:lstStyle/>
          <a:p>
            <a:r>
              <a:rPr lang="en-GB" dirty="0"/>
              <a:t>Deployment and updates</a:t>
            </a:r>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a:extLst>
              <a:ext uri="{FF2B5EF4-FFF2-40B4-BE49-F238E27FC236}">
                <a16:creationId xmlns:a16="http://schemas.microsoft.com/office/drawing/2014/main" id="{AA9CCB1D-CAED-1949-93FF-A329A1691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9653" y="1263316"/>
            <a:ext cx="5027147" cy="5237518"/>
          </a:xfrm>
          <a:prstGeom prst="rect">
            <a:avLst/>
          </a:prstGeom>
        </p:spPr>
      </p:pic>
    </p:spTree>
    <p:extLst>
      <p:ext uri="{BB962C8B-B14F-4D97-AF65-F5344CB8AC3E}">
        <p14:creationId xmlns:p14="http://schemas.microsoft.com/office/powerpoint/2010/main" val="4219479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383632"/>
            <a:ext cx="7237217" cy="4742531"/>
          </a:xfrm>
        </p:spPr>
        <p:txBody>
          <a:bodyPr>
            <a:normAutofit/>
          </a:bodyPr>
          <a:lstStyle/>
          <a:p>
            <a:r>
              <a:rPr lang="en-GB" dirty="0"/>
              <a:t>New API’s have been added giving users direct access to global forecasts (GFS, GEFS, CFS, and GWES)</a:t>
            </a:r>
          </a:p>
          <a:p>
            <a:r>
              <a:rPr lang="en-GB" dirty="0"/>
              <a:t>Improved documentation with detailed change-log for new system releases and e-mail list for registered end-users and developers</a:t>
            </a:r>
          </a:p>
          <a:p>
            <a:pPr lvl="1"/>
            <a:r>
              <a:rPr lang="en-GB" dirty="0">
                <a:hlinkClick r:id="rId3"/>
              </a:rPr>
              <a:t>https://github.com/Belgingur/WOD-Documentation/wiki</a:t>
            </a:r>
            <a:r>
              <a:rPr lang="en-GB" dirty="0"/>
              <a:t> </a:t>
            </a:r>
          </a:p>
          <a:p>
            <a:pPr lvl="1"/>
            <a:r>
              <a:rPr lang="en-GB" dirty="0">
                <a:hlinkClick r:id="rId4"/>
              </a:rPr>
              <a:t>https://github.com/Belgingur/WOD-Documentation/wiki/Getting-Started-With-WOD-APIs</a:t>
            </a:r>
            <a:r>
              <a:rPr lang="en-GB" dirty="0"/>
              <a:t> </a:t>
            </a:r>
          </a:p>
          <a:p>
            <a:pPr lvl="1"/>
            <a:r>
              <a:rPr lang="en-GB" dirty="0">
                <a:hlinkClick r:id="rId5"/>
              </a:rPr>
              <a:t>https://github.com/Belgingur/WOD-Documentation/wiki/WOD-API-Change-Logs</a:t>
            </a:r>
            <a:r>
              <a:rPr lang="en-GB" dirty="0"/>
              <a:t> </a:t>
            </a:r>
          </a:p>
        </p:txBody>
      </p:sp>
      <p:sp>
        <p:nvSpPr>
          <p:cNvPr id="3" name="Title 2"/>
          <p:cNvSpPr>
            <a:spLocks noGrp="1"/>
          </p:cNvSpPr>
          <p:nvPr>
            <p:ph type="title"/>
          </p:nvPr>
        </p:nvSpPr>
        <p:spPr/>
        <p:txBody>
          <a:bodyPr>
            <a:normAutofit/>
          </a:bodyPr>
          <a:lstStyle/>
          <a:p>
            <a:r>
              <a:rPr lang="en-GB" dirty="0"/>
              <a:t>Documentation and API’s</a:t>
            </a:r>
          </a:p>
        </p:txBody>
      </p:sp>
      <p:pic>
        <p:nvPicPr>
          <p:cNvPr id="4" name="Picture 3" descr="belgingur-logo-color-horizont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6762359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18416</TotalTime>
  <Words>1148</Words>
  <Application>Microsoft Macintosh PowerPoint</Application>
  <PresentationFormat>On-screen Show (4:3)</PresentationFormat>
  <Paragraphs>123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Candara</vt:lpstr>
      <vt:lpstr>Mangal</vt:lpstr>
      <vt:lpstr>Symbol</vt:lpstr>
      <vt:lpstr>Waveform</vt:lpstr>
      <vt:lpstr> WOD</vt:lpstr>
      <vt:lpstr>Outline of this talk</vt:lpstr>
      <vt:lpstr>Why?</vt:lpstr>
      <vt:lpstr>Design philosophy</vt:lpstr>
      <vt:lpstr>System description</vt:lpstr>
      <vt:lpstr>Deployment and updates</vt:lpstr>
      <vt:lpstr>Deployment and updates</vt:lpstr>
      <vt:lpstr>Deployment and updates</vt:lpstr>
      <vt:lpstr>Documentation and API’s</vt:lpstr>
      <vt:lpstr>Examples of API’s</vt:lpstr>
      <vt:lpstr>Examples of API’s</vt:lpstr>
      <vt:lpstr>Examples of API’s</vt:lpstr>
      <vt:lpstr>Examples of API’s</vt:lpstr>
      <vt:lpstr>Examples of API’s</vt:lpstr>
      <vt:lpstr>Examples of API’s</vt:lpstr>
      <vt:lpstr>System applications</vt:lpstr>
      <vt:lpstr>Development</vt:lpstr>
      <vt:lpstr>System applications</vt:lpstr>
      <vt:lpstr>Summary</vt:lpstr>
      <vt:lpstr>Thank you</vt:lpstr>
    </vt:vector>
  </TitlesOfParts>
  <Company>Belgingur</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SARWeather</dc:title>
  <dc:creator>Ólafur Rögnvaldsson</dc:creator>
  <cp:lastModifiedBy>Olafur Rognvaldsson</cp:lastModifiedBy>
  <cp:revision>270</cp:revision>
  <dcterms:created xsi:type="dcterms:W3CDTF">2013-04-05T00:49:39Z</dcterms:created>
  <dcterms:modified xsi:type="dcterms:W3CDTF">2020-02-19T15:43:07Z</dcterms:modified>
</cp:coreProperties>
</file>