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embeddings/oleObject1.bin" ContentType="application/vnd.openxmlformats-officedocument.oleObject"/>
  <Override PartName="/ppt/notesSlides/notesSlide5.xml" ContentType="application/vnd.openxmlformats-officedocument.presentationml.notesSlide+xml"/>
  <Override PartName="/ppt/embeddings/oleObject2.bin" ContentType="application/vnd.openxmlformats-officedocument.oleObject"/>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6"/>
  </p:notesMasterIdLst>
  <p:sldIdLst>
    <p:sldId id="263" r:id="rId2"/>
    <p:sldId id="293" r:id="rId3"/>
    <p:sldId id="274" r:id="rId4"/>
    <p:sldId id="316" r:id="rId5"/>
    <p:sldId id="317" r:id="rId6"/>
    <p:sldId id="318" r:id="rId7"/>
    <p:sldId id="329" r:id="rId8"/>
    <p:sldId id="319" r:id="rId9"/>
    <p:sldId id="320" r:id="rId10"/>
    <p:sldId id="321" r:id="rId11"/>
    <p:sldId id="322" r:id="rId12"/>
    <p:sldId id="323" r:id="rId13"/>
    <p:sldId id="324" r:id="rId14"/>
    <p:sldId id="325" r:id="rId15"/>
    <p:sldId id="326" r:id="rId16"/>
    <p:sldId id="327" r:id="rId17"/>
    <p:sldId id="328" r:id="rId18"/>
    <p:sldId id="330" r:id="rId19"/>
    <p:sldId id="315" r:id="rId20"/>
    <p:sldId id="308" r:id="rId21"/>
    <p:sldId id="275" r:id="rId22"/>
    <p:sldId id="295" r:id="rId23"/>
    <p:sldId id="294" r:id="rId24"/>
    <p:sldId id="262" r:id="rId25"/>
    <p:sldId id="296" r:id="rId26"/>
    <p:sldId id="332" r:id="rId27"/>
    <p:sldId id="331" r:id="rId28"/>
    <p:sldId id="354" r:id="rId29"/>
    <p:sldId id="333" r:id="rId30"/>
    <p:sldId id="334" r:id="rId31"/>
    <p:sldId id="335" r:id="rId32"/>
    <p:sldId id="341" r:id="rId33"/>
    <p:sldId id="336" r:id="rId34"/>
    <p:sldId id="337" r:id="rId35"/>
    <p:sldId id="338" r:id="rId36"/>
    <p:sldId id="339" r:id="rId37"/>
    <p:sldId id="340" r:id="rId38"/>
    <p:sldId id="342" r:id="rId39"/>
    <p:sldId id="343" r:id="rId40"/>
    <p:sldId id="344" r:id="rId41"/>
    <p:sldId id="348" r:id="rId42"/>
    <p:sldId id="345" r:id="rId43"/>
    <p:sldId id="346" r:id="rId44"/>
    <p:sldId id="347" r:id="rId45"/>
    <p:sldId id="350" r:id="rId46"/>
    <p:sldId id="351" r:id="rId47"/>
    <p:sldId id="352" r:id="rId48"/>
    <p:sldId id="353" r:id="rId49"/>
    <p:sldId id="349" r:id="rId50"/>
    <p:sldId id="298" r:id="rId51"/>
    <p:sldId id="292" r:id="rId52"/>
    <p:sldId id="283" r:id="rId53"/>
    <p:sldId id="284" r:id="rId54"/>
    <p:sldId id="310" r:id="rId55"/>
    <p:sldId id="300" r:id="rId56"/>
    <p:sldId id="301" r:id="rId57"/>
    <p:sldId id="280" r:id="rId58"/>
    <p:sldId id="306" r:id="rId59"/>
    <p:sldId id="304" r:id="rId60"/>
    <p:sldId id="309" r:id="rId61"/>
    <p:sldId id="311" r:id="rId62"/>
    <p:sldId id="312" r:id="rId63"/>
    <p:sldId id="313" r:id="rId64"/>
    <p:sldId id="314" r:id="rId6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1" autoAdjust="0"/>
    <p:restoredTop sz="86596" autoAdjust="0"/>
  </p:normalViewPr>
  <p:slideViewPr>
    <p:cSldViewPr snapToGrid="0" snapToObjects="1">
      <p:cViewPr>
        <p:scale>
          <a:sx n="100" d="100"/>
          <a:sy n="100" d="100"/>
        </p:scale>
        <p:origin x="-880" y="-136"/>
      </p:cViewPr>
      <p:guideLst>
        <p:guide orient="horz" pos="2160"/>
        <p:guide pos="2880"/>
      </p:guideLst>
    </p:cSldViewPr>
  </p:slideViewPr>
  <p:outlineViewPr>
    <p:cViewPr>
      <p:scale>
        <a:sx n="33" d="100"/>
        <a:sy n="33" d="100"/>
      </p:scale>
      <p:origin x="0" y="2328"/>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notesMaster" Target="notesMasters/notesMaster1.xml"/><Relationship Id="rId67" Type="http://schemas.openxmlformats.org/officeDocument/2006/relationships/printerSettings" Target="printerSettings/printerSettings1.bin"/><Relationship Id="rId68" Type="http://schemas.openxmlformats.org/officeDocument/2006/relationships/presProps" Target="presProps.xml"/><Relationship Id="rId69" Type="http://schemas.openxmlformats.org/officeDocument/2006/relationships/viewProps" Target="viewProp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theme" Target="theme/theme1.xml"/><Relationship Id="rId71"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Macintosh%20HD:Users:or:RV:Belgingur:Taeknithrounarsjodur:cpu-scaling.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scatterChart>
        <c:scatterStyle val="smoothMarker"/>
        <c:varyColors val="0"/>
        <c:ser>
          <c:idx val="0"/>
          <c:order val="0"/>
          <c:tx>
            <c:strRef>
              <c:f>Sheet1!$B$1</c:f>
              <c:strCache>
                <c:ptCount val="1"/>
                <c:pt idx="0">
                  <c:v>Reikniafl</c:v>
                </c:pt>
              </c:strCache>
            </c:strRef>
          </c:tx>
          <c:marker>
            <c:symbol val="none"/>
          </c:marker>
          <c:xVal>
            <c:numRef>
              <c:f>Sheet1!$A$2:$A$101</c:f>
              <c:numCache>
                <c:formatCode>General</c:formatCode>
                <c:ptCount val="100"/>
                <c:pt idx="0">
                  <c:v>100.0</c:v>
                </c:pt>
                <c:pt idx="1">
                  <c:v>99.0</c:v>
                </c:pt>
                <c:pt idx="2">
                  <c:v>98.0</c:v>
                </c:pt>
                <c:pt idx="3">
                  <c:v>97.0</c:v>
                </c:pt>
                <c:pt idx="4">
                  <c:v>96.0</c:v>
                </c:pt>
                <c:pt idx="5">
                  <c:v>95.0</c:v>
                </c:pt>
                <c:pt idx="6">
                  <c:v>94.0</c:v>
                </c:pt>
                <c:pt idx="7">
                  <c:v>93.0</c:v>
                </c:pt>
                <c:pt idx="8">
                  <c:v>92.0</c:v>
                </c:pt>
                <c:pt idx="9">
                  <c:v>91.0</c:v>
                </c:pt>
                <c:pt idx="10">
                  <c:v>90.0</c:v>
                </c:pt>
                <c:pt idx="11">
                  <c:v>89.0</c:v>
                </c:pt>
                <c:pt idx="12">
                  <c:v>88.0</c:v>
                </c:pt>
                <c:pt idx="13">
                  <c:v>87.0</c:v>
                </c:pt>
                <c:pt idx="14">
                  <c:v>86.0</c:v>
                </c:pt>
                <c:pt idx="15">
                  <c:v>85.0</c:v>
                </c:pt>
                <c:pt idx="16">
                  <c:v>84.0</c:v>
                </c:pt>
                <c:pt idx="17">
                  <c:v>83.0</c:v>
                </c:pt>
                <c:pt idx="18">
                  <c:v>82.0</c:v>
                </c:pt>
                <c:pt idx="19">
                  <c:v>81.0</c:v>
                </c:pt>
                <c:pt idx="20">
                  <c:v>80.0</c:v>
                </c:pt>
                <c:pt idx="21">
                  <c:v>79.0</c:v>
                </c:pt>
                <c:pt idx="22">
                  <c:v>78.0</c:v>
                </c:pt>
                <c:pt idx="23">
                  <c:v>77.0</c:v>
                </c:pt>
                <c:pt idx="24">
                  <c:v>76.0</c:v>
                </c:pt>
                <c:pt idx="25">
                  <c:v>75.0</c:v>
                </c:pt>
                <c:pt idx="26">
                  <c:v>74.0</c:v>
                </c:pt>
                <c:pt idx="27">
                  <c:v>73.0</c:v>
                </c:pt>
                <c:pt idx="28">
                  <c:v>72.0</c:v>
                </c:pt>
                <c:pt idx="29">
                  <c:v>71.0</c:v>
                </c:pt>
                <c:pt idx="30">
                  <c:v>70.0</c:v>
                </c:pt>
                <c:pt idx="31">
                  <c:v>69.0</c:v>
                </c:pt>
                <c:pt idx="32">
                  <c:v>68.0</c:v>
                </c:pt>
                <c:pt idx="33">
                  <c:v>67.0</c:v>
                </c:pt>
                <c:pt idx="34">
                  <c:v>66.0</c:v>
                </c:pt>
                <c:pt idx="35">
                  <c:v>65.0</c:v>
                </c:pt>
                <c:pt idx="36">
                  <c:v>64.0</c:v>
                </c:pt>
                <c:pt idx="37">
                  <c:v>63.0</c:v>
                </c:pt>
                <c:pt idx="38">
                  <c:v>62.0</c:v>
                </c:pt>
                <c:pt idx="39">
                  <c:v>61.0</c:v>
                </c:pt>
                <c:pt idx="40">
                  <c:v>60.0</c:v>
                </c:pt>
                <c:pt idx="41">
                  <c:v>59.0</c:v>
                </c:pt>
                <c:pt idx="42">
                  <c:v>58.0</c:v>
                </c:pt>
                <c:pt idx="43">
                  <c:v>57.0</c:v>
                </c:pt>
                <c:pt idx="44">
                  <c:v>56.0</c:v>
                </c:pt>
                <c:pt idx="45">
                  <c:v>55.0</c:v>
                </c:pt>
                <c:pt idx="46">
                  <c:v>54.0</c:v>
                </c:pt>
                <c:pt idx="47">
                  <c:v>53.0</c:v>
                </c:pt>
                <c:pt idx="48">
                  <c:v>52.0</c:v>
                </c:pt>
                <c:pt idx="49">
                  <c:v>51.0</c:v>
                </c:pt>
                <c:pt idx="50">
                  <c:v>50.0</c:v>
                </c:pt>
                <c:pt idx="51">
                  <c:v>49.0</c:v>
                </c:pt>
                <c:pt idx="52">
                  <c:v>48.0</c:v>
                </c:pt>
                <c:pt idx="53">
                  <c:v>47.0</c:v>
                </c:pt>
                <c:pt idx="54">
                  <c:v>46.0</c:v>
                </c:pt>
                <c:pt idx="55">
                  <c:v>45.0</c:v>
                </c:pt>
                <c:pt idx="56">
                  <c:v>44.0</c:v>
                </c:pt>
                <c:pt idx="57">
                  <c:v>43.0</c:v>
                </c:pt>
                <c:pt idx="58">
                  <c:v>42.0</c:v>
                </c:pt>
                <c:pt idx="59">
                  <c:v>41.0</c:v>
                </c:pt>
                <c:pt idx="60">
                  <c:v>40.0</c:v>
                </c:pt>
                <c:pt idx="61">
                  <c:v>39.0</c:v>
                </c:pt>
                <c:pt idx="62">
                  <c:v>38.0</c:v>
                </c:pt>
                <c:pt idx="63">
                  <c:v>37.0</c:v>
                </c:pt>
                <c:pt idx="64">
                  <c:v>36.0</c:v>
                </c:pt>
                <c:pt idx="65">
                  <c:v>35.0</c:v>
                </c:pt>
                <c:pt idx="66">
                  <c:v>34.0</c:v>
                </c:pt>
                <c:pt idx="67">
                  <c:v>33.0</c:v>
                </c:pt>
                <c:pt idx="68">
                  <c:v>32.0</c:v>
                </c:pt>
                <c:pt idx="69">
                  <c:v>31.0</c:v>
                </c:pt>
                <c:pt idx="70">
                  <c:v>30.0</c:v>
                </c:pt>
                <c:pt idx="71">
                  <c:v>29.0</c:v>
                </c:pt>
                <c:pt idx="72">
                  <c:v>28.0</c:v>
                </c:pt>
                <c:pt idx="73">
                  <c:v>27.0</c:v>
                </c:pt>
                <c:pt idx="74">
                  <c:v>26.0</c:v>
                </c:pt>
                <c:pt idx="75">
                  <c:v>25.0</c:v>
                </c:pt>
                <c:pt idx="76">
                  <c:v>24.0</c:v>
                </c:pt>
                <c:pt idx="77">
                  <c:v>23.0</c:v>
                </c:pt>
                <c:pt idx="78">
                  <c:v>22.0</c:v>
                </c:pt>
                <c:pt idx="79">
                  <c:v>21.0</c:v>
                </c:pt>
                <c:pt idx="80">
                  <c:v>20.0</c:v>
                </c:pt>
                <c:pt idx="81">
                  <c:v>19.0</c:v>
                </c:pt>
                <c:pt idx="82">
                  <c:v>18.0</c:v>
                </c:pt>
                <c:pt idx="83">
                  <c:v>17.0</c:v>
                </c:pt>
                <c:pt idx="84">
                  <c:v>16.0</c:v>
                </c:pt>
                <c:pt idx="85">
                  <c:v>15.0</c:v>
                </c:pt>
                <c:pt idx="86">
                  <c:v>14.0</c:v>
                </c:pt>
                <c:pt idx="87">
                  <c:v>13.0</c:v>
                </c:pt>
                <c:pt idx="88">
                  <c:v>12.0</c:v>
                </c:pt>
                <c:pt idx="89">
                  <c:v>11.0</c:v>
                </c:pt>
                <c:pt idx="90">
                  <c:v>10.0</c:v>
                </c:pt>
                <c:pt idx="91">
                  <c:v>9.0</c:v>
                </c:pt>
                <c:pt idx="92">
                  <c:v>8.0</c:v>
                </c:pt>
                <c:pt idx="93">
                  <c:v>7.0</c:v>
                </c:pt>
                <c:pt idx="94">
                  <c:v>6.0</c:v>
                </c:pt>
                <c:pt idx="95">
                  <c:v>5.0</c:v>
                </c:pt>
                <c:pt idx="96">
                  <c:v>4.0</c:v>
                </c:pt>
                <c:pt idx="97">
                  <c:v>3.0</c:v>
                </c:pt>
                <c:pt idx="98">
                  <c:v>2.0</c:v>
                </c:pt>
                <c:pt idx="99">
                  <c:v>1.0</c:v>
                </c:pt>
              </c:numCache>
            </c:numRef>
          </c:xVal>
          <c:yVal>
            <c:numRef>
              <c:f>Sheet1!$B$2:$B$101</c:f>
              <c:numCache>
                <c:formatCode>General</c:formatCode>
                <c:ptCount val="100"/>
                <c:pt idx="0">
                  <c:v>1.0</c:v>
                </c:pt>
                <c:pt idx="1">
                  <c:v>1.030610152128365</c:v>
                </c:pt>
                <c:pt idx="2">
                  <c:v>1.062482469039261</c:v>
                </c:pt>
                <c:pt idx="3">
                  <c:v>1.095682681529967</c:v>
                </c:pt>
                <c:pt idx="4">
                  <c:v>1.130280671296296</c:v>
                </c:pt>
                <c:pt idx="5">
                  <c:v>1.166350779997084</c:v>
                </c:pt>
                <c:pt idx="6">
                  <c:v>1.203972144900455</c:v>
                </c:pt>
                <c:pt idx="7">
                  <c:v>1.24322906371176</c:v>
                </c:pt>
                <c:pt idx="8">
                  <c:v>1.284211391468727</c:v>
                </c:pt>
                <c:pt idx="9">
                  <c:v>1.327014972709937</c:v>
                </c:pt>
                <c:pt idx="10">
                  <c:v>1.371742112482853</c:v>
                </c:pt>
                <c:pt idx="11">
                  <c:v>1.41850209016283</c:v>
                </c:pt>
                <c:pt idx="12">
                  <c:v>1.467411720510894</c:v>
                </c:pt>
                <c:pt idx="13">
                  <c:v>1.518595966912831</c:v>
                </c:pt>
                <c:pt idx="14">
                  <c:v>1.572188612323443</c:v>
                </c:pt>
                <c:pt idx="15">
                  <c:v>1.628332994097293</c:v>
                </c:pt>
                <c:pt idx="16">
                  <c:v>1.68718280963179</c:v>
                </c:pt>
                <c:pt idx="17">
                  <c:v>1.74890300059288</c:v>
                </c:pt>
                <c:pt idx="18">
                  <c:v>1.813670724452634</c:v>
                </c:pt>
                <c:pt idx="19">
                  <c:v>1.88167642315892</c:v>
                </c:pt>
                <c:pt idx="20">
                  <c:v>1.953125</c:v>
                </c:pt>
                <c:pt idx="21">
                  <c:v>2.028237117144891</c:v>
                </c:pt>
                <c:pt idx="22">
                  <c:v>2.107250627960688</c:v>
                </c:pt>
                <c:pt idx="23">
                  <c:v>2.190422160062909</c:v>
                </c:pt>
                <c:pt idx="24">
                  <c:v>2.278028867181805</c:v>
                </c:pt>
                <c:pt idx="25">
                  <c:v>2.37037037037037</c:v>
                </c:pt>
                <c:pt idx="26">
                  <c:v>2.467770911890707</c:v>
                </c:pt>
                <c:pt idx="27">
                  <c:v>2.57058174835547</c:v>
                </c:pt>
                <c:pt idx="28">
                  <c:v>2.679183813443072</c:v>
                </c:pt>
                <c:pt idx="29">
                  <c:v>2.793990684835056</c:v>
                </c:pt>
                <c:pt idx="30">
                  <c:v>2.915451895043732</c:v>
                </c:pt>
                <c:pt idx="31">
                  <c:v>3.044056631629575</c:v>
                </c:pt>
                <c:pt idx="32">
                  <c:v>3.180337879096276</c:v>
                </c:pt>
                <c:pt idx="33">
                  <c:v>3.324877062670608</c:v>
                </c:pt>
                <c:pt idx="34">
                  <c:v>3.47830926343323</c:v>
                </c:pt>
                <c:pt idx="35">
                  <c:v>3.641329085116068</c:v>
                </c:pt>
                <c:pt idx="36">
                  <c:v>3.814697265625</c:v>
                </c:pt>
                <c:pt idx="37">
                  <c:v>3.999248141349426</c:v>
                </c:pt>
                <c:pt idx="38">
                  <c:v>4.195898090027188</c:v>
                </c:pt>
                <c:pt idx="39">
                  <c:v>4.405655098884928</c:v>
                </c:pt>
                <c:pt idx="40">
                  <c:v>4.62962962962963</c:v>
                </c:pt>
                <c:pt idx="41">
                  <c:v>4.869046981434323</c:v>
                </c:pt>
                <c:pt idx="42">
                  <c:v>5.125261388330804</c:v>
                </c:pt>
                <c:pt idx="43">
                  <c:v>5.399772129616128</c:v>
                </c:pt>
                <c:pt idx="44">
                  <c:v>5.69424198250729</c:v>
                </c:pt>
                <c:pt idx="45">
                  <c:v>6.010518407212621</c:v>
                </c:pt>
                <c:pt idx="46">
                  <c:v>6.350657928161357</c:v>
                </c:pt>
                <c:pt idx="47">
                  <c:v>6.716954264258386</c:v>
                </c:pt>
                <c:pt idx="48">
                  <c:v>7.111970869367279</c:v>
                </c:pt>
                <c:pt idx="49">
                  <c:v>7.538578676376344</c:v>
                </c:pt>
                <c:pt idx="50">
                  <c:v>8.0</c:v>
                </c:pt>
                <c:pt idx="51">
                  <c:v>8.499859752314087</c:v>
                </c:pt>
                <c:pt idx="52">
                  <c:v>9.042245370370368</c:v>
                </c:pt>
                <c:pt idx="53">
                  <c:v>9.631777159203643</c:v>
                </c:pt>
                <c:pt idx="54">
                  <c:v>10.27369113174981</c:v>
                </c:pt>
                <c:pt idx="55">
                  <c:v>10.97393689986283</c:v>
                </c:pt>
                <c:pt idx="56">
                  <c:v>11.73929376408716</c:v>
                </c:pt>
                <c:pt idx="57">
                  <c:v>12.57750889858755</c:v>
                </c:pt>
                <c:pt idx="58">
                  <c:v>13.49746247705431</c:v>
                </c:pt>
                <c:pt idx="59">
                  <c:v>14.50936579562107</c:v>
                </c:pt>
                <c:pt idx="60">
                  <c:v>15.625</c:v>
                </c:pt>
                <c:pt idx="61">
                  <c:v>16.8580050236855</c:v>
                </c:pt>
                <c:pt idx="62">
                  <c:v>18.22423093745444</c:v>
                </c:pt>
                <c:pt idx="63">
                  <c:v>19.74216729512558</c:v>
                </c:pt>
                <c:pt idx="64">
                  <c:v>21.43347050754458</c:v>
                </c:pt>
                <c:pt idx="65">
                  <c:v>23.32361516034986</c:v>
                </c:pt>
                <c:pt idx="66">
                  <c:v>25.44270303276998</c:v>
                </c:pt>
                <c:pt idx="67">
                  <c:v>27.82647410746584</c:v>
                </c:pt>
                <c:pt idx="68">
                  <c:v>30.517578125</c:v>
                </c:pt>
                <c:pt idx="69">
                  <c:v>33.56718472021727</c:v>
                </c:pt>
                <c:pt idx="70">
                  <c:v>37.03703703703705</c:v>
                </c:pt>
                <c:pt idx="71">
                  <c:v>41.0020911066462</c:v>
                </c:pt>
                <c:pt idx="72">
                  <c:v>45.55393586005832</c:v>
                </c:pt>
                <c:pt idx="73">
                  <c:v>50.80526342529059</c:v>
                </c:pt>
                <c:pt idx="74">
                  <c:v>56.89576695493855</c:v>
                </c:pt>
                <c:pt idx="75">
                  <c:v>64.0</c:v>
                </c:pt>
                <c:pt idx="76">
                  <c:v>72.33796296296297</c:v>
                </c:pt>
                <c:pt idx="77">
                  <c:v>82.18952905399851</c:v>
                </c:pt>
                <c:pt idx="78">
                  <c:v>93.91435011269725</c:v>
                </c:pt>
                <c:pt idx="79">
                  <c:v>107.9796998164345</c:v>
                </c:pt>
                <c:pt idx="80">
                  <c:v>125.0</c:v>
                </c:pt>
                <c:pt idx="81">
                  <c:v>145.7938474996355</c:v>
                </c:pt>
                <c:pt idx="82">
                  <c:v>171.4677640603566</c:v>
                </c:pt>
                <c:pt idx="83">
                  <c:v>203.5416242621617</c:v>
                </c:pt>
                <c:pt idx="84">
                  <c:v>244.140625</c:v>
                </c:pt>
                <c:pt idx="85">
                  <c:v>296.2962962962939</c:v>
                </c:pt>
                <c:pt idx="86">
                  <c:v>364.4314868804665</c:v>
                </c:pt>
                <c:pt idx="87">
                  <c:v>455.1661356395084</c:v>
                </c:pt>
                <c:pt idx="88">
                  <c:v>578.7037037037038</c:v>
                </c:pt>
                <c:pt idx="89">
                  <c:v>751.314800901578</c:v>
                </c:pt>
                <c:pt idx="90">
                  <c:v>1000.0</c:v>
                </c:pt>
                <c:pt idx="91">
                  <c:v>1371.742112482853</c:v>
                </c:pt>
                <c:pt idx="92">
                  <c:v>1953.125</c:v>
                </c:pt>
                <c:pt idx="93">
                  <c:v>2915.451895043732</c:v>
                </c:pt>
                <c:pt idx="94">
                  <c:v>4629.62962962963</c:v>
                </c:pt>
                <c:pt idx="95">
                  <c:v>8000.0</c:v>
                </c:pt>
                <c:pt idx="96">
                  <c:v>15625.0</c:v>
                </c:pt>
                <c:pt idx="97">
                  <c:v>37037.03703703704</c:v>
                </c:pt>
                <c:pt idx="98">
                  <c:v>125000.0</c:v>
                </c:pt>
                <c:pt idx="99">
                  <c:v>1.0E6</c:v>
                </c:pt>
              </c:numCache>
            </c:numRef>
          </c:yVal>
          <c:smooth val="1"/>
        </c:ser>
        <c:dLbls>
          <c:showLegendKey val="0"/>
          <c:showVal val="0"/>
          <c:showCatName val="0"/>
          <c:showSerName val="0"/>
          <c:showPercent val="0"/>
          <c:showBubbleSize val="0"/>
        </c:dLbls>
        <c:axId val="529407816"/>
        <c:axId val="388461304"/>
      </c:scatterChart>
      <c:valAx>
        <c:axId val="529407816"/>
        <c:scaling>
          <c:orientation val="maxMin"/>
        </c:scaling>
        <c:delete val="0"/>
        <c:axPos val="b"/>
        <c:majorGridlines/>
        <c:minorGridlines/>
        <c:title>
          <c:tx>
            <c:rich>
              <a:bodyPr/>
              <a:lstStyle/>
              <a:p>
                <a:pPr>
                  <a:defRPr/>
                </a:pPr>
                <a:r>
                  <a:rPr lang="en-US" sz="2000" dirty="0" smtClean="0"/>
                  <a:t>Grid</a:t>
                </a:r>
                <a:r>
                  <a:rPr lang="en-US" sz="2000" baseline="0" dirty="0" smtClean="0"/>
                  <a:t> size</a:t>
                </a:r>
                <a:r>
                  <a:rPr lang="en-US" sz="2000" dirty="0" smtClean="0"/>
                  <a:t> </a:t>
                </a:r>
                <a:r>
                  <a:rPr lang="en-US" sz="2000" dirty="0"/>
                  <a:t>[km]</a:t>
                </a:r>
              </a:p>
            </c:rich>
          </c:tx>
          <c:layout/>
          <c:overlay val="0"/>
        </c:title>
        <c:numFmt formatCode="General" sourceLinked="1"/>
        <c:majorTickMark val="out"/>
        <c:minorTickMark val="none"/>
        <c:tickLblPos val="nextTo"/>
        <c:crossAx val="388461304"/>
        <c:crosses val="autoZero"/>
        <c:crossBetween val="midCat"/>
      </c:valAx>
      <c:valAx>
        <c:axId val="388461304"/>
        <c:scaling>
          <c:logBase val="10.0"/>
          <c:orientation val="minMax"/>
        </c:scaling>
        <c:delete val="0"/>
        <c:axPos val="r"/>
        <c:majorGridlines/>
        <c:minorGridlines/>
        <c:title>
          <c:tx>
            <c:rich>
              <a:bodyPr/>
              <a:lstStyle/>
              <a:p>
                <a:pPr>
                  <a:defRPr/>
                </a:pPr>
                <a:r>
                  <a:rPr lang="en-US" sz="2000" dirty="0" smtClean="0"/>
                  <a:t>CPU</a:t>
                </a:r>
                <a:r>
                  <a:rPr lang="en-US" sz="2000" baseline="0" dirty="0" smtClean="0"/>
                  <a:t> power</a:t>
                </a:r>
                <a:r>
                  <a:rPr lang="en-US" sz="2000" dirty="0" smtClean="0"/>
                  <a:t> </a:t>
                </a:r>
                <a:r>
                  <a:rPr lang="en-US" sz="2000" dirty="0"/>
                  <a:t>=</a:t>
                </a:r>
                <a:r>
                  <a:rPr lang="en-US" sz="2000" dirty="0" smtClean="0"/>
                  <a:t> Cost</a:t>
                </a:r>
                <a:endParaRPr lang="en-US" sz="2000" dirty="0"/>
              </a:p>
            </c:rich>
          </c:tx>
          <c:layout/>
          <c:overlay val="0"/>
        </c:title>
        <c:numFmt formatCode="General" sourceLinked="1"/>
        <c:majorTickMark val="out"/>
        <c:minorTickMark val="none"/>
        <c:tickLblPos val="nextTo"/>
        <c:crossAx val="529407816"/>
        <c:crosses val="autoZero"/>
        <c:crossBetween val="midCat"/>
      </c:valAx>
    </c:plotArea>
    <c:plotVisOnly val="1"/>
    <c:dispBlanksAs val="gap"/>
    <c:showDLblsOverMax val="0"/>
  </c:chart>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C008CE4-65D7-F847-B54D-D23D4C9AFA23}" type="datetimeFigureOut">
              <a:rPr lang="en-US" smtClean="0"/>
              <a:t>2/7/13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s-IS" smtClean="0"/>
              <a:t>Click to edit Master text styles</a:t>
            </a:r>
          </a:p>
          <a:p>
            <a:pPr lvl="1"/>
            <a:r>
              <a:rPr lang="is-IS" smtClean="0"/>
              <a:t>Second level</a:t>
            </a:r>
          </a:p>
          <a:p>
            <a:pPr lvl="2"/>
            <a:r>
              <a:rPr lang="is-IS" smtClean="0"/>
              <a:t>Third level</a:t>
            </a:r>
          </a:p>
          <a:p>
            <a:pPr lvl="3"/>
            <a:r>
              <a:rPr lang="is-IS" smtClean="0"/>
              <a:t>Fourth level</a:t>
            </a:r>
          </a:p>
          <a:p>
            <a:pPr lvl="4"/>
            <a:r>
              <a:rPr lang="is-I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C212B63-CC3A-AB49-91DA-77439368FA78}" type="slidenum">
              <a:rPr lang="en-US" smtClean="0"/>
              <a:t>‹#›</a:t>
            </a:fld>
            <a:endParaRPr lang="en-US"/>
          </a:p>
        </p:txBody>
      </p:sp>
    </p:spTree>
    <p:extLst>
      <p:ext uri="{BB962C8B-B14F-4D97-AF65-F5344CB8AC3E}">
        <p14:creationId xmlns:p14="http://schemas.microsoft.com/office/powerpoint/2010/main" val="169420409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00824F4A-DB53-4AE0-9413-F665EA1D5037}" type="slidenum">
              <a:rPr lang="en-US"/>
              <a:pPr/>
              <a:t>1</a:t>
            </a:fld>
            <a:endParaRPr lang="en-US" dirty="0"/>
          </a:p>
        </p:txBody>
      </p:sp>
      <p:sp>
        <p:nvSpPr>
          <p:cNvPr id="40961" name="Rectangle 1"/>
          <p:cNvSpPr txBox="1">
            <a:spLocks noGrp="1" noRot="1" noChangeAspect="1" noChangeArrowheads="1"/>
          </p:cNvSpPr>
          <p:nvPr>
            <p:ph type="sldImg"/>
          </p:nvPr>
        </p:nvSpPr>
        <p:spPr bwMode="auto">
          <a:xfrm>
            <a:off x="0" y="693738"/>
            <a:ext cx="1588" cy="1587"/>
          </a:xfrm>
          <a:prstGeom prst="rect">
            <a:avLst/>
          </a:prstGeom>
          <a:solidFill>
            <a:srgbClr val="FFFFFF"/>
          </a:solidFill>
          <a:ln>
            <a:solidFill>
              <a:srgbClr val="000000"/>
            </a:solidFill>
            <a:miter lim="800000"/>
            <a:headEnd/>
            <a:tailEnd/>
          </a:ln>
        </p:spPr>
      </p:sp>
      <p:sp>
        <p:nvSpPr>
          <p:cNvPr id="40962" name="Rectangle 2"/>
          <p:cNvSpPr txBox="1">
            <a:spLocks noGrp="1" noChangeArrowheads="1"/>
          </p:cNvSpPr>
          <p:nvPr>
            <p:ph type="body" idx="1"/>
          </p:nvPr>
        </p:nvSpPr>
        <p:spPr bwMode="auto">
          <a:xfrm>
            <a:off x="686360" y="4342535"/>
            <a:ext cx="5486681" cy="4032250"/>
          </a:xfrm>
          <a:prstGeom prst="rect">
            <a:avLst/>
          </a:prstGeom>
          <a:noFill/>
          <a:ln w="25560">
            <a:round/>
            <a:headEnd/>
            <a:tailEnd/>
          </a:ln>
        </p:spPr>
        <p:txBody>
          <a:bodyPr wrap="none" anchor="ctr"/>
          <a:lstStyle/>
          <a:p>
            <a:endParaRPr lang="is-I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94C5D6E-3F04-4D18-9671-B0406A7B7282}" type="slidenum">
              <a:rPr lang="en-US"/>
              <a:pPr/>
              <a:t>11</a:t>
            </a:fld>
            <a:endParaRPr lang="en-US" dirty="0"/>
          </a:p>
        </p:txBody>
      </p:sp>
      <p:sp>
        <p:nvSpPr>
          <p:cNvPr id="44033" name="Rectangle 1"/>
          <p:cNvSpPr txBox="1">
            <a:spLocks noGrp="1" noRot="1" noChangeAspect="1" noChangeArrowheads="1"/>
          </p:cNvSpPr>
          <p:nvPr>
            <p:ph type="sldImg"/>
          </p:nvPr>
        </p:nvSpPr>
        <p:spPr bwMode="auto">
          <a:xfrm>
            <a:off x="1588" y="0"/>
            <a:ext cx="1587" cy="1588"/>
          </a:xfrm>
          <a:prstGeom prst="rect">
            <a:avLst/>
          </a:prstGeom>
          <a:solidFill>
            <a:srgbClr val="FFFFFF"/>
          </a:solidFill>
          <a:ln>
            <a:solidFill>
              <a:srgbClr val="000000"/>
            </a:solidFill>
            <a:miter lim="800000"/>
            <a:headEnd/>
            <a:tailEnd/>
          </a:ln>
        </p:spPr>
      </p:sp>
      <p:sp>
        <p:nvSpPr>
          <p:cNvPr id="44034" name="Rectangle 2"/>
          <p:cNvSpPr txBox="1">
            <a:spLocks noGrp="1" noChangeArrowheads="1"/>
          </p:cNvSpPr>
          <p:nvPr>
            <p:ph type="body" idx="1"/>
          </p:nvPr>
        </p:nvSpPr>
        <p:spPr bwMode="auto">
          <a:xfrm>
            <a:off x="686360" y="4342535"/>
            <a:ext cx="5486681" cy="4032250"/>
          </a:xfrm>
          <a:prstGeom prst="rect">
            <a:avLst/>
          </a:prstGeom>
          <a:noFill/>
          <a:ln w="25560">
            <a:round/>
            <a:headEnd/>
            <a:tailEnd/>
          </a:ln>
        </p:spPr>
        <p:txBody>
          <a:bodyPr wrap="none" anchor="ctr"/>
          <a:lstStyle/>
          <a:p>
            <a:r>
              <a:rPr lang="is-IS" dirty="0" smtClean="0"/>
              <a:t>Accumulated</a:t>
            </a:r>
            <a:r>
              <a:rPr lang="is-IS" baseline="0" dirty="0" smtClean="0"/>
              <a:t> </a:t>
            </a:r>
            <a:r>
              <a:rPr lang="is-IS" dirty="0" smtClean="0"/>
              <a:t>winter </a:t>
            </a:r>
            <a:r>
              <a:rPr lang="is-IS" dirty="0" smtClean="0"/>
              <a:t>precipitation </a:t>
            </a:r>
            <a:r>
              <a:rPr lang="is-IS" dirty="0" smtClean="0"/>
              <a:t>can be observed and used to give a</a:t>
            </a:r>
            <a:r>
              <a:rPr lang="is-IS" baseline="0" dirty="0" smtClean="0"/>
              <a:t> good estimate of the accumulated area precipitation for the individual ice caps and glaciers</a:t>
            </a:r>
            <a:endParaRPr lang="is-I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94C5D6E-3F04-4D18-9671-B0406A7B7282}" type="slidenum">
              <a:rPr lang="en-US"/>
              <a:pPr/>
              <a:t>12</a:t>
            </a:fld>
            <a:endParaRPr lang="en-US" dirty="0"/>
          </a:p>
        </p:txBody>
      </p:sp>
      <p:sp>
        <p:nvSpPr>
          <p:cNvPr id="44033" name="Rectangle 1"/>
          <p:cNvSpPr txBox="1">
            <a:spLocks noGrp="1" noRot="1" noChangeAspect="1" noChangeArrowheads="1"/>
          </p:cNvSpPr>
          <p:nvPr>
            <p:ph type="sldImg"/>
          </p:nvPr>
        </p:nvSpPr>
        <p:spPr bwMode="auto">
          <a:xfrm>
            <a:off x="1588" y="0"/>
            <a:ext cx="1587" cy="1588"/>
          </a:xfrm>
          <a:prstGeom prst="rect">
            <a:avLst/>
          </a:prstGeom>
          <a:solidFill>
            <a:srgbClr val="FFFFFF"/>
          </a:solidFill>
          <a:ln>
            <a:solidFill>
              <a:srgbClr val="000000"/>
            </a:solidFill>
            <a:miter lim="800000"/>
            <a:headEnd/>
            <a:tailEnd/>
          </a:ln>
        </p:spPr>
      </p:sp>
      <p:sp>
        <p:nvSpPr>
          <p:cNvPr id="44034" name="Rectangle 2"/>
          <p:cNvSpPr txBox="1">
            <a:spLocks noGrp="1" noChangeArrowheads="1"/>
          </p:cNvSpPr>
          <p:nvPr>
            <p:ph type="body" idx="1"/>
          </p:nvPr>
        </p:nvSpPr>
        <p:spPr bwMode="auto">
          <a:xfrm>
            <a:off x="686360" y="4342535"/>
            <a:ext cx="5486681" cy="4032250"/>
          </a:xfrm>
          <a:prstGeom prst="rect">
            <a:avLst/>
          </a:prstGeom>
          <a:noFill/>
          <a:ln w="25560">
            <a:round/>
            <a:headEnd/>
            <a:tailEnd/>
          </a:ln>
        </p:spPr>
        <p:txBody>
          <a:bodyPr wrap="none" anchor="ctr"/>
          <a:lstStyle/>
          <a:p>
            <a:r>
              <a:rPr lang="is-IS" baseline="0" dirty="0" smtClean="0"/>
              <a:t>It is </a:t>
            </a:r>
            <a:r>
              <a:rPr lang="is-IS" baseline="0" dirty="0" smtClean="0"/>
              <a:t>however not always </a:t>
            </a:r>
            <a:r>
              <a:rPr lang="is-IS" baseline="0" dirty="0" smtClean="0"/>
              <a:t>trivial </a:t>
            </a:r>
            <a:r>
              <a:rPr lang="is-IS" baseline="0" dirty="0" smtClean="0"/>
              <a:t>to </a:t>
            </a:r>
            <a:r>
              <a:rPr lang="is-IS" baseline="0" dirty="0" smtClean="0"/>
              <a:t>collect this data</a:t>
            </a:r>
            <a:endParaRPr lang="is-I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94C5D6E-3F04-4D18-9671-B0406A7B7282}" type="slidenum">
              <a:rPr lang="en-US"/>
              <a:pPr/>
              <a:t>13</a:t>
            </a:fld>
            <a:endParaRPr lang="en-US" dirty="0"/>
          </a:p>
        </p:txBody>
      </p:sp>
      <p:sp>
        <p:nvSpPr>
          <p:cNvPr id="44033" name="Rectangle 1"/>
          <p:cNvSpPr txBox="1">
            <a:spLocks noGrp="1" noRot="1" noChangeAspect="1" noChangeArrowheads="1"/>
          </p:cNvSpPr>
          <p:nvPr>
            <p:ph type="sldImg"/>
          </p:nvPr>
        </p:nvSpPr>
        <p:spPr bwMode="auto">
          <a:xfrm>
            <a:off x="1588" y="0"/>
            <a:ext cx="1587" cy="1588"/>
          </a:xfrm>
          <a:prstGeom prst="rect">
            <a:avLst/>
          </a:prstGeom>
          <a:solidFill>
            <a:srgbClr val="FFFFFF"/>
          </a:solidFill>
          <a:ln>
            <a:solidFill>
              <a:srgbClr val="000000"/>
            </a:solidFill>
            <a:miter lim="800000"/>
            <a:headEnd/>
            <a:tailEnd/>
          </a:ln>
        </p:spPr>
      </p:sp>
      <p:sp>
        <p:nvSpPr>
          <p:cNvPr id="44034" name="Rectangle 2"/>
          <p:cNvSpPr txBox="1">
            <a:spLocks noGrp="1" noChangeArrowheads="1"/>
          </p:cNvSpPr>
          <p:nvPr>
            <p:ph type="body" idx="1"/>
          </p:nvPr>
        </p:nvSpPr>
        <p:spPr bwMode="auto">
          <a:xfrm>
            <a:off x="686360" y="4342535"/>
            <a:ext cx="5486681" cy="4032250"/>
          </a:xfrm>
          <a:prstGeom prst="rect">
            <a:avLst/>
          </a:prstGeom>
          <a:noFill/>
          <a:ln w="25560">
            <a:round/>
            <a:headEnd/>
            <a:tailEnd/>
          </a:ln>
        </p:spPr>
        <p:txBody>
          <a:bodyPr wrap="none" anchor="ctr"/>
          <a:lstStyle/>
          <a:p>
            <a:r>
              <a:rPr lang="is-IS" smtClean="0"/>
              <a:t>This</a:t>
            </a:r>
            <a:r>
              <a:rPr lang="is-IS" baseline="0" smtClean="0"/>
              <a:t> data is however not always trifial to collect</a:t>
            </a:r>
            <a:endParaRPr lang="is-I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94C5D6E-3F04-4D18-9671-B0406A7B7282}" type="slidenum">
              <a:rPr lang="en-US"/>
              <a:pPr/>
              <a:t>14</a:t>
            </a:fld>
            <a:endParaRPr lang="en-US" dirty="0"/>
          </a:p>
        </p:txBody>
      </p:sp>
      <p:sp>
        <p:nvSpPr>
          <p:cNvPr id="44033" name="Rectangle 1"/>
          <p:cNvSpPr txBox="1">
            <a:spLocks noGrp="1" noRot="1" noChangeAspect="1" noChangeArrowheads="1"/>
          </p:cNvSpPr>
          <p:nvPr>
            <p:ph type="sldImg"/>
          </p:nvPr>
        </p:nvSpPr>
        <p:spPr bwMode="auto">
          <a:xfrm>
            <a:off x="1588" y="0"/>
            <a:ext cx="1587" cy="1588"/>
          </a:xfrm>
          <a:prstGeom prst="rect">
            <a:avLst/>
          </a:prstGeom>
          <a:solidFill>
            <a:srgbClr val="FFFFFF"/>
          </a:solidFill>
          <a:ln>
            <a:solidFill>
              <a:srgbClr val="000000"/>
            </a:solidFill>
            <a:miter lim="800000"/>
            <a:headEnd/>
            <a:tailEnd/>
          </a:ln>
        </p:spPr>
      </p:sp>
      <p:sp>
        <p:nvSpPr>
          <p:cNvPr id="44034" name="Rectangle 2"/>
          <p:cNvSpPr txBox="1">
            <a:spLocks noGrp="1" noChangeArrowheads="1"/>
          </p:cNvSpPr>
          <p:nvPr>
            <p:ph type="body" idx="1"/>
          </p:nvPr>
        </p:nvSpPr>
        <p:spPr bwMode="auto">
          <a:xfrm>
            <a:off x="686360" y="4342535"/>
            <a:ext cx="5486681" cy="4032250"/>
          </a:xfrm>
          <a:prstGeom prst="rect">
            <a:avLst/>
          </a:prstGeom>
          <a:noFill/>
          <a:ln w="25560">
            <a:round/>
            <a:headEnd/>
            <a:tailEnd/>
          </a:ln>
        </p:spPr>
        <p:txBody>
          <a:bodyPr wrap="none" anchor="ctr"/>
          <a:lstStyle/>
          <a:p>
            <a:r>
              <a:rPr lang="is-IS" smtClean="0"/>
              <a:t>This</a:t>
            </a:r>
            <a:r>
              <a:rPr lang="is-IS" baseline="0" smtClean="0"/>
              <a:t> data is however not always trifial to collect</a:t>
            </a:r>
            <a:endParaRPr lang="is-I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94C5D6E-3F04-4D18-9671-B0406A7B7282}" type="slidenum">
              <a:rPr lang="en-US"/>
              <a:pPr/>
              <a:t>15</a:t>
            </a:fld>
            <a:endParaRPr lang="en-US" dirty="0"/>
          </a:p>
        </p:txBody>
      </p:sp>
      <p:sp>
        <p:nvSpPr>
          <p:cNvPr id="44033" name="Rectangle 1"/>
          <p:cNvSpPr txBox="1">
            <a:spLocks noGrp="1" noRot="1" noChangeAspect="1" noChangeArrowheads="1"/>
          </p:cNvSpPr>
          <p:nvPr>
            <p:ph type="sldImg"/>
          </p:nvPr>
        </p:nvSpPr>
        <p:spPr bwMode="auto">
          <a:xfrm>
            <a:off x="1588" y="0"/>
            <a:ext cx="1587" cy="1588"/>
          </a:xfrm>
          <a:prstGeom prst="rect">
            <a:avLst/>
          </a:prstGeom>
          <a:solidFill>
            <a:srgbClr val="FFFFFF"/>
          </a:solidFill>
          <a:ln>
            <a:solidFill>
              <a:srgbClr val="000000"/>
            </a:solidFill>
            <a:miter lim="800000"/>
            <a:headEnd/>
            <a:tailEnd/>
          </a:ln>
        </p:spPr>
      </p:sp>
      <p:sp>
        <p:nvSpPr>
          <p:cNvPr id="44034" name="Rectangle 2"/>
          <p:cNvSpPr txBox="1">
            <a:spLocks noGrp="1" noChangeArrowheads="1"/>
          </p:cNvSpPr>
          <p:nvPr>
            <p:ph type="body" idx="1"/>
          </p:nvPr>
        </p:nvSpPr>
        <p:spPr bwMode="auto">
          <a:xfrm>
            <a:off x="686360" y="4342535"/>
            <a:ext cx="5486681" cy="4032250"/>
          </a:xfrm>
          <a:prstGeom prst="rect">
            <a:avLst/>
          </a:prstGeom>
          <a:noFill/>
          <a:ln w="25560">
            <a:round/>
            <a:headEnd/>
            <a:tailEnd/>
          </a:ln>
        </p:spPr>
        <p:txBody>
          <a:bodyPr wrap="none" anchor="ctr"/>
          <a:lstStyle/>
          <a:p>
            <a:r>
              <a:rPr lang="is-IS" smtClean="0"/>
              <a:t>This</a:t>
            </a:r>
            <a:r>
              <a:rPr lang="is-IS" baseline="0" smtClean="0"/>
              <a:t> data is however not always trifial to collect</a:t>
            </a:r>
            <a:endParaRPr lang="is-I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94C5D6E-3F04-4D18-9671-B0406A7B7282}" type="slidenum">
              <a:rPr lang="en-US"/>
              <a:pPr/>
              <a:t>16</a:t>
            </a:fld>
            <a:endParaRPr lang="en-US" dirty="0"/>
          </a:p>
        </p:txBody>
      </p:sp>
      <p:sp>
        <p:nvSpPr>
          <p:cNvPr id="44033" name="Rectangle 1"/>
          <p:cNvSpPr txBox="1">
            <a:spLocks noGrp="1" noRot="1" noChangeAspect="1" noChangeArrowheads="1"/>
          </p:cNvSpPr>
          <p:nvPr>
            <p:ph type="sldImg"/>
          </p:nvPr>
        </p:nvSpPr>
        <p:spPr bwMode="auto">
          <a:xfrm>
            <a:off x="1588" y="0"/>
            <a:ext cx="1587" cy="1588"/>
          </a:xfrm>
          <a:prstGeom prst="rect">
            <a:avLst/>
          </a:prstGeom>
          <a:solidFill>
            <a:srgbClr val="FFFFFF"/>
          </a:solidFill>
          <a:ln>
            <a:solidFill>
              <a:srgbClr val="000000"/>
            </a:solidFill>
            <a:miter lim="800000"/>
            <a:headEnd/>
            <a:tailEnd/>
          </a:ln>
        </p:spPr>
      </p:sp>
      <p:sp>
        <p:nvSpPr>
          <p:cNvPr id="44034" name="Rectangle 2"/>
          <p:cNvSpPr txBox="1">
            <a:spLocks noGrp="1" noChangeArrowheads="1"/>
          </p:cNvSpPr>
          <p:nvPr>
            <p:ph type="body" idx="1"/>
          </p:nvPr>
        </p:nvSpPr>
        <p:spPr bwMode="auto">
          <a:xfrm>
            <a:off x="686360" y="4342535"/>
            <a:ext cx="5486681" cy="4032250"/>
          </a:xfrm>
          <a:prstGeom prst="rect">
            <a:avLst/>
          </a:prstGeom>
          <a:noFill/>
          <a:ln w="25560">
            <a:round/>
            <a:headEnd/>
            <a:tailEnd/>
          </a:ln>
        </p:spPr>
        <p:txBody>
          <a:bodyPr wrap="none" anchor="ctr"/>
          <a:lstStyle/>
          <a:p>
            <a:r>
              <a:rPr lang="en-GB" sz="1200" kern="1200" dirty="0" smtClean="0">
                <a:solidFill>
                  <a:schemeClr val="tx1"/>
                </a:solidFill>
                <a:latin typeface="+mn-lt"/>
                <a:ea typeface="+mn-ea"/>
                <a:cs typeface="+mn-cs"/>
              </a:rPr>
              <a:t>The density of the core is measured to calculate the water equivalent of the winter layer. Measurements of the core temperature and visual observations of melt-layer incidence and thickness, as well as grain size are carried out on each snow core. Visual inspection of dust content is used together with observations of grain coarseness to identify the previous year’s summer surface and thereby,</a:t>
            </a:r>
            <a:r>
              <a:rPr lang="en-GB" sz="1200" kern="1200" baseline="0" dirty="0" smtClean="0">
                <a:solidFill>
                  <a:schemeClr val="tx1"/>
                </a:solidFill>
                <a:latin typeface="+mn-lt"/>
                <a:ea typeface="+mn-ea"/>
                <a:cs typeface="+mn-cs"/>
              </a:rPr>
              <a:t> </a:t>
            </a:r>
            <a:r>
              <a:rPr lang="en-GB" sz="1200" kern="1200" dirty="0" smtClean="0">
                <a:solidFill>
                  <a:schemeClr val="tx1"/>
                </a:solidFill>
                <a:latin typeface="+mn-lt"/>
                <a:ea typeface="+mn-ea"/>
                <a:cs typeface="+mn-cs"/>
              </a:rPr>
              <a:t>the thickness of the winter layer.</a:t>
            </a:r>
          </a:p>
          <a:p>
            <a:endParaRPr lang="is-I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94C5D6E-3F04-4D18-9671-B0406A7B7282}" type="slidenum">
              <a:rPr lang="en-US"/>
              <a:pPr/>
              <a:t>17</a:t>
            </a:fld>
            <a:endParaRPr lang="en-US" dirty="0"/>
          </a:p>
        </p:txBody>
      </p:sp>
      <p:sp>
        <p:nvSpPr>
          <p:cNvPr id="44033" name="Rectangle 1"/>
          <p:cNvSpPr txBox="1">
            <a:spLocks noGrp="1" noRot="1" noChangeAspect="1" noChangeArrowheads="1"/>
          </p:cNvSpPr>
          <p:nvPr>
            <p:ph type="sldImg"/>
          </p:nvPr>
        </p:nvSpPr>
        <p:spPr bwMode="auto">
          <a:xfrm>
            <a:off x="1588" y="0"/>
            <a:ext cx="1587" cy="1588"/>
          </a:xfrm>
          <a:prstGeom prst="rect">
            <a:avLst/>
          </a:prstGeom>
          <a:solidFill>
            <a:srgbClr val="FFFFFF"/>
          </a:solidFill>
          <a:ln>
            <a:solidFill>
              <a:srgbClr val="000000"/>
            </a:solidFill>
            <a:miter lim="800000"/>
            <a:headEnd/>
            <a:tailEnd/>
          </a:ln>
        </p:spPr>
      </p:sp>
      <p:sp>
        <p:nvSpPr>
          <p:cNvPr id="44034" name="Rectangle 2"/>
          <p:cNvSpPr txBox="1">
            <a:spLocks noGrp="1" noChangeArrowheads="1"/>
          </p:cNvSpPr>
          <p:nvPr>
            <p:ph type="body" idx="1"/>
          </p:nvPr>
        </p:nvSpPr>
        <p:spPr bwMode="auto">
          <a:xfrm>
            <a:off x="686360" y="4342535"/>
            <a:ext cx="5486681" cy="4032250"/>
          </a:xfrm>
          <a:prstGeom prst="rect">
            <a:avLst/>
          </a:prstGeom>
          <a:noFill/>
          <a:ln w="25560">
            <a:round/>
            <a:headEnd/>
            <a:tailEnd/>
          </a:ln>
        </p:spPr>
        <p:txBody>
          <a:bodyPr wrap="none" anchor="ctr"/>
          <a:lstStyle/>
          <a:p>
            <a:r>
              <a:rPr lang="is-IS" dirty="0" smtClean="0"/>
              <a:t>Here is an example</a:t>
            </a:r>
            <a:r>
              <a:rPr lang="is-IS" baseline="0" dirty="0" smtClean="0"/>
              <a:t> of six watersheds that have been used for comparison with simulated precipitation.</a:t>
            </a:r>
            <a:endParaRPr lang="is-I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94C5D6E-3F04-4D18-9671-B0406A7B7282}" type="slidenum">
              <a:rPr lang="en-US"/>
              <a:pPr/>
              <a:t>18</a:t>
            </a:fld>
            <a:endParaRPr lang="en-US" dirty="0"/>
          </a:p>
        </p:txBody>
      </p:sp>
      <p:sp>
        <p:nvSpPr>
          <p:cNvPr id="44033" name="Rectangle 1"/>
          <p:cNvSpPr txBox="1">
            <a:spLocks noGrp="1" noRot="1" noChangeAspect="1" noChangeArrowheads="1"/>
          </p:cNvSpPr>
          <p:nvPr>
            <p:ph type="sldImg"/>
          </p:nvPr>
        </p:nvSpPr>
        <p:spPr bwMode="auto">
          <a:xfrm>
            <a:off x="1588" y="0"/>
            <a:ext cx="1587" cy="1588"/>
          </a:xfrm>
          <a:prstGeom prst="rect">
            <a:avLst/>
          </a:prstGeom>
          <a:solidFill>
            <a:srgbClr val="FFFFFF"/>
          </a:solidFill>
          <a:ln>
            <a:solidFill>
              <a:srgbClr val="000000"/>
            </a:solidFill>
            <a:miter lim="800000"/>
            <a:headEnd/>
            <a:tailEnd/>
          </a:ln>
        </p:spPr>
      </p:sp>
      <p:sp>
        <p:nvSpPr>
          <p:cNvPr id="44034" name="Rectangle 2"/>
          <p:cNvSpPr txBox="1">
            <a:spLocks noGrp="1" noChangeArrowheads="1"/>
          </p:cNvSpPr>
          <p:nvPr>
            <p:ph type="body" idx="1"/>
          </p:nvPr>
        </p:nvSpPr>
        <p:spPr bwMode="auto">
          <a:xfrm>
            <a:off x="686360" y="4342535"/>
            <a:ext cx="5486681" cy="4032250"/>
          </a:xfrm>
          <a:prstGeom prst="rect">
            <a:avLst/>
          </a:prstGeom>
          <a:noFill/>
          <a:ln w="25560">
            <a:round/>
            <a:headEnd/>
            <a:tailEnd/>
          </a:ln>
        </p:spPr>
        <p:txBody>
          <a:bodyPr wrap="none" anchor="ctr"/>
          <a:lstStyle/>
          <a:p>
            <a:r>
              <a:rPr lang="is-IS" dirty="0" smtClean="0"/>
              <a:t>The sparsness of observations in the highlands and on the ice caps poses</a:t>
            </a:r>
            <a:r>
              <a:rPr lang="is-IS" baseline="0" dirty="0" smtClean="0"/>
              <a:t> a serious problem for the energy sector as large amounts of precipitation fall in this regions. The winter precipitation is to a large degree stored on the ice caps until spring, when it melts and flows to the ocean, and in some cases stopping at a number of reservoirs. Reliable information on the precipitation is therefore of great importance for the hydropower sector. Temperature, winds and radiation are also of relevance as these parameters play an important role in energy balance models used to estimate day-to-day and week-to-week runoff for individual watersheds. </a:t>
            </a:r>
          </a:p>
          <a:p>
            <a:endParaRPr lang="is-I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94C5D6E-3F04-4D18-9671-B0406A7B7282}" type="slidenum">
              <a:rPr lang="en-US"/>
              <a:pPr/>
              <a:t>19</a:t>
            </a:fld>
            <a:endParaRPr lang="en-US" dirty="0"/>
          </a:p>
        </p:txBody>
      </p:sp>
      <p:sp>
        <p:nvSpPr>
          <p:cNvPr id="44033" name="Rectangle 1"/>
          <p:cNvSpPr txBox="1">
            <a:spLocks noGrp="1" noRot="1" noChangeAspect="1" noChangeArrowheads="1"/>
          </p:cNvSpPr>
          <p:nvPr>
            <p:ph type="sldImg"/>
          </p:nvPr>
        </p:nvSpPr>
        <p:spPr bwMode="auto">
          <a:xfrm>
            <a:off x="1588" y="0"/>
            <a:ext cx="1587" cy="1588"/>
          </a:xfrm>
          <a:prstGeom prst="rect">
            <a:avLst/>
          </a:prstGeom>
          <a:solidFill>
            <a:srgbClr val="FFFFFF"/>
          </a:solidFill>
          <a:ln>
            <a:solidFill>
              <a:srgbClr val="000000"/>
            </a:solidFill>
            <a:miter lim="800000"/>
            <a:headEnd/>
            <a:tailEnd/>
          </a:ln>
        </p:spPr>
      </p:sp>
      <p:sp>
        <p:nvSpPr>
          <p:cNvPr id="44034" name="Rectangle 2"/>
          <p:cNvSpPr txBox="1">
            <a:spLocks noGrp="1" noChangeArrowheads="1"/>
          </p:cNvSpPr>
          <p:nvPr>
            <p:ph type="body" idx="1"/>
          </p:nvPr>
        </p:nvSpPr>
        <p:spPr bwMode="auto">
          <a:xfrm>
            <a:off x="686360" y="4342535"/>
            <a:ext cx="5486681" cy="4032250"/>
          </a:xfrm>
          <a:prstGeom prst="rect">
            <a:avLst/>
          </a:prstGeom>
          <a:noFill/>
          <a:ln w="25560">
            <a:round/>
            <a:headEnd/>
            <a:tailEnd/>
          </a:ln>
        </p:spPr>
        <p:txBody>
          <a:bodyPr wrap="none" anchor="ctr"/>
          <a:lstStyle/>
          <a:p>
            <a:endParaRPr lang="is-I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94C5D6E-3F04-4D18-9671-B0406A7B7282}" type="slidenum">
              <a:rPr lang="en-US"/>
              <a:pPr/>
              <a:t>20</a:t>
            </a:fld>
            <a:endParaRPr lang="en-US" dirty="0"/>
          </a:p>
        </p:txBody>
      </p:sp>
      <p:sp>
        <p:nvSpPr>
          <p:cNvPr id="44033" name="Rectangle 1"/>
          <p:cNvSpPr txBox="1">
            <a:spLocks noGrp="1" noRot="1" noChangeAspect="1" noChangeArrowheads="1"/>
          </p:cNvSpPr>
          <p:nvPr>
            <p:ph type="sldImg"/>
          </p:nvPr>
        </p:nvSpPr>
        <p:spPr bwMode="auto">
          <a:xfrm>
            <a:off x="1588" y="0"/>
            <a:ext cx="1587" cy="1588"/>
          </a:xfrm>
          <a:prstGeom prst="rect">
            <a:avLst/>
          </a:prstGeom>
          <a:solidFill>
            <a:srgbClr val="FFFFFF"/>
          </a:solidFill>
          <a:ln>
            <a:solidFill>
              <a:srgbClr val="000000"/>
            </a:solidFill>
            <a:miter lim="800000"/>
            <a:headEnd/>
            <a:tailEnd/>
          </a:ln>
        </p:spPr>
      </p:sp>
      <p:sp>
        <p:nvSpPr>
          <p:cNvPr id="44034" name="Rectangle 2"/>
          <p:cNvSpPr txBox="1">
            <a:spLocks noGrp="1" noChangeArrowheads="1"/>
          </p:cNvSpPr>
          <p:nvPr>
            <p:ph type="body" idx="1"/>
          </p:nvPr>
        </p:nvSpPr>
        <p:spPr bwMode="auto">
          <a:xfrm>
            <a:off x="686360" y="4342535"/>
            <a:ext cx="5486681" cy="4032250"/>
          </a:xfrm>
          <a:prstGeom prst="rect">
            <a:avLst/>
          </a:prstGeom>
          <a:noFill/>
          <a:ln w="25560">
            <a:round/>
            <a:headEnd/>
            <a:tailEnd/>
          </a:ln>
        </p:spPr>
        <p:txBody>
          <a:bodyPr wrap="none" anchor="ctr"/>
          <a:lstStyle/>
          <a:p>
            <a:endParaRPr lang="is-I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94C5D6E-3F04-4D18-9671-B0406A7B7282}" type="slidenum">
              <a:rPr lang="en-US"/>
              <a:pPr/>
              <a:t>3</a:t>
            </a:fld>
            <a:endParaRPr lang="en-US" dirty="0"/>
          </a:p>
        </p:txBody>
      </p:sp>
      <p:sp>
        <p:nvSpPr>
          <p:cNvPr id="44033" name="Rectangle 1"/>
          <p:cNvSpPr txBox="1">
            <a:spLocks noGrp="1" noRot="1" noChangeAspect="1" noChangeArrowheads="1"/>
          </p:cNvSpPr>
          <p:nvPr>
            <p:ph type="sldImg"/>
          </p:nvPr>
        </p:nvSpPr>
        <p:spPr bwMode="auto">
          <a:xfrm>
            <a:off x="1588" y="0"/>
            <a:ext cx="1587" cy="1588"/>
          </a:xfrm>
          <a:prstGeom prst="rect">
            <a:avLst/>
          </a:prstGeom>
          <a:solidFill>
            <a:srgbClr val="FFFFFF"/>
          </a:solidFill>
          <a:ln>
            <a:solidFill>
              <a:srgbClr val="000000"/>
            </a:solidFill>
            <a:miter lim="800000"/>
            <a:headEnd/>
            <a:tailEnd/>
          </a:ln>
        </p:spPr>
      </p:sp>
      <p:sp>
        <p:nvSpPr>
          <p:cNvPr id="44034" name="Rectangle 2"/>
          <p:cNvSpPr txBox="1">
            <a:spLocks noGrp="1" noChangeArrowheads="1"/>
          </p:cNvSpPr>
          <p:nvPr>
            <p:ph type="body" idx="1"/>
          </p:nvPr>
        </p:nvSpPr>
        <p:spPr bwMode="auto">
          <a:xfrm>
            <a:off x="686360" y="4342535"/>
            <a:ext cx="5486681" cy="4032250"/>
          </a:xfrm>
          <a:prstGeom prst="rect">
            <a:avLst/>
          </a:prstGeom>
          <a:noFill/>
          <a:ln w="25560">
            <a:round/>
            <a:headEnd/>
            <a:tailEnd/>
          </a:ln>
        </p:spPr>
        <p:txBody>
          <a:bodyPr wrap="none" anchor="ctr"/>
          <a:lstStyle/>
          <a:p>
            <a:r>
              <a:rPr lang="is-IS" dirty="0" smtClean="0"/>
              <a:t>Most of the surface</a:t>
            </a:r>
            <a:r>
              <a:rPr lang="is-IS" baseline="0" dirty="0" smtClean="0"/>
              <a:t> stations in Iceland are located close to the coast or at a low elevation. This leads to problems when trying to get a picture of precipitation and winds in the highlands and on the ice caps, which constitute more than 10% of the area of Iceland.</a:t>
            </a:r>
            <a:endParaRPr lang="is-I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94C5D6E-3F04-4D18-9671-B0406A7B7282}" type="slidenum">
              <a:rPr lang="en-US"/>
              <a:pPr/>
              <a:t>21</a:t>
            </a:fld>
            <a:endParaRPr lang="en-US" dirty="0"/>
          </a:p>
        </p:txBody>
      </p:sp>
      <p:sp>
        <p:nvSpPr>
          <p:cNvPr id="44033" name="Rectangle 1"/>
          <p:cNvSpPr txBox="1">
            <a:spLocks noGrp="1" noRot="1" noChangeAspect="1" noChangeArrowheads="1"/>
          </p:cNvSpPr>
          <p:nvPr>
            <p:ph type="sldImg"/>
          </p:nvPr>
        </p:nvSpPr>
        <p:spPr bwMode="auto">
          <a:xfrm>
            <a:off x="1588" y="0"/>
            <a:ext cx="1587" cy="1588"/>
          </a:xfrm>
          <a:prstGeom prst="rect">
            <a:avLst/>
          </a:prstGeom>
          <a:solidFill>
            <a:srgbClr val="FFFFFF"/>
          </a:solidFill>
          <a:ln>
            <a:solidFill>
              <a:srgbClr val="000000"/>
            </a:solidFill>
            <a:miter lim="800000"/>
            <a:headEnd/>
            <a:tailEnd/>
          </a:ln>
        </p:spPr>
      </p:sp>
      <p:sp>
        <p:nvSpPr>
          <p:cNvPr id="44034" name="Rectangle 2"/>
          <p:cNvSpPr txBox="1">
            <a:spLocks noGrp="1" noChangeArrowheads="1"/>
          </p:cNvSpPr>
          <p:nvPr>
            <p:ph type="body" idx="1"/>
          </p:nvPr>
        </p:nvSpPr>
        <p:spPr bwMode="auto">
          <a:xfrm>
            <a:off x="686360" y="4342535"/>
            <a:ext cx="5486681" cy="4032250"/>
          </a:xfrm>
          <a:prstGeom prst="rect">
            <a:avLst/>
          </a:prstGeom>
          <a:noFill/>
          <a:ln w="25560">
            <a:round/>
            <a:headEnd/>
            <a:tailEnd/>
          </a:ln>
        </p:spPr>
        <p:txBody>
          <a:bodyPr wrap="none" anchor="ctr"/>
          <a:lstStyle/>
          <a:p>
            <a:endParaRPr lang="is-I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94C5D6E-3F04-4D18-9671-B0406A7B7282}" type="slidenum">
              <a:rPr lang="en-US"/>
              <a:pPr/>
              <a:t>22</a:t>
            </a:fld>
            <a:endParaRPr lang="en-US" dirty="0"/>
          </a:p>
        </p:txBody>
      </p:sp>
      <p:sp>
        <p:nvSpPr>
          <p:cNvPr id="44033" name="Rectangle 1"/>
          <p:cNvSpPr txBox="1">
            <a:spLocks noGrp="1" noRot="1" noChangeAspect="1" noChangeArrowheads="1"/>
          </p:cNvSpPr>
          <p:nvPr>
            <p:ph type="sldImg"/>
          </p:nvPr>
        </p:nvSpPr>
        <p:spPr bwMode="auto">
          <a:xfrm>
            <a:off x="1588" y="0"/>
            <a:ext cx="1587" cy="1588"/>
          </a:xfrm>
          <a:prstGeom prst="rect">
            <a:avLst/>
          </a:prstGeom>
          <a:solidFill>
            <a:srgbClr val="FFFFFF"/>
          </a:solidFill>
          <a:ln>
            <a:solidFill>
              <a:srgbClr val="000000"/>
            </a:solidFill>
            <a:miter lim="800000"/>
            <a:headEnd/>
            <a:tailEnd/>
          </a:ln>
        </p:spPr>
      </p:sp>
      <p:sp>
        <p:nvSpPr>
          <p:cNvPr id="44034" name="Rectangle 2"/>
          <p:cNvSpPr txBox="1">
            <a:spLocks noGrp="1" noChangeArrowheads="1"/>
          </p:cNvSpPr>
          <p:nvPr>
            <p:ph type="body" idx="1"/>
          </p:nvPr>
        </p:nvSpPr>
        <p:spPr bwMode="auto">
          <a:xfrm>
            <a:off x="686360" y="4342535"/>
            <a:ext cx="5486681" cy="4032250"/>
          </a:xfrm>
          <a:prstGeom prst="rect">
            <a:avLst/>
          </a:prstGeom>
          <a:noFill/>
          <a:ln w="25560">
            <a:round/>
            <a:headEnd/>
            <a:tailEnd/>
          </a:ln>
        </p:spPr>
        <p:txBody>
          <a:bodyPr wrap="none" anchor="ctr"/>
          <a:lstStyle/>
          <a:p>
            <a:endParaRPr lang="is-I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94C5D6E-3F04-4D18-9671-B0406A7B7282}" type="slidenum">
              <a:rPr lang="en-US"/>
              <a:pPr/>
              <a:t>23</a:t>
            </a:fld>
            <a:endParaRPr lang="en-US" dirty="0"/>
          </a:p>
        </p:txBody>
      </p:sp>
      <p:sp>
        <p:nvSpPr>
          <p:cNvPr id="44033" name="Rectangle 1"/>
          <p:cNvSpPr txBox="1">
            <a:spLocks noGrp="1" noRot="1" noChangeAspect="1" noChangeArrowheads="1"/>
          </p:cNvSpPr>
          <p:nvPr>
            <p:ph type="sldImg"/>
          </p:nvPr>
        </p:nvSpPr>
        <p:spPr bwMode="auto">
          <a:xfrm>
            <a:off x="1588" y="0"/>
            <a:ext cx="1587" cy="1588"/>
          </a:xfrm>
          <a:prstGeom prst="rect">
            <a:avLst/>
          </a:prstGeom>
          <a:solidFill>
            <a:srgbClr val="FFFFFF"/>
          </a:solidFill>
          <a:ln>
            <a:solidFill>
              <a:srgbClr val="000000"/>
            </a:solidFill>
            <a:miter lim="800000"/>
            <a:headEnd/>
            <a:tailEnd/>
          </a:ln>
        </p:spPr>
      </p:sp>
      <p:sp>
        <p:nvSpPr>
          <p:cNvPr id="44034" name="Rectangle 2"/>
          <p:cNvSpPr txBox="1">
            <a:spLocks noGrp="1" noChangeArrowheads="1"/>
          </p:cNvSpPr>
          <p:nvPr>
            <p:ph type="body" idx="1"/>
          </p:nvPr>
        </p:nvSpPr>
        <p:spPr bwMode="auto">
          <a:xfrm>
            <a:off x="686360" y="4342535"/>
            <a:ext cx="5486681" cy="4032250"/>
          </a:xfrm>
          <a:prstGeom prst="rect">
            <a:avLst/>
          </a:prstGeom>
          <a:noFill/>
          <a:ln w="25560">
            <a:round/>
            <a:headEnd/>
            <a:tailEnd/>
          </a:ln>
        </p:spPr>
        <p:txBody>
          <a:bodyPr wrap="none" anchor="ctr"/>
          <a:lstStyle/>
          <a:p>
            <a:r>
              <a:rPr lang="is-IS" dirty="0" smtClean="0"/>
              <a:t>At 1 km resolution</a:t>
            </a:r>
            <a:r>
              <a:rPr lang="is-IS" baseline="0" dirty="0" smtClean="0"/>
              <a:t> there is a great variability in the simulated wind field. The simulation captures a downsloap windstorm that is confirmed by observations, which is not seen on the coarser grid.</a:t>
            </a:r>
            <a:endParaRPr lang="is-I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94C5D6E-3F04-4D18-9671-B0406A7B7282}" type="slidenum">
              <a:rPr lang="en-US"/>
              <a:pPr/>
              <a:t>24</a:t>
            </a:fld>
            <a:endParaRPr lang="en-US" dirty="0"/>
          </a:p>
        </p:txBody>
      </p:sp>
      <p:sp>
        <p:nvSpPr>
          <p:cNvPr id="44033" name="Rectangle 1"/>
          <p:cNvSpPr txBox="1">
            <a:spLocks noGrp="1" noRot="1" noChangeAspect="1" noChangeArrowheads="1"/>
          </p:cNvSpPr>
          <p:nvPr>
            <p:ph type="sldImg"/>
          </p:nvPr>
        </p:nvSpPr>
        <p:spPr bwMode="auto">
          <a:xfrm>
            <a:off x="1588" y="0"/>
            <a:ext cx="1587" cy="1588"/>
          </a:xfrm>
          <a:prstGeom prst="rect">
            <a:avLst/>
          </a:prstGeom>
          <a:solidFill>
            <a:srgbClr val="FFFFFF"/>
          </a:solidFill>
          <a:ln>
            <a:solidFill>
              <a:srgbClr val="000000"/>
            </a:solidFill>
            <a:miter lim="800000"/>
            <a:headEnd/>
            <a:tailEnd/>
          </a:ln>
        </p:spPr>
      </p:sp>
      <p:sp>
        <p:nvSpPr>
          <p:cNvPr id="44034" name="Rectangle 2"/>
          <p:cNvSpPr txBox="1">
            <a:spLocks noGrp="1" noChangeArrowheads="1"/>
          </p:cNvSpPr>
          <p:nvPr>
            <p:ph type="body" idx="1"/>
          </p:nvPr>
        </p:nvSpPr>
        <p:spPr bwMode="auto">
          <a:xfrm>
            <a:off x="686360" y="4342535"/>
            <a:ext cx="5486681" cy="4032250"/>
          </a:xfrm>
          <a:prstGeom prst="rect">
            <a:avLst/>
          </a:prstGeom>
          <a:noFill/>
          <a:ln w="25560">
            <a:round/>
            <a:headEnd/>
            <a:tailEnd/>
          </a:ln>
        </p:spPr>
        <p:txBody>
          <a:bodyPr wrap="none" anchor="ctr"/>
          <a:lstStyle/>
          <a:p>
            <a:endParaRPr lang="is-I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As available computer hardware</a:t>
            </a:r>
            <a:r>
              <a:rPr lang="en-US" sz="1200" baseline="0" dirty="0" smtClean="0"/>
              <a:t> was limited we had to choose between a short simulation period at a high resolution and a longer period at a coarser resolution. A 15 year period simulated at 8 km horizontal resolution was the result.</a:t>
            </a:r>
            <a:endParaRPr lang="en-US" sz="1200" dirty="0" smtClean="0"/>
          </a:p>
        </p:txBody>
      </p:sp>
      <p:sp>
        <p:nvSpPr>
          <p:cNvPr id="4" name="Slide Number Placeholder 3"/>
          <p:cNvSpPr>
            <a:spLocks noGrp="1"/>
          </p:cNvSpPr>
          <p:nvPr>
            <p:ph type="sldNum" sz="quarter" idx="10"/>
          </p:nvPr>
        </p:nvSpPr>
        <p:spPr/>
        <p:txBody>
          <a:bodyPr/>
          <a:lstStyle/>
          <a:p>
            <a:fld id="{5C212B63-CC3A-AB49-91DA-77439368FA78}" type="slidenum">
              <a:rPr lang="en-US" smtClean="0"/>
              <a:t>25</a:t>
            </a:fld>
            <a:endParaRPr lang="en-US"/>
          </a:p>
        </p:txBody>
      </p:sp>
    </p:spTree>
    <p:extLst>
      <p:ext uri="{BB962C8B-B14F-4D97-AF65-F5344CB8AC3E}">
        <p14:creationId xmlns:p14="http://schemas.microsoft.com/office/powerpoint/2010/main" val="42516343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To get an idea</a:t>
            </a:r>
            <a:r>
              <a:rPr lang="en-GB" sz="1200" kern="1200" baseline="0" dirty="0" smtClean="0">
                <a:solidFill>
                  <a:schemeClr val="tx1"/>
                </a:solidFill>
                <a:latin typeface="+mn-lt"/>
                <a:ea typeface="+mn-ea"/>
                <a:cs typeface="+mn-cs"/>
              </a:rPr>
              <a:t> of the importance of terrain in shaping the precipitation in Iceland, we ran a sensitivity tests where we reduced the terrain of Iceland down to one meter and compared to a simulation with unmodified terrain.</a:t>
            </a:r>
          </a:p>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The </a:t>
            </a:r>
            <a:r>
              <a:rPr lang="en-GB" sz="1200" kern="1200" dirty="0" smtClean="0">
                <a:solidFill>
                  <a:schemeClr val="tx1"/>
                </a:solidFill>
                <a:latin typeface="+mn-lt"/>
                <a:ea typeface="+mn-ea"/>
                <a:cs typeface="+mn-cs"/>
              </a:rPr>
              <a:t>mountains cause a drying in the highlands north of the </a:t>
            </a:r>
            <a:r>
              <a:rPr lang="en-GB" sz="1200" kern="1200" dirty="0" err="1" smtClean="0">
                <a:solidFill>
                  <a:schemeClr val="tx1"/>
                </a:solidFill>
                <a:latin typeface="+mn-lt"/>
                <a:ea typeface="+mn-ea"/>
                <a:cs typeface="+mn-cs"/>
              </a:rPr>
              <a:t>Vatnajökull</a:t>
            </a:r>
            <a:r>
              <a:rPr lang="en-GB" sz="1200" kern="1200" dirty="0" smtClean="0">
                <a:solidFill>
                  <a:schemeClr val="tx1"/>
                </a:solidFill>
                <a:latin typeface="+mn-lt"/>
                <a:ea typeface="+mn-ea"/>
                <a:cs typeface="+mn-cs"/>
              </a:rPr>
              <a:t> ice cap and north of the two large ice caps in central Iceland. The valley areas in the central and southeast part of the NW quadrant and the two largest fjords in the </a:t>
            </a:r>
            <a:r>
              <a:rPr lang="en-GB" sz="1200" kern="1200" dirty="0" err="1" smtClean="0">
                <a:solidFill>
                  <a:schemeClr val="tx1"/>
                </a:solidFill>
                <a:latin typeface="+mn-lt"/>
                <a:ea typeface="+mn-ea"/>
                <a:cs typeface="+mn-cs"/>
              </a:rPr>
              <a:t>northwestern</a:t>
            </a:r>
            <a:r>
              <a:rPr lang="en-GB" sz="1200" kern="1200" dirty="0" smtClean="0">
                <a:solidFill>
                  <a:schemeClr val="tx1"/>
                </a:solidFill>
                <a:latin typeface="+mn-lt"/>
                <a:ea typeface="+mn-ea"/>
                <a:cs typeface="+mn-cs"/>
              </a:rPr>
              <a:t>-most </a:t>
            </a:r>
            <a:r>
              <a:rPr lang="en-GB" sz="1200" kern="1200" dirty="0" smtClean="0">
                <a:solidFill>
                  <a:schemeClr val="tx1"/>
                </a:solidFill>
                <a:latin typeface="+mn-lt"/>
                <a:ea typeface="+mn-ea"/>
                <a:cs typeface="+mn-cs"/>
              </a:rPr>
              <a:t>part of Iceland are also drier when the mountains are present. The mountains cause an increase in precipitation that reaches far south of Iceland, while a decrease in precipitation is evident far to the north and northeast of Iceland.</a:t>
            </a:r>
            <a:endParaRPr lang="en-US" sz="1200" dirty="0" smtClean="0"/>
          </a:p>
        </p:txBody>
      </p:sp>
      <p:sp>
        <p:nvSpPr>
          <p:cNvPr id="4" name="Slide Number Placeholder 3"/>
          <p:cNvSpPr>
            <a:spLocks noGrp="1"/>
          </p:cNvSpPr>
          <p:nvPr>
            <p:ph type="sldNum" sz="quarter" idx="10"/>
          </p:nvPr>
        </p:nvSpPr>
        <p:spPr/>
        <p:txBody>
          <a:bodyPr/>
          <a:lstStyle/>
          <a:p>
            <a:fld id="{5C212B63-CC3A-AB49-91DA-77439368FA78}" type="slidenum">
              <a:rPr lang="en-US" smtClean="0"/>
              <a:t>26</a:t>
            </a:fld>
            <a:endParaRPr lang="en-US"/>
          </a:p>
        </p:txBody>
      </p:sp>
    </p:spTree>
    <p:extLst>
      <p:ext uri="{BB962C8B-B14F-4D97-AF65-F5344CB8AC3E}">
        <p14:creationId xmlns:p14="http://schemas.microsoft.com/office/powerpoint/2010/main" val="42516343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The precipitation gradient from Mt.</a:t>
            </a:r>
            <a:r>
              <a:rPr lang="en-US" sz="1200" baseline="0" dirty="0" smtClean="0"/>
              <a:t> </a:t>
            </a:r>
            <a:r>
              <a:rPr lang="en-US" sz="1200" baseline="0" dirty="0" err="1" smtClean="0"/>
              <a:t>Bláfjöll</a:t>
            </a:r>
            <a:r>
              <a:rPr lang="en-US" sz="1200" baseline="0" dirty="0" smtClean="0"/>
              <a:t> in the SW of Iceland</a:t>
            </a:r>
            <a:r>
              <a:rPr lang="en-US" sz="1200" dirty="0" smtClean="0"/>
              <a:t> to Mt. </a:t>
            </a:r>
            <a:r>
              <a:rPr lang="en-US" sz="1200" dirty="0" err="1" smtClean="0"/>
              <a:t>Langjökull</a:t>
            </a:r>
            <a:r>
              <a:rPr lang="en-US" sz="1200" baseline="0" dirty="0" smtClean="0"/>
              <a:t> ice cap is similar in both maps. However, maximum values on the ice caps are considerably higher in the MM5 map. The overall smoothness is also more pronounced in the early map as the impacts of the terrain on the precipitation field are more remarked in the MM5 simulation </a:t>
            </a:r>
            <a:endParaRPr lang="en-US" sz="1200" dirty="0" smtClean="0"/>
          </a:p>
        </p:txBody>
      </p:sp>
      <p:sp>
        <p:nvSpPr>
          <p:cNvPr id="4" name="Slide Number Placeholder 3"/>
          <p:cNvSpPr>
            <a:spLocks noGrp="1"/>
          </p:cNvSpPr>
          <p:nvPr>
            <p:ph type="sldNum" sz="quarter" idx="10"/>
          </p:nvPr>
        </p:nvSpPr>
        <p:spPr/>
        <p:txBody>
          <a:bodyPr/>
          <a:lstStyle/>
          <a:p>
            <a:fld id="{5C212B63-CC3A-AB49-91DA-77439368FA78}" type="slidenum">
              <a:rPr lang="en-US" smtClean="0"/>
              <a:t>27</a:t>
            </a:fld>
            <a:endParaRPr lang="en-US"/>
          </a:p>
        </p:txBody>
      </p:sp>
    </p:spTree>
    <p:extLst>
      <p:ext uri="{BB962C8B-B14F-4D97-AF65-F5344CB8AC3E}">
        <p14:creationId xmlns:p14="http://schemas.microsoft.com/office/powerpoint/2010/main" val="42516343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We have compared</a:t>
            </a:r>
            <a:r>
              <a:rPr lang="en-US" sz="1200" baseline="0" dirty="0" smtClean="0"/>
              <a:t> observed precipitation from these three large ice caps, as well as two sub-glaciers of </a:t>
            </a:r>
            <a:r>
              <a:rPr lang="en-US" sz="1200" baseline="0" dirty="0" err="1" smtClean="0"/>
              <a:t>Vatnajökull</a:t>
            </a:r>
            <a:r>
              <a:rPr lang="en-US" sz="1200" baseline="0" dirty="0" smtClean="0"/>
              <a:t> ice cap, to simulated precipitation. The time periods varies as observational data is not available for the whole simulation period.</a:t>
            </a:r>
            <a:endParaRPr lang="en-US" sz="1200" dirty="0" smtClean="0"/>
          </a:p>
        </p:txBody>
      </p:sp>
      <p:sp>
        <p:nvSpPr>
          <p:cNvPr id="4" name="Slide Number Placeholder 3"/>
          <p:cNvSpPr>
            <a:spLocks noGrp="1"/>
          </p:cNvSpPr>
          <p:nvPr>
            <p:ph type="sldNum" sz="quarter" idx="10"/>
          </p:nvPr>
        </p:nvSpPr>
        <p:spPr/>
        <p:txBody>
          <a:bodyPr/>
          <a:lstStyle/>
          <a:p>
            <a:fld id="{5C212B63-CC3A-AB49-91DA-77439368FA78}" type="slidenum">
              <a:rPr lang="en-US" smtClean="0"/>
              <a:t>28</a:t>
            </a:fld>
            <a:endParaRPr lang="en-US"/>
          </a:p>
        </p:txBody>
      </p:sp>
    </p:spTree>
    <p:extLst>
      <p:ext uri="{BB962C8B-B14F-4D97-AF65-F5344CB8AC3E}">
        <p14:creationId xmlns:p14="http://schemas.microsoft.com/office/powerpoint/2010/main" val="42516343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We now compare the simulated precipitation with observed</a:t>
            </a:r>
            <a:r>
              <a:rPr lang="en-US" sz="1200" baseline="0" dirty="0" smtClean="0"/>
              <a:t> glaciological data. </a:t>
            </a:r>
            <a:r>
              <a:rPr lang="en-US" sz="1200" dirty="0" smtClean="0"/>
              <a:t>In </a:t>
            </a:r>
            <a:r>
              <a:rPr lang="en-US" sz="1200" dirty="0" smtClean="0"/>
              <a:t>general there is very good agreement between observed accumulated winter</a:t>
            </a:r>
            <a:r>
              <a:rPr lang="en-US" sz="1200" baseline="0" dirty="0" smtClean="0"/>
              <a:t> precipitation and simulated one, although there are discrepancies at times. </a:t>
            </a:r>
            <a:endParaRPr lang="en-US" sz="1200" dirty="0" smtClean="0"/>
          </a:p>
        </p:txBody>
      </p:sp>
      <p:sp>
        <p:nvSpPr>
          <p:cNvPr id="4" name="Slide Number Placeholder 3"/>
          <p:cNvSpPr>
            <a:spLocks noGrp="1"/>
          </p:cNvSpPr>
          <p:nvPr>
            <p:ph type="sldNum" sz="quarter" idx="10"/>
          </p:nvPr>
        </p:nvSpPr>
        <p:spPr/>
        <p:txBody>
          <a:bodyPr/>
          <a:lstStyle/>
          <a:p>
            <a:fld id="{5C212B63-CC3A-AB49-91DA-77439368FA78}" type="slidenum">
              <a:rPr lang="en-US" smtClean="0"/>
              <a:t>29</a:t>
            </a:fld>
            <a:endParaRPr lang="en-US"/>
          </a:p>
        </p:txBody>
      </p:sp>
    </p:spTree>
    <p:extLst>
      <p:ext uri="{BB962C8B-B14F-4D97-AF65-F5344CB8AC3E}">
        <p14:creationId xmlns:p14="http://schemas.microsoft.com/office/powerpoint/2010/main" val="42516343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In general there is very good agreement between observed accumulated winter</a:t>
            </a:r>
            <a:r>
              <a:rPr lang="en-US" sz="1200" baseline="0" dirty="0" smtClean="0"/>
              <a:t> precipitation and simulated one, although there are discrepancies at times. </a:t>
            </a:r>
            <a:r>
              <a:rPr lang="en-US" sz="1200" baseline="0" dirty="0" smtClean="0"/>
              <a:t>The mass balance model for </a:t>
            </a:r>
            <a:r>
              <a:rPr lang="en-US" sz="1200" baseline="0" dirty="0" err="1" smtClean="0"/>
              <a:t>Vatnajökull</a:t>
            </a:r>
            <a:r>
              <a:rPr lang="en-US" sz="1200" baseline="0" dirty="0" smtClean="0"/>
              <a:t> ice cap does not take this processes into account, these processes are not at play for the higher elevation </a:t>
            </a:r>
            <a:r>
              <a:rPr lang="en-US" sz="1200" baseline="0" dirty="0" err="1" smtClean="0"/>
              <a:t>subglaciers</a:t>
            </a:r>
            <a:r>
              <a:rPr lang="en-US" sz="1200" baseline="0" dirty="0" smtClean="0"/>
              <a:t> </a:t>
            </a:r>
            <a:r>
              <a:rPr lang="en-US" sz="1200" baseline="0" dirty="0" err="1" smtClean="0"/>
              <a:t>Dyngjujökull</a:t>
            </a:r>
            <a:r>
              <a:rPr lang="en-US" sz="1200" baseline="0" dirty="0" smtClean="0"/>
              <a:t> and </a:t>
            </a:r>
            <a:r>
              <a:rPr lang="en-US" sz="1200" baseline="0" dirty="0" err="1" smtClean="0"/>
              <a:t>Br</a:t>
            </a:r>
            <a:r>
              <a:rPr lang="en-US" sz="1200" baseline="0" dirty="0" err="1" smtClean="0"/>
              <a:t>úarjökull</a:t>
            </a:r>
            <a:r>
              <a:rPr lang="en-US" sz="1200" baseline="0" dirty="0" smtClean="0"/>
              <a:t>.</a:t>
            </a:r>
            <a:endParaRPr lang="en-US" sz="1200" dirty="0" smtClean="0"/>
          </a:p>
        </p:txBody>
      </p:sp>
      <p:sp>
        <p:nvSpPr>
          <p:cNvPr id="4" name="Slide Number Placeholder 3"/>
          <p:cNvSpPr>
            <a:spLocks noGrp="1"/>
          </p:cNvSpPr>
          <p:nvPr>
            <p:ph type="sldNum" sz="quarter" idx="10"/>
          </p:nvPr>
        </p:nvSpPr>
        <p:spPr/>
        <p:txBody>
          <a:bodyPr/>
          <a:lstStyle/>
          <a:p>
            <a:fld id="{5C212B63-CC3A-AB49-91DA-77439368FA78}" type="slidenum">
              <a:rPr lang="en-US" smtClean="0"/>
              <a:t>30</a:t>
            </a:fld>
            <a:endParaRPr lang="en-US"/>
          </a:p>
        </p:txBody>
      </p:sp>
    </p:spTree>
    <p:extLst>
      <p:ext uri="{BB962C8B-B14F-4D97-AF65-F5344CB8AC3E}">
        <p14:creationId xmlns:p14="http://schemas.microsoft.com/office/powerpoint/2010/main" val="4251634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94C5D6E-3F04-4D18-9671-B0406A7B7282}" type="slidenum">
              <a:rPr lang="en-US"/>
              <a:pPr/>
              <a:t>4</a:t>
            </a:fld>
            <a:endParaRPr lang="en-US" dirty="0"/>
          </a:p>
        </p:txBody>
      </p:sp>
      <p:sp>
        <p:nvSpPr>
          <p:cNvPr id="44033" name="Rectangle 1"/>
          <p:cNvSpPr txBox="1">
            <a:spLocks noGrp="1" noRot="1" noChangeAspect="1" noChangeArrowheads="1"/>
          </p:cNvSpPr>
          <p:nvPr>
            <p:ph type="sldImg"/>
          </p:nvPr>
        </p:nvSpPr>
        <p:spPr bwMode="auto">
          <a:xfrm>
            <a:off x="1588" y="0"/>
            <a:ext cx="1587" cy="1588"/>
          </a:xfrm>
          <a:prstGeom prst="rect">
            <a:avLst/>
          </a:prstGeom>
          <a:solidFill>
            <a:srgbClr val="FFFFFF"/>
          </a:solidFill>
          <a:ln>
            <a:solidFill>
              <a:srgbClr val="000000"/>
            </a:solidFill>
            <a:miter lim="800000"/>
            <a:headEnd/>
            <a:tailEnd/>
          </a:ln>
        </p:spPr>
      </p:sp>
      <p:sp>
        <p:nvSpPr>
          <p:cNvPr id="44034" name="Rectangle 2"/>
          <p:cNvSpPr txBox="1">
            <a:spLocks noGrp="1" noChangeArrowheads="1"/>
          </p:cNvSpPr>
          <p:nvPr>
            <p:ph type="body" idx="1"/>
          </p:nvPr>
        </p:nvSpPr>
        <p:spPr bwMode="auto">
          <a:xfrm>
            <a:off x="686360" y="4342535"/>
            <a:ext cx="5486681" cy="4032250"/>
          </a:xfrm>
          <a:prstGeom prst="rect">
            <a:avLst/>
          </a:prstGeom>
          <a:noFill/>
          <a:ln w="25560">
            <a:round/>
            <a:headEnd/>
            <a:tailEnd/>
          </a:ln>
        </p:spPr>
        <p:txBody>
          <a:bodyPr wrap="none" anchor="ctr"/>
          <a:lstStyle/>
          <a:p>
            <a:r>
              <a:rPr lang="is-IS" dirty="0" smtClean="0"/>
              <a:t>There is a</a:t>
            </a:r>
            <a:r>
              <a:rPr lang="is-IS" baseline="0" dirty="0" smtClean="0"/>
              <a:t> further problem when trying to observe rain in strong wind situations. This is in particular difficult when the precipitation falls as snow. At Hveravellir, central Iceland, accumulated snow was observed daily over a period of </a:t>
            </a:r>
            <a:r>
              <a:rPr lang="is-IS" baseline="0" dirty="0" smtClean="0"/>
              <a:t>40 years (1966-2006). </a:t>
            </a:r>
            <a:endParaRPr lang="is-I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Output</a:t>
            </a:r>
            <a:r>
              <a:rPr lang="en-US" sz="1200" baseline="0" dirty="0" smtClean="0"/>
              <a:t> from the MM5 model was used to force the </a:t>
            </a:r>
            <a:r>
              <a:rPr lang="en-US" sz="1200" baseline="0" dirty="0" err="1" smtClean="0"/>
              <a:t>WaSiM</a:t>
            </a:r>
            <a:r>
              <a:rPr lang="en-US" sz="1200" baseline="0" dirty="0" smtClean="0"/>
              <a:t> hydrological model to create a run-off map for Iceland. The difference between measured and modeled discharge was in general found to be less than 5%. As the </a:t>
            </a:r>
            <a:r>
              <a:rPr lang="en-US" sz="1200" baseline="0" dirty="0" err="1" smtClean="0"/>
              <a:t>WaSiM</a:t>
            </a:r>
            <a:r>
              <a:rPr lang="en-US" sz="1200" baseline="0" dirty="0" smtClean="0"/>
              <a:t> model was not run with a groundwater module the precipitation from MM5 was scaled in order to make the simulated water balance fit the observed water balance for individual watersheds. The difference between non-scaled annual precipitation and scaled annual precipitation was found the be 2% (1.790 mm/</a:t>
            </a:r>
            <a:r>
              <a:rPr lang="en-US" sz="1200" baseline="0" dirty="0" err="1" smtClean="0"/>
              <a:t>yr</a:t>
            </a:r>
            <a:r>
              <a:rPr lang="en-US" sz="1200" baseline="0" dirty="0" smtClean="0"/>
              <a:t> compared 1.750 mm/</a:t>
            </a:r>
            <a:r>
              <a:rPr lang="en-US" sz="1200" baseline="0" dirty="0" err="1" smtClean="0"/>
              <a:t>yr</a:t>
            </a:r>
            <a:r>
              <a:rPr lang="en-US" sz="1200" baseline="0" dirty="0" smtClean="0"/>
              <a:t>).</a:t>
            </a:r>
            <a:endParaRPr lang="en-US" sz="1200" dirty="0" smtClean="0"/>
          </a:p>
        </p:txBody>
      </p:sp>
      <p:sp>
        <p:nvSpPr>
          <p:cNvPr id="4" name="Slide Number Placeholder 3"/>
          <p:cNvSpPr>
            <a:spLocks noGrp="1"/>
          </p:cNvSpPr>
          <p:nvPr>
            <p:ph type="sldNum" sz="quarter" idx="10"/>
          </p:nvPr>
        </p:nvSpPr>
        <p:spPr/>
        <p:txBody>
          <a:bodyPr/>
          <a:lstStyle/>
          <a:p>
            <a:fld id="{5C212B63-CC3A-AB49-91DA-77439368FA78}" type="slidenum">
              <a:rPr lang="en-US" smtClean="0"/>
              <a:t>31</a:t>
            </a:fld>
            <a:endParaRPr lang="en-US"/>
          </a:p>
        </p:txBody>
      </p:sp>
    </p:spTree>
    <p:extLst>
      <p:ext uri="{BB962C8B-B14F-4D97-AF65-F5344CB8AC3E}">
        <p14:creationId xmlns:p14="http://schemas.microsoft.com/office/powerpoint/2010/main" val="42516343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dirty="0" smtClean="0"/>
              <a:t>This does however</a:t>
            </a:r>
            <a:r>
              <a:rPr lang="en-GB" sz="1200" baseline="0" dirty="0" smtClean="0"/>
              <a:t> not mean that the day-to-day simulated precipitation is always correct, even though the mean annual precipitation is in good agreement with observations.</a:t>
            </a:r>
            <a:endParaRPr lang="en-GB" sz="1200" dirty="0" smtClean="0"/>
          </a:p>
        </p:txBody>
      </p:sp>
      <p:sp>
        <p:nvSpPr>
          <p:cNvPr id="4" name="Slide Number Placeholder 3"/>
          <p:cNvSpPr>
            <a:spLocks noGrp="1"/>
          </p:cNvSpPr>
          <p:nvPr>
            <p:ph type="sldNum" sz="quarter" idx="10"/>
          </p:nvPr>
        </p:nvSpPr>
        <p:spPr/>
        <p:txBody>
          <a:bodyPr/>
          <a:lstStyle/>
          <a:p>
            <a:fld id="{5C212B63-CC3A-AB49-91DA-77439368FA78}" type="slidenum">
              <a:rPr lang="en-US" smtClean="0"/>
              <a:t>32</a:t>
            </a:fld>
            <a:endParaRPr lang="en-US"/>
          </a:p>
        </p:txBody>
      </p:sp>
    </p:spTree>
    <p:extLst>
      <p:ext uri="{BB962C8B-B14F-4D97-AF65-F5344CB8AC3E}">
        <p14:creationId xmlns:p14="http://schemas.microsoft.com/office/powerpoint/2010/main" val="42516343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dirty="0" smtClean="0"/>
              <a:t>We have seen how the orography of Iceland shapes the precipitation pattern and precipitation amounts,</a:t>
            </a:r>
            <a:r>
              <a:rPr lang="en-GB" sz="1200" baseline="0" dirty="0" smtClean="0"/>
              <a:t> and that the large scale precipitation pattern agrees well with observed glaciological precipitation as well as modelled discharge.</a:t>
            </a:r>
            <a:r>
              <a:rPr lang="en-GB" sz="1200" dirty="0" smtClean="0"/>
              <a:t> We have however yet to show if we can get a more detailed picture by increasing the model resolution. This was the main purpose of the REX </a:t>
            </a:r>
            <a:r>
              <a:rPr lang="en-GB" sz="1200" dirty="0" smtClean="0"/>
              <a:t>experiment, in the fall of 2002,</a:t>
            </a:r>
            <a:r>
              <a:rPr lang="en-GB" sz="1200" baseline="0" dirty="0" smtClean="0"/>
              <a:t> </a:t>
            </a:r>
            <a:r>
              <a:rPr lang="en-GB" sz="1200" baseline="0" dirty="0" smtClean="0"/>
              <a:t>where fifteen rain gauges where installed over the Mt. </a:t>
            </a:r>
            <a:r>
              <a:rPr lang="en-GB" sz="1200" baseline="0" dirty="0" err="1" smtClean="0"/>
              <a:t>Bláfjöll</a:t>
            </a:r>
            <a:r>
              <a:rPr lang="en-GB" sz="1200" baseline="0" dirty="0" smtClean="0"/>
              <a:t> mountain ridge in SW-Iceland. In total, </a:t>
            </a:r>
            <a:r>
              <a:rPr lang="en-GB" sz="1200" baseline="0" dirty="0" smtClean="0"/>
              <a:t>six intensive </a:t>
            </a:r>
            <a:r>
              <a:rPr lang="en-GB" sz="1200" baseline="0" dirty="0" smtClean="0"/>
              <a:t>operational periods were observed, providing precipitation data that could be used to validate the model simulations. </a:t>
            </a:r>
            <a:endParaRPr lang="en-GB" sz="1200" dirty="0" smtClean="0"/>
          </a:p>
        </p:txBody>
      </p:sp>
      <p:sp>
        <p:nvSpPr>
          <p:cNvPr id="4" name="Slide Number Placeholder 3"/>
          <p:cNvSpPr>
            <a:spLocks noGrp="1"/>
          </p:cNvSpPr>
          <p:nvPr>
            <p:ph type="sldNum" sz="quarter" idx="10"/>
          </p:nvPr>
        </p:nvSpPr>
        <p:spPr/>
        <p:txBody>
          <a:bodyPr/>
          <a:lstStyle/>
          <a:p>
            <a:fld id="{5C212B63-CC3A-AB49-91DA-77439368FA78}" type="slidenum">
              <a:rPr lang="en-US" smtClean="0"/>
              <a:t>33</a:t>
            </a:fld>
            <a:endParaRPr lang="en-US"/>
          </a:p>
        </p:txBody>
      </p:sp>
    </p:spTree>
    <p:extLst>
      <p:ext uri="{BB962C8B-B14F-4D97-AF65-F5344CB8AC3E}">
        <p14:creationId xmlns:p14="http://schemas.microsoft.com/office/powerpoint/2010/main" val="42516343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dirty="0" smtClean="0"/>
              <a:t>What we found out was that not only was resolution important</a:t>
            </a:r>
            <a:r>
              <a:rPr lang="en-GB" sz="1200" baseline="0" dirty="0" smtClean="0"/>
              <a:t> but also certain assumptions made in the microphysical scheme. In particular, a parameter describing the size of individual cloud droplets, was found to be of significant importance.</a:t>
            </a:r>
            <a:endParaRPr lang="en-GB" sz="1200" dirty="0" smtClean="0"/>
          </a:p>
        </p:txBody>
      </p:sp>
      <p:sp>
        <p:nvSpPr>
          <p:cNvPr id="4" name="Slide Number Placeholder 3"/>
          <p:cNvSpPr>
            <a:spLocks noGrp="1"/>
          </p:cNvSpPr>
          <p:nvPr>
            <p:ph type="sldNum" sz="quarter" idx="10"/>
          </p:nvPr>
        </p:nvSpPr>
        <p:spPr/>
        <p:txBody>
          <a:bodyPr/>
          <a:lstStyle/>
          <a:p>
            <a:fld id="{5C212B63-CC3A-AB49-91DA-77439368FA78}" type="slidenum">
              <a:rPr lang="en-US" smtClean="0"/>
              <a:t>34</a:t>
            </a:fld>
            <a:endParaRPr lang="en-US"/>
          </a:p>
        </p:txBody>
      </p:sp>
    </p:spTree>
    <p:extLst>
      <p:ext uri="{BB962C8B-B14F-4D97-AF65-F5344CB8AC3E}">
        <p14:creationId xmlns:p14="http://schemas.microsoft.com/office/powerpoint/2010/main" val="42516343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dirty="0" smtClean="0"/>
              <a:t>When this parameter, called CNP, was representative for continental conditions there was considerably less simulated</a:t>
            </a:r>
            <a:r>
              <a:rPr lang="en-GB" sz="1200" baseline="0" dirty="0" smtClean="0"/>
              <a:t> precipitation, But when the parameter become more representative of a maritime climate, simulated precipitation increased.</a:t>
            </a:r>
            <a:endParaRPr lang="en-GB" sz="1200" dirty="0" smtClean="0"/>
          </a:p>
        </p:txBody>
      </p:sp>
      <p:sp>
        <p:nvSpPr>
          <p:cNvPr id="4" name="Slide Number Placeholder 3"/>
          <p:cNvSpPr>
            <a:spLocks noGrp="1"/>
          </p:cNvSpPr>
          <p:nvPr>
            <p:ph type="sldNum" sz="quarter" idx="10"/>
          </p:nvPr>
        </p:nvSpPr>
        <p:spPr/>
        <p:txBody>
          <a:bodyPr/>
          <a:lstStyle/>
          <a:p>
            <a:fld id="{5C212B63-CC3A-AB49-91DA-77439368FA78}" type="slidenum">
              <a:rPr lang="en-US" smtClean="0"/>
              <a:t>35</a:t>
            </a:fld>
            <a:endParaRPr lang="en-US" dirty="0"/>
          </a:p>
        </p:txBody>
      </p:sp>
    </p:spTree>
    <p:extLst>
      <p:ext uri="{BB962C8B-B14F-4D97-AF65-F5344CB8AC3E}">
        <p14:creationId xmlns:p14="http://schemas.microsoft.com/office/powerpoint/2010/main" val="42516343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dirty="0" smtClean="0"/>
              <a:t>This downslope deficiency in simulated precipitation</a:t>
            </a:r>
            <a:r>
              <a:rPr lang="en-GB" sz="1200" baseline="0" dirty="0" smtClean="0"/>
              <a:t> is present in all of the IOPs.</a:t>
            </a:r>
            <a:endParaRPr lang="en-GB" sz="1200" dirty="0" smtClean="0"/>
          </a:p>
        </p:txBody>
      </p:sp>
      <p:sp>
        <p:nvSpPr>
          <p:cNvPr id="4" name="Slide Number Placeholder 3"/>
          <p:cNvSpPr>
            <a:spLocks noGrp="1"/>
          </p:cNvSpPr>
          <p:nvPr>
            <p:ph type="sldNum" sz="quarter" idx="10"/>
          </p:nvPr>
        </p:nvSpPr>
        <p:spPr/>
        <p:txBody>
          <a:bodyPr/>
          <a:lstStyle/>
          <a:p>
            <a:fld id="{5C212B63-CC3A-AB49-91DA-77439368FA78}" type="slidenum">
              <a:rPr lang="en-US" smtClean="0"/>
              <a:t>36</a:t>
            </a:fld>
            <a:endParaRPr lang="en-US"/>
          </a:p>
        </p:txBody>
      </p:sp>
    </p:spTree>
    <p:extLst>
      <p:ext uri="{BB962C8B-B14F-4D97-AF65-F5344CB8AC3E}">
        <p14:creationId xmlns:p14="http://schemas.microsoft.com/office/powerpoint/2010/main" val="42516343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94C5D6E-3F04-4D18-9671-B0406A7B7282}" type="slidenum">
              <a:rPr lang="en-US"/>
              <a:pPr/>
              <a:t>37</a:t>
            </a:fld>
            <a:endParaRPr lang="en-US" dirty="0"/>
          </a:p>
        </p:txBody>
      </p:sp>
      <p:sp>
        <p:nvSpPr>
          <p:cNvPr id="44033" name="Rectangle 1"/>
          <p:cNvSpPr txBox="1">
            <a:spLocks noGrp="1" noRot="1" noChangeAspect="1" noChangeArrowheads="1"/>
          </p:cNvSpPr>
          <p:nvPr>
            <p:ph type="sldImg"/>
          </p:nvPr>
        </p:nvSpPr>
        <p:spPr bwMode="auto">
          <a:xfrm>
            <a:off x="1588" y="0"/>
            <a:ext cx="1587" cy="1588"/>
          </a:xfrm>
          <a:prstGeom prst="rect">
            <a:avLst/>
          </a:prstGeom>
          <a:solidFill>
            <a:srgbClr val="FFFFFF"/>
          </a:solidFill>
          <a:ln>
            <a:solidFill>
              <a:srgbClr val="000000"/>
            </a:solidFill>
            <a:miter lim="800000"/>
            <a:headEnd/>
            <a:tailEnd/>
          </a:ln>
        </p:spPr>
      </p:sp>
      <p:sp>
        <p:nvSpPr>
          <p:cNvPr id="44034" name="Rectangle 2"/>
          <p:cNvSpPr txBox="1">
            <a:spLocks noGrp="1" noChangeArrowheads="1"/>
          </p:cNvSpPr>
          <p:nvPr>
            <p:ph type="body" idx="1"/>
          </p:nvPr>
        </p:nvSpPr>
        <p:spPr bwMode="auto">
          <a:xfrm>
            <a:off x="686360" y="4342535"/>
            <a:ext cx="5486681" cy="4032250"/>
          </a:xfrm>
          <a:prstGeom prst="rect">
            <a:avLst/>
          </a:prstGeom>
          <a:noFill/>
          <a:ln w="25560">
            <a:round/>
            <a:headEnd/>
            <a:tailEnd/>
          </a:ln>
        </p:spPr>
        <p:txBody>
          <a:bodyPr wrap="none" anchor="ctr"/>
          <a:lstStyle/>
          <a:p>
            <a:r>
              <a:rPr lang="is-IS" dirty="0" smtClean="0"/>
              <a:t>To some extent the agreement between observed and simulated precipitation over longer time periods is due to compensation of errors on</a:t>
            </a:r>
            <a:r>
              <a:rPr lang="is-IS" baseline="0" dirty="0" smtClean="0"/>
              <a:t> shorter time scales.</a:t>
            </a:r>
            <a:endParaRPr lang="is-I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Two stations show the greatest</a:t>
            </a:r>
            <a:r>
              <a:rPr lang="en-US" sz="1200" baseline="0" dirty="0" smtClean="0"/>
              <a:t> </a:t>
            </a:r>
            <a:r>
              <a:rPr lang="en-US" sz="1200" baseline="0" dirty="0" smtClean="0"/>
              <a:t>discrepancies, </a:t>
            </a:r>
            <a:r>
              <a:rPr lang="en-US" sz="1200" baseline="0" dirty="0" smtClean="0"/>
              <a:t>Reykjavík and </a:t>
            </a:r>
            <a:r>
              <a:rPr lang="en-US" sz="1200" baseline="0" dirty="0" err="1" smtClean="0"/>
              <a:t>Stórhöfði</a:t>
            </a:r>
            <a:r>
              <a:rPr lang="en-US" sz="1200" baseline="0" dirty="0" smtClean="0"/>
              <a:t>. Both of these are close to the coast. The anemometer at </a:t>
            </a:r>
            <a:r>
              <a:rPr lang="en-US" sz="1200" baseline="0" dirty="0" err="1" smtClean="0"/>
              <a:t>Stórhöfði</a:t>
            </a:r>
            <a:r>
              <a:rPr lang="en-US" sz="1200" baseline="0" dirty="0" smtClean="0"/>
              <a:t> is located on </a:t>
            </a:r>
            <a:r>
              <a:rPr lang="en-US" sz="1200" baseline="0" dirty="0" smtClean="0"/>
              <a:t>a 120m </a:t>
            </a:r>
            <a:r>
              <a:rPr lang="en-US" sz="1200" baseline="0" dirty="0" smtClean="0"/>
              <a:t>high cliff whilst the corresponding grid cell in the model is at sea level. The </a:t>
            </a:r>
            <a:r>
              <a:rPr lang="en-US" sz="1200" baseline="0" dirty="0" smtClean="0"/>
              <a:t>Reykjavík </a:t>
            </a:r>
            <a:r>
              <a:rPr lang="en-US" sz="1200" baseline="0" dirty="0" smtClean="0"/>
              <a:t>weather station is at 50 m height but the nearest grid cell in the MM5 model is at 150 m height. There is also considerable coastal gradient in the MM5 model, with value for the neighboring grid cell being 5.7 m/s. </a:t>
            </a:r>
            <a:r>
              <a:rPr lang="en-US" sz="1200" dirty="0" smtClean="0"/>
              <a:t>Differences in modeled and observed values can to a large extent be explained by the model coarse resolution and corresponding errors</a:t>
            </a:r>
            <a:r>
              <a:rPr lang="en-US" sz="1200" baseline="0" dirty="0" smtClean="0"/>
              <a:t> in land use parameters and orography.</a:t>
            </a:r>
            <a:endParaRPr lang="en-US" sz="1200" dirty="0" smtClean="0"/>
          </a:p>
        </p:txBody>
      </p:sp>
      <p:sp>
        <p:nvSpPr>
          <p:cNvPr id="4" name="Slide Number Placeholder 3"/>
          <p:cNvSpPr>
            <a:spLocks noGrp="1"/>
          </p:cNvSpPr>
          <p:nvPr>
            <p:ph type="sldNum" sz="quarter" idx="10"/>
          </p:nvPr>
        </p:nvSpPr>
        <p:spPr/>
        <p:txBody>
          <a:bodyPr/>
          <a:lstStyle/>
          <a:p>
            <a:fld id="{5C212B63-CC3A-AB49-91DA-77439368FA78}" type="slidenum">
              <a:rPr lang="en-US" smtClean="0"/>
              <a:t>38</a:t>
            </a:fld>
            <a:endParaRPr lang="en-US" dirty="0"/>
          </a:p>
        </p:txBody>
      </p:sp>
    </p:spTree>
    <p:extLst>
      <p:ext uri="{BB962C8B-B14F-4D97-AF65-F5344CB8AC3E}">
        <p14:creationId xmlns:p14="http://schemas.microsoft.com/office/powerpoint/2010/main" val="42516343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err="1" smtClean="0"/>
              <a:t>Scatterograms</a:t>
            </a:r>
            <a:r>
              <a:rPr lang="en-US" sz="1200" baseline="0" dirty="0" smtClean="0"/>
              <a:t> showing observed and simulated wind direction, speed and temperature for four different locations. The top graph is from Reykjav</a:t>
            </a:r>
            <a:r>
              <a:rPr lang="en-US" sz="1200" baseline="0" dirty="0" smtClean="0"/>
              <a:t>ík. It is clear that the model data is characteristic of a coastal data point. Wind speed is overestimated and the 2 meter temperature is damped by the presence of the ocean. The model does not simulate the high values nor the lowest values of temperature </a:t>
            </a:r>
            <a:r>
              <a:rPr lang="en-US" sz="1200" baseline="0" dirty="0" err="1" smtClean="0"/>
              <a:t>corectly</a:t>
            </a:r>
            <a:r>
              <a:rPr lang="en-US" sz="1200" baseline="0" dirty="0" smtClean="0"/>
              <a:t>.</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Following is a inland station that is far from unresolved orography, there is no bias in wind direction, speed or temperature.</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The third station is a coastal one, showing similar </a:t>
            </a:r>
            <a:r>
              <a:rPr lang="en-US" sz="1200" baseline="0" dirty="0" err="1" smtClean="0"/>
              <a:t>charagterstics</a:t>
            </a:r>
            <a:r>
              <a:rPr lang="en-US" sz="1200" baseline="0" dirty="0" smtClean="0"/>
              <a:t> as Reykjavík, however at </a:t>
            </a:r>
            <a:r>
              <a:rPr lang="en-US" sz="1200" baseline="0" dirty="0" err="1" smtClean="0"/>
              <a:t>Hvanney</a:t>
            </a:r>
            <a:r>
              <a:rPr lang="en-US" sz="1200" baseline="0" dirty="0" smtClean="0"/>
              <a:t> there is no urbanization and there is less overestimation of winds.</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The last station is in the interior of Iceland and the model is underestimating  the wind speed. There is also cold bias in the temperature.</a:t>
            </a:r>
            <a:endParaRPr lang="en-US" sz="1200" dirty="0" smtClean="0"/>
          </a:p>
        </p:txBody>
      </p:sp>
      <p:sp>
        <p:nvSpPr>
          <p:cNvPr id="4" name="Slide Number Placeholder 3"/>
          <p:cNvSpPr>
            <a:spLocks noGrp="1"/>
          </p:cNvSpPr>
          <p:nvPr>
            <p:ph type="sldNum" sz="quarter" idx="10"/>
          </p:nvPr>
        </p:nvSpPr>
        <p:spPr/>
        <p:txBody>
          <a:bodyPr/>
          <a:lstStyle/>
          <a:p>
            <a:fld id="{5C212B63-CC3A-AB49-91DA-77439368FA78}" type="slidenum">
              <a:rPr lang="en-US" smtClean="0"/>
              <a:t>39</a:t>
            </a:fld>
            <a:endParaRPr lang="en-US" dirty="0"/>
          </a:p>
        </p:txBody>
      </p:sp>
    </p:spTree>
    <p:extLst>
      <p:ext uri="{BB962C8B-B14F-4D97-AF65-F5344CB8AC3E}">
        <p14:creationId xmlns:p14="http://schemas.microsoft.com/office/powerpoint/2010/main" val="42516343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dirty="0" smtClean="0"/>
              <a:t>The simulations reveal considerable seasonal variability in wind speed as well as dependency to wind direction. Note that wind</a:t>
            </a:r>
            <a:r>
              <a:rPr lang="en-GB" sz="1200" baseline="0" dirty="0" smtClean="0"/>
              <a:t> speed off the south coast is in general greater than off the north coast</a:t>
            </a:r>
            <a:r>
              <a:rPr lang="en-GB" sz="1200" baseline="0" dirty="0" smtClean="0"/>
              <a:t>.</a:t>
            </a:r>
          </a:p>
          <a:p>
            <a:pPr marL="0" marR="0" indent="0" algn="l" defTabSz="457200" rtl="0" eaLnBrk="1" fontAlgn="auto" latinLnBrk="0" hangingPunct="1">
              <a:lnSpc>
                <a:spcPct val="100000"/>
              </a:lnSpc>
              <a:spcBef>
                <a:spcPts val="0"/>
              </a:spcBef>
              <a:spcAft>
                <a:spcPts val="0"/>
              </a:spcAft>
              <a:buClrTx/>
              <a:buSzTx/>
              <a:buFontTx/>
              <a:buNone/>
              <a:tabLst/>
              <a:defRPr/>
            </a:pPr>
            <a:r>
              <a:rPr lang="en-GB" sz="1200" baseline="0" dirty="0" smtClean="0"/>
              <a:t>For summer months there is also a very nice sea-breeze signal in a fjord in NW-Iceland (</a:t>
            </a:r>
            <a:r>
              <a:rPr lang="en-GB" sz="1200" baseline="0" dirty="0" err="1" smtClean="0"/>
              <a:t>benda</a:t>
            </a:r>
            <a:r>
              <a:rPr lang="en-GB" sz="1200" baseline="0" dirty="0" smtClean="0"/>
              <a:t> </a:t>
            </a:r>
            <a:r>
              <a:rPr lang="en-GB" sz="1200" baseline="0" dirty="0" err="1" smtClean="0"/>
              <a:t>með</a:t>
            </a:r>
            <a:r>
              <a:rPr lang="en-GB" sz="1200" baseline="0" dirty="0" smtClean="0"/>
              <a:t> </a:t>
            </a:r>
            <a:r>
              <a:rPr lang="en-GB" sz="1200" baseline="0" dirty="0" err="1" smtClean="0"/>
              <a:t>priki</a:t>
            </a:r>
            <a:r>
              <a:rPr lang="en-GB" sz="1200" baseline="0" dirty="0" smtClean="0"/>
              <a:t>)</a:t>
            </a:r>
          </a:p>
          <a:p>
            <a:pPr marL="0" marR="0" indent="0" algn="l" defTabSz="457200" rtl="0" eaLnBrk="1" fontAlgn="auto" latinLnBrk="0" hangingPunct="1">
              <a:lnSpc>
                <a:spcPct val="100000"/>
              </a:lnSpc>
              <a:spcBef>
                <a:spcPts val="0"/>
              </a:spcBef>
              <a:spcAft>
                <a:spcPts val="0"/>
              </a:spcAft>
              <a:buClrTx/>
              <a:buSzTx/>
              <a:buFontTx/>
              <a:buNone/>
              <a:tabLst/>
              <a:defRPr/>
            </a:pPr>
            <a:r>
              <a:rPr lang="en-GB" sz="1200" baseline="0" dirty="0" smtClean="0"/>
              <a:t>In SE-winds there is a clear sign of gravity wave in the lee of the large ice caps and a very nice corner wind south of the mountains in S-Iceland. </a:t>
            </a:r>
            <a:endParaRPr lang="en-GB" sz="1200" dirty="0" smtClean="0"/>
          </a:p>
        </p:txBody>
      </p:sp>
      <p:sp>
        <p:nvSpPr>
          <p:cNvPr id="4" name="Slide Number Placeholder 3"/>
          <p:cNvSpPr>
            <a:spLocks noGrp="1"/>
          </p:cNvSpPr>
          <p:nvPr>
            <p:ph type="sldNum" sz="quarter" idx="10"/>
          </p:nvPr>
        </p:nvSpPr>
        <p:spPr/>
        <p:txBody>
          <a:bodyPr/>
          <a:lstStyle/>
          <a:p>
            <a:fld id="{5C212B63-CC3A-AB49-91DA-77439368FA78}" type="slidenum">
              <a:rPr lang="en-US" smtClean="0"/>
              <a:t>40</a:t>
            </a:fld>
            <a:endParaRPr lang="en-US" dirty="0"/>
          </a:p>
        </p:txBody>
      </p:sp>
    </p:spTree>
    <p:extLst>
      <p:ext uri="{BB962C8B-B14F-4D97-AF65-F5344CB8AC3E}">
        <p14:creationId xmlns:p14="http://schemas.microsoft.com/office/powerpoint/2010/main" val="42516343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94C5D6E-3F04-4D18-9671-B0406A7B7282}" type="slidenum">
              <a:rPr lang="en-US"/>
              <a:pPr/>
              <a:t>5</a:t>
            </a:fld>
            <a:endParaRPr lang="en-US" dirty="0"/>
          </a:p>
        </p:txBody>
      </p:sp>
      <p:sp>
        <p:nvSpPr>
          <p:cNvPr id="44033" name="Rectangle 1"/>
          <p:cNvSpPr txBox="1">
            <a:spLocks noGrp="1" noRot="1" noChangeAspect="1" noChangeArrowheads="1"/>
          </p:cNvSpPr>
          <p:nvPr>
            <p:ph type="sldImg"/>
          </p:nvPr>
        </p:nvSpPr>
        <p:spPr bwMode="auto">
          <a:xfrm>
            <a:off x="1588" y="0"/>
            <a:ext cx="1587" cy="1588"/>
          </a:xfrm>
          <a:prstGeom prst="rect">
            <a:avLst/>
          </a:prstGeom>
          <a:solidFill>
            <a:srgbClr val="FFFFFF"/>
          </a:solidFill>
          <a:ln>
            <a:solidFill>
              <a:srgbClr val="000000"/>
            </a:solidFill>
            <a:miter lim="800000"/>
            <a:headEnd/>
            <a:tailEnd/>
          </a:ln>
        </p:spPr>
      </p:sp>
      <p:sp>
        <p:nvSpPr>
          <p:cNvPr id="44034" name="Rectangle 2"/>
          <p:cNvSpPr txBox="1">
            <a:spLocks noGrp="1" noChangeArrowheads="1"/>
          </p:cNvSpPr>
          <p:nvPr>
            <p:ph type="body" idx="1"/>
          </p:nvPr>
        </p:nvSpPr>
        <p:spPr bwMode="auto">
          <a:xfrm>
            <a:off x="686360" y="4342535"/>
            <a:ext cx="5486681" cy="4032250"/>
          </a:xfrm>
          <a:prstGeom prst="rect">
            <a:avLst/>
          </a:prstGeom>
          <a:noFill/>
          <a:ln w="25560">
            <a:round/>
            <a:headEnd/>
            <a:tailEnd/>
          </a:ln>
        </p:spPr>
        <p:txBody>
          <a:bodyPr wrap="none" anchor="ctr"/>
          <a:lstStyle/>
          <a:p>
            <a:r>
              <a:rPr lang="is-IS" dirty="0" smtClean="0"/>
              <a:t>When</a:t>
            </a:r>
            <a:r>
              <a:rPr lang="is-IS" baseline="0" dirty="0" smtClean="0"/>
              <a:t> comparing the observed snow accumulation to observed precipitation from a conventional rain gauge at Hveravellir this picture emerges.</a:t>
            </a:r>
            <a:endParaRPr lang="is-I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dirty="0" smtClean="0"/>
              <a:t>A downslope windstorm</a:t>
            </a:r>
            <a:r>
              <a:rPr lang="en-GB" sz="1200" baseline="0" dirty="0" smtClean="0"/>
              <a:t> in SE-Iceland</a:t>
            </a:r>
            <a:r>
              <a:rPr lang="en-GB" sz="1200" dirty="0" smtClean="0"/>
              <a:t> in </a:t>
            </a:r>
            <a:r>
              <a:rPr lang="en-GB" sz="1200" dirty="0" smtClean="0"/>
              <a:t>September</a:t>
            </a:r>
            <a:r>
              <a:rPr lang="en-GB" sz="1200" baseline="0" dirty="0" smtClean="0"/>
              <a:t> </a:t>
            </a:r>
            <a:r>
              <a:rPr lang="en-GB" sz="1200" baseline="0" dirty="0" smtClean="0"/>
              <a:t>2004 is simulated using both </a:t>
            </a:r>
            <a:r>
              <a:rPr lang="en-GB" sz="1200" baseline="0" dirty="0" smtClean="0"/>
              <a:t>the </a:t>
            </a:r>
            <a:r>
              <a:rPr lang="en-GB" sz="1200" baseline="0" dirty="0" smtClean="0"/>
              <a:t>WRF as well </a:t>
            </a:r>
            <a:r>
              <a:rPr lang="en-GB" sz="1200" baseline="0" dirty="0" smtClean="0"/>
              <a:t>as the </a:t>
            </a:r>
            <a:r>
              <a:rPr lang="en-GB" sz="1200" baseline="0" dirty="0" smtClean="0"/>
              <a:t>MM5 model. Both models are run with a modified MYJ PBL scheme, containing a prognostic equation for the mixing length. Improvements in simulated surface winds are more pronounced in the MM5 model than in the new WRF model. Sensitivity tests using different microphysics scheme reveal a substantial sensitivity of the simulated surface winds to </a:t>
            </a:r>
            <a:r>
              <a:rPr lang="en-GB" sz="1200" baseline="0" dirty="0" smtClean="0"/>
              <a:t>different representations of the </a:t>
            </a:r>
            <a:r>
              <a:rPr lang="en-GB" sz="1200" baseline="0" dirty="0" smtClean="0"/>
              <a:t>microphysical processes upstream of the mountain</a:t>
            </a:r>
            <a:r>
              <a:rPr lang="en-GB" sz="1200" baseline="0" dirty="0" smtClean="0"/>
              <a:t>.</a:t>
            </a:r>
          </a:p>
          <a:p>
            <a:pPr marL="0" marR="0" indent="0" algn="l" defTabSz="457200" rtl="0" eaLnBrk="1" fontAlgn="auto" latinLnBrk="0" hangingPunct="1">
              <a:lnSpc>
                <a:spcPct val="100000"/>
              </a:lnSpc>
              <a:spcBef>
                <a:spcPts val="0"/>
              </a:spcBef>
              <a:spcAft>
                <a:spcPts val="0"/>
              </a:spcAft>
              <a:buClrTx/>
              <a:buSzTx/>
              <a:buFontTx/>
              <a:buNone/>
              <a:tabLst/>
              <a:defRPr/>
            </a:pPr>
            <a:r>
              <a:rPr lang="en-GB" sz="1200" baseline="0" dirty="0" smtClean="0"/>
              <a:t>The phase changes of water influence the temperature and consequently the static stability upstream of the mountain. And downslope windstorms are sensitive to the static stability.</a:t>
            </a:r>
          </a:p>
          <a:p>
            <a:pPr marL="0" marR="0" indent="0" algn="l" defTabSz="457200" rtl="0" eaLnBrk="1" fontAlgn="auto" latinLnBrk="0" hangingPunct="1">
              <a:lnSpc>
                <a:spcPct val="100000"/>
              </a:lnSpc>
              <a:spcBef>
                <a:spcPts val="0"/>
              </a:spcBef>
              <a:spcAft>
                <a:spcPts val="0"/>
              </a:spcAft>
              <a:buClrTx/>
              <a:buSzTx/>
              <a:buFontTx/>
              <a:buNone/>
              <a:tabLst/>
              <a:defRPr/>
            </a:pPr>
            <a:r>
              <a:rPr lang="en-GB" sz="1200" baseline="0" dirty="0" smtClean="0"/>
              <a:t>This </a:t>
            </a:r>
            <a:r>
              <a:rPr lang="en-GB" sz="1200" baseline="0" dirty="0" smtClean="0"/>
              <a:t>is of importance for operational weather forecasting, in particular in Iceland where downslope windstorms are relatively frequent.</a:t>
            </a:r>
            <a:endParaRPr lang="en-GB" sz="1200" dirty="0" smtClean="0"/>
          </a:p>
        </p:txBody>
      </p:sp>
      <p:sp>
        <p:nvSpPr>
          <p:cNvPr id="4" name="Slide Number Placeholder 3"/>
          <p:cNvSpPr>
            <a:spLocks noGrp="1"/>
          </p:cNvSpPr>
          <p:nvPr>
            <p:ph type="sldNum" sz="quarter" idx="10"/>
          </p:nvPr>
        </p:nvSpPr>
        <p:spPr/>
        <p:txBody>
          <a:bodyPr/>
          <a:lstStyle/>
          <a:p>
            <a:fld id="{5C212B63-CC3A-AB49-91DA-77439368FA78}" type="slidenum">
              <a:rPr lang="en-US" smtClean="0"/>
              <a:t>41</a:t>
            </a:fld>
            <a:endParaRPr lang="en-US" dirty="0"/>
          </a:p>
        </p:txBody>
      </p:sp>
    </p:spTree>
    <p:extLst>
      <p:ext uri="{BB962C8B-B14F-4D97-AF65-F5344CB8AC3E}">
        <p14:creationId xmlns:p14="http://schemas.microsoft.com/office/powerpoint/2010/main" val="42516343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94C5D6E-3F04-4D18-9671-B0406A7B7282}" type="slidenum">
              <a:rPr lang="en-US"/>
              <a:pPr/>
              <a:t>42</a:t>
            </a:fld>
            <a:endParaRPr lang="en-US" dirty="0"/>
          </a:p>
        </p:txBody>
      </p:sp>
      <p:sp>
        <p:nvSpPr>
          <p:cNvPr id="44033" name="Rectangle 1"/>
          <p:cNvSpPr txBox="1">
            <a:spLocks noGrp="1" noRot="1" noChangeAspect="1" noChangeArrowheads="1"/>
          </p:cNvSpPr>
          <p:nvPr>
            <p:ph type="sldImg"/>
          </p:nvPr>
        </p:nvSpPr>
        <p:spPr bwMode="auto">
          <a:xfrm>
            <a:off x="1588" y="0"/>
            <a:ext cx="1587" cy="1588"/>
          </a:xfrm>
          <a:prstGeom prst="rect">
            <a:avLst/>
          </a:prstGeom>
          <a:solidFill>
            <a:srgbClr val="FFFFFF"/>
          </a:solidFill>
          <a:ln>
            <a:solidFill>
              <a:srgbClr val="000000"/>
            </a:solidFill>
            <a:miter lim="800000"/>
            <a:headEnd/>
            <a:tailEnd/>
          </a:ln>
        </p:spPr>
      </p:sp>
      <p:sp>
        <p:nvSpPr>
          <p:cNvPr id="44034" name="Rectangle 2"/>
          <p:cNvSpPr txBox="1">
            <a:spLocks noGrp="1" noChangeArrowheads="1"/>
          </p:cNvSpPr>
          <p:nvPr>
            <p:ph type="body" idx="1"/>
          </p:nvPr>
        </p:nvSpPr>
        <p:spPr bwMode="auto">
          <a:xfrm>
            <a:off x="686360" y="4342535"/>
            <a:ext cx="5486681" cy="4032250"/>
          </a:xfrm>
          <a:prstGeom prst="rect">
            <a:avLst/>
          </a:prstGeom>
          <a:noFill/>
          <a:ln w="25560">
            <a:round/>
            <a:headEnd/>
            <a:tailEnd/>
          </a:ln>
        </p:spPr>
        <p:txBody>
          <a:bodyPr wrap="none" anchor="ctr"/>
          <a:lstStyle/>
          <a:p>
            <a:r>
              <a:rPr lang="en-US" dirty="0" smtClean="0"/>
              <a:t>G</a:t>
            </a:r>
            <a:r>
              <a:rPr lang="is-IS" dirty="0" smtClean="0"/>
              <a:t>eisp...</a:t>
            </a:r>
            <a:endParaRPr lang="is-I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94C5D6E-3F04-4D18-9671-B0406A7B7282}" type="slidenum">
              <a:rPr lang="en-US"/>
              <a:pPr/>
              <a:t>43</a:t>
            </a:fld>
            <a:endParaRPr lang="en-US" dirty="0"/>
          </a:p>
        </p:txBody>
      </p:sp>
      <p:sp>
        <p:nvSpPr>
          <p:cNvPr id="44033" name="Rectangle 1"/>
          <p:cNvSpPr txBox="1">
            <a:spLocks noGrp="1" noRot="1" noChangeAspect="1" noChangeArrowheads="1"/>
          </p:cNvSpPr>
          <p:nvPr>
            <p:ph type="sldImg"/>
          </p:nvPr>
        </p:nvSpPr>
        <p:spPr bwMode="auto">
          <a:xfrm>
            <a:off x="1588" y="0"/>
            <a:ext cx="1587" cy="1588"/>
          </a:xfrm>
          <a:prstGeom prst="rect">
            <a:avLst/>
          </a:prstGeom>
          <a:solidFill>
            <a:srgbClr val="FFFFFF"/>
          </a:solidFill>
          <a:ln>
            <a:solidFill>
              <a:srgbClr val="000000"/>
            </a:solidFill>
            <a:miter lim="800000"/>
            <a:headEnd/>
            <a:tailEnd/>
          </a:ln>
        </p:spPr>
      </p:sp>
      <p:sp>
        <p:nvSpPr>
          <p:cNvPr id="44034" name="Rectangle 2"/>
          <p:cNvSpPr txBox="1">
            <a:spLocks noGrp="1" noChangeArrowheads="1"/>
          </p:cNvSpPr>
          <p:nvPr>
            <p:ph type="body" idx="1"/>
          </p:nvPr>
        </p:nvSpPr>
        <p:spPr bwMode="auto">
          <a:xfrm>
            <a:off x="686360" y="4342535"/>
            <a:ext cx="5486681" cy="4032250"/>
          </a:xfrm>
          <a:prstGeom prst="rect">
            <a:avLst/>
          </a:prstGeom>
          <a:noFill/>
          <a:ln w="25560">
            <a:round/>
            <a:headEnd/>
            <a:tailEnd/>
          </a:ln>
        </p:spPr>
        <p:txBody>
          <a:bodyPr wrap="none" anchor="ctr"/>
          <a:lstStyle/>
          <a:p>
            <a:endParaRPr lang="is-I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94C5D6E-3F04-4D18-9671-B0406A7B7282}" type="slidenum">
              <a:rPr lang="en-US"/>
              <a:pPr/>
              <a:t>44</a:t>
            </a:fld>
            <a:endParaRPr lang="en-US" dirty="0"/>
          </a:p>
        </p:txBody>
      </p:sp>
      <p:sp>
        <p:nvSpPr>
          <p:cNvPr id="44033" name="Rectangle 1"/>
          <p:cNvSpPr txBox="1">
            <a:spLocks noGrp="1" noRot="1" noChangeAspect="1" noChangeArrowheads="1"/>
          </p:cNvSpPr>
          <p:nvPr>
            <p:ph type="sldImg"/>
          </p:nvPr>
        </p:nvSpPr>
        <p:spPr bwMode="auto">
          <a:xfrm>
            <a:off x="1588" y="0"/>
            <a:ext cx="1587" cy="1588"/>
          </a:xfrm>
          <a:prstGeom prst="rect">
            <a:avLst/>
          </a:prstGeom>
          <a:solidFill>
            <a:srgbClr val="FFFFFF"/>
          </a:solidFill>
          <a:ln>
            <a:solidFill>
              <a:srgbClr val="000000"/>
            </a:solidFill>
            <a:miter lim="800000"/>
            <a:headEnd/>
            <a:tailEnd/>
          </a:ln>
        </p:spPr>
      </p:sp>
      <p:sp>
        <p:nvSpPr>
          <p:cNvPr id="44034" name="Rectangle 2"/>
          <p:cNvSpPr txBox="1">
            <a:spLocks noGrp="1" noChangeArrowheads="1"/>
          </p:cNvSpPr>
          <p:nvPr>
            <p:ph type="body" idx="1"/>
          </p:nvPr>
        </p:nvSpPr>
        <p:spPr bwMode="auto">
          <a:xfrm>
            <a:off x="686360" y="4342535"/>
            <a:ext cx="5486681" cy="4032250"/>
          </a:xfrm>
          <a:prstGeom prst="rect">
            <a:avLst/>
          </a:prstGeom>
          <a:noFill/>
          <a:ln w="25560">
            <a:round/>
            <a:headEnd/>
            <a:tailEnd/>
          </a:ln>
        </p:spPr>
        <p:txBody>
          <a:bodyPr wrap="none" anchor="ctr"/>
          <a:lstStyle/>
          <a:p>
            <a:r>
              <a:rPr lang="en-GB" sz="1200" kern="1200" dirty="0" smtClean="0">
                <a:solidFill>
                  <a:schemeClr val="tx1"/>
                </a:solidFill>
                <a:latin typeface="+mn-lt"/>
                <a:ea typeface="+mn-ea"/>
                <a:cs typeface="+mn-cs"/>
              </a:rPr>
              <a:t>As we have hopefully shown, than the answer to the first question is a definite “yes”. The climate of Iceland is to a large extent governed by synoptic scale flow that impinges the topography. Both the flow and the topographical influence are relatively predictable. Therefore, this downscaling approach may work better for Iceland and surrounding waters, than for places with less predictable weather.</a:t>
            </a:r>
          </a:p>
          <a:p>
            <a:r>
              <a:rPr lang="en-GB" sz="1200" kern="1200" dirty="0" smtClean="0">
                <a:solidFill>
                  <a:schemeClr val="tx1"/>
                </a:solidFill>
                <a:latin typeface="+mn-lt"/>
                <a:ea typeface="+mn-ea"/>
                <a:cs typeface="+mn-cs"/>
              </a:rPr>
              <a:t>As for the second question, much additional information can be gained on both temporal and spatial variability of winds and precipitation by increasing the model resolution. The validity of model results is however strongly dependent on the quality of the initial atmospheric analysis and the ability of the model to correctly resolve the relevant physical processes, as well as parameterize the relevant sub-grid processes.</a:t>
            </a:r>
            <a:endParaRPr lang="is-I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94C5D6E-3F04-4D18-9671-B0406A7B7282}" type="slidenum">
              <a:rPr lang="en-US"/>
              <a:pPr/>
              <a:t>45</a:t>
            </a:fld>
            <a:endParaRPr lang="en-US" dirty="0"/>
          </a:p>
        </p:txBody>
      </p:sp>
      <p:sp>
        <p:nvSpPr>
          <p:cNvPr id="44033" name="Rectangle 1"/>
          <p:cNvSpPr txBox="1">
            <a:spLocks noGrp="1" noRot="1" noChangeAspect="1" noChangeArrowheads="1"/>
          </p:cNvSpPr>
          <p:nvPr>
            <p:ph type="sldImg"/>
          </p:nvPr>
        </p:nvSpPr>
        <p:spPr bwMode="auto">
          <a:xfrm>
            <a:off x="1588" y="0"/>
            <a:ext cx="1587" cy="1588"/>
          </a:xfrm>
          <a:prstGeom prst="rect">
            <a:avLst/>
          </a:prstGeom>
          <a:solidFill>
            <a:srgbClr val="FFFFFF"/>
          </a:solidFill>
          <a:ln>
            <a:solidFill>
              <a:srgbClr val="000000"/>
            </a:solidFill>
            <a:miter lim="800000"/>
            <a:headEnd/>
            <a:tailEnd/>
          </a:ln>
        </p:spPr>
      </p:sp>
      <p:sp>
        <p:nvSpPr>
          <p:cNvPr id="44034" name="Rectangle 2"/>
          <p:cNvSpPr txBox="1">
            <a:spLocks noGrp="1" noChangeArrowheads="1"/>
          </p:cNvSpPr>
          <p:nvPr>
            <p:ph type="body" idx="1"/>
          </p:nvPr>
        </p:nvSpPr>
        <p:spPr bwMode="auto">
          <a:xfrm>
            <a:off x="686360" y="4342535"/>
            <a:ext cx="5486681" cy="4032250"/>
          </a:xfrm>
          <a:prstGeom prst="rect">
            <a:avLst/>
          </a:prstGeom>
          <a:noFill/>
          <a:ln w="25560">
            <a:round/>
            <a:headEnd/>
            <a:tailEnd/>
          </a:ln>
        </p:spPr>
        <p:txBody>
          <a:bodyPr wrap="none" anchor="ct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dirty="0" smtClean="0"/>
              <a:t>Improvements in representation of topography in the numerical system lead to large and clear improvements in the accuracy of the simulated precipitation. This is both important for short range weather forecasts as well as for dynamical downscaling of past, present, and model scenarios of future climate.</a:t>
            </a:r>
            <a:endParaRPr lang="is-IS" sz="1200" dirty="0"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94C5D6E-3F04-4D18-9671-B0406A7B7282}" type="slidenum">
              <a:rPr lang="en-US"/>
              <a:pPr/>
              <a:t>46</a:t>
            </a:fld>
            <a:endParaRPr lang="en-US" dirty="0"/>
          </a:p>
        </p:txBody>
      </p:sp>
      <p:sp>
        <p:nvSpPr>
          <p:cNvPr id="44033" name="Rectangle 1"/>
          <p:cNvSpPr txBox="1">
            <a:spLocks noGrp="1" noRot="1" noChangeAspect="1" noChangeArrowheads="1"/>
          </p:cNvSpPr>
          <p:nvPr>
            <p:ph type="sldImg"/>
          </p:nvPr>
        </p:nvSpPr>
        <p:spPr bwMode="auto">
          <a:xfrm>
            <a:off x="1588" y="0"/>
            <a:ext cx="1587" cy="1588"/>
          </a:xfrm>
          <a:prstGeom prst="rect">
            <a:avLst/>
          </a:prstGeom>
          <a:solidFill>
            <a:srgbClr val="FFFFFF"/>
          </a:solidFill>
          <a:ln>
            <a:solidFill>
              <a:srgbClr val="000000"/>
            </a:solidFill>
            <a:miter lim="800000"/>
            <a:headEnd/>
            <a:tailEnd/>
          </a:ln>
        </p:spPr>
      </p:sp>
      <p:sp>
        <p:nvSpPr>
          <p:cNvPr id="44034" name="Rectangle 2"/>
          <p:cNvSpPr txBox="1">
            <a:spLocks noGrp="1" noChangeArrowheads="1"/>
          </p:cNvSpPr>
          <p:nvPr>
            <p:ph type="body" idx="1"/>
          </p:nvPr>
        </p:nvSpPr>
        <p:spPr bwMode="auto">
          <a:xfrm>
            <a:off x="686360" y="4342535"/>
            <a:ext cx="5486681" cy="4032250"/>
          </a:xfrm>
          <a:prstGeom prst="rect">
            <a:avLst/>
          </a:prstGeom>
          <a:noFill/>
          <a:ln w="25560">
            <a:round/>
            <a:headEnd/>
            <a:tailEnd/>
          </a:ln>
        </p:spPr>
        <p:txBody>
          <a:bodyPr wrap="none" anchor="ctr"/>
          <a:lstStyle/>
          <a:p>
            <a:pPr marL="0" indent="0">
              <a:buFont typeface="Arial"/>
              <a:buNone/>
            </a:pPr>
            <a:r>
              <a:rPr lang="en-GB" sz="2800" dirty="0" smtClean="0"/>
              <a:t>High resolution simulations are a useful and valuable tool to describe the temporal and spatial pattern of precipitation in the complex terrain of Iceland. A new methodology has been successfully applied:</a:t>
            </a:r>
          </a:p>
          <a:p>
            <a:pPr marL="0" indent="0">
              <a:buFont typeface="Arial"/>
              <a:buNone/>
            </a:pPr>
            <a:r>
              <a:rPr lang="en-GB" sz="2800" dirty="0" smtClean="0"/>
              <a:t>Validation of simulated annual precipitation with independent hydrological data from many watersheds</a:t>
            </a:r>
          </a:p>
          <a:p>
            <a:pPr marL="0" indent="0">
              <a:buFont typeface="Arial"/>
              <a:buNone/>
            </a:pPr>
            <a:r>
              <a:rPr lang="en-GB" sz="2800" dirty="0" smtClean="0"/>
              <a:t>Validation of simulated winter precipitation by comparison with observed accumulated snow on a number of large ice caps</a:t>
            </a:r>
            <a:endParaRPr lang="is-IS" sz="280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dirty="0"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94C5D6E-3F04-4D18-9671-B0406A7B7282}" type="slidenum">
              <a:rPr lang="en-US"/>
              <a:pPr/>
              <a:t>47</a:t>
            </a:fld>
            <a:endParaRPr lang="en-US" dirty="0"/>
          </a:p>
        </p:txBody>
      </p:sp>
      <p:sp>
        <p:nvSpPr>
          <p:cNvPr id="44033" name="Rectangle 1"/>
          <p:cNvSpPr txBox="1">
            <a:spLocks noGrp="1" noRot="1" noChangeAspect="1" noChangeArrowheads="1"/>
          </p:cNvSpPr>
          <p:nvPr>
            <p:ph type="sldImg"/>
          </p:nvPr>
        </p:nvSpPr>
        <p:spPr bwMode="auto">
          <a:xfrm>
            <a:off x="1588" y="0"/>
            <a:ext cx="1587" cy="1588"/>
          </a:xfrm>
          <a:prstGeom prst="rect">
            <a:avLst/>
          </a:prstGeom>
          <a:solidFill>
            <a:srgbClr val="FFFFFF"/>
          </a:solidFill>
          <a:ln>
            <a:solidFill>
              <a:srgbClr val="000000"/>
            </a:solidFill>
            <a:miter lim="800000"/>
            <a:headEnd/>
            <a:tailEnd/>
          </a:ln>
        </p:spPr>
      </p:sp>
      <p:sp>
        <p:nvSpPr>
          <p:cNvPr id="44034" name="Rectangle 2"/>
          <p:cNvSpPr txBox="1">
            <a:spLocks noGrp="1" noChangeArrowheads="1"/>
          </p:cNvSpPr>
          <p:nvPr>
            <p:ph type="body" idx="1"/>
          </p:nvPr>
        </p:nvSpPr>
        <p:spPr bwMode="auto">
          <a:xfrm>
            <a:off x="686360" y="4342535"/>
            <a:ext cx="5486681" cy="4032250"/>
          </a:xfrm>
          <a:prstGeom prst="rect">
            <a:avLst/>
          </a:prstGeom>
          <a:noFill/>
          <a:ln w="25560">
            <a:round/>
            <a:headEnd/>
            <a:tailEnd/>
          </a:ln>
        </p:spPr>
        <p:txBody>
          <a:bodyPr wrap="none" anchor="ctr"/>
          <a:lstStyle/>
          <a:p>
            <a:pPr marL="0" indent="0">
              <a:buFont typeface="Arial"/>
              <a:buNone/>
            </a:pPr>
            <a:r>
              <a:rPr lang="en-GB" sz="1200" dirty="0" smtClean="0"/>
              <a:t>On a timescale of a day, or less, there are still substantial errors in simulated precipitation. Results on larger timescales (30 days and beyond) are better, but this is due to compensating errors on shorter timescales</a:t>
            </a:r>
          </a:p>
          <a:p>
            <a:pPr marL="0" indent="0">
              <a:buFont typeface="Arial"/>
              <a:buNone/>
            </a:pPr>
            <a:r>
              <a:rPr lang="en-GB" sz="1200" dirty="0" smtClean="0"/>
              <a:t>The MM5 numerical simulations underestimate systematically precipitation immediately downstream of narrow (10 km) mountain ridges, independent of model resolution (8, 4, or 2 km). This underlines the need for high resolution observations of the atmospheric flow in the vicinity of the mountain ridge, as well as of the microphysical parameters</a:t>
            </a:r>
            <a:endParaRPr lang="is-IS" sz="120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dirty="0"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94C5D6E-3F04-4D18-9671-B0406A7B7282}" type="slidenum">
              <a:rPr lang="en-US"/>
              <a:pPr/>
              <a:t>48</a:t>
            </a:fld>
            <a:endParaRPr lang="en-US" dirty="0"/>
          </a:p>
        </p:txBody>
      </p:sp>
      <p:sp>
        <p:nvSpPr>
          <p:cNvPr id="44033" name="Rectangle 1"/>
          <p:cNvSpPr txBox="1">
            <a:spLocks noGrp="1" noRot="1" noChangeAspect="1" noChangeArrowheads="1"/>
          </p:cNvSpPr>
          <p:nvPr>
            <p:ph type="sldImg"/>
          </p:nvPr>
        </p:nvSpPr>
        <p:spPr bwMode="auto">
          <a:xfrm>
            <a:off x="1588" y="0"/>
            <a:ext cx="1587" cy="1588"/>
          </a:xfrm>
          <a:prstGeom prst="rect">
            <a:avLst/>
          </a:prstGeom>
          <a:solidFill>
            <a:srgbClr val="FFFFFF"/>
          </a:solidFill>
          <a:ln>
            <a:solidFill>
              <a:srgbClr val="000000"/>
            </a:solidFill>
            <a:miter lim="800000"/>
            <a:headEnd/>
            <a:tailEnd/>
          </a:ln>
        </p:spPr>
      </p:sp>
      <p:sp>
        <p:nvSpPr>
          <p:cNvPr id="44034" name="Rectangle 2"/>
          <p:cNvSpPr txBox="1">
            <a:spLocks noGrp="1" noChangeArrowheads="1"/>
          </p:cNvSpPr>
          <p:nvPr>
            <p:ph type="body" idx="1"/>
          </p:nvPr>
        </p:nvSpPr>
        <p:spPr bwMode="auto">
          <a:xfrm>
            <a:off x="686360" y="4342535"/>
            <a:ext cx="5486681" cy="4032250"/>
          </a:xfrm>
          <a:prstGeom prst="rect">
            <a:avLst/>
          </a:prstGeom>
          <a:noFill/>
          <a:ln w="25560">
            <a:round/>
            <a:headEnd/>
            <a:tailEnd/>
          </a:ln>
        </p:spPr>
        <p:txBody>
          <a:bodyPr wrap="none" anchor="ctr"/>
          <a:lstStyle/>
          <a:p>
            <a:pPr marL="0" indent="0">
              <a:buFont typeface="Arial"/>
              <a:buNone/>
            </a:pPr>
            <a:r>
              <a:rPr lang="en-GB" sz="1200" dirty="0" smtClean="0"/>
              <a:t>High resolution numerical simulations produce realistic orographic wind patterns. However, an in-depth investigation of a downslope windstorm reveals substantial sensitivity of the simulated surface winds to microphysical processes upstream of the mountain, through their influences on static stability</a:t>
            </a:r>
          </a:p>
          <a:p>
            <a:pPr marL="0" indent="0">
              <a:buFont typeface="Arial"/>
              <a:buNone/>
            </a:pPr>
            <a:r>
              <a:rPr lang="en-GB" sz="1200" dirty="0" smtClean="0"/>
              <a:t>A new two-equation planetary boundary layer scheme, with a prognostic mixing length, captures well the magnitude of an extreme downslope windstorm</a:t>
            </a:r>
            <a:endParaRPr lang="is-IS" sz="120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dirty="0"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94C5D6E-3F04-4D18-9671-B0406A7B7282}" type="slidenum">
              <a:rPr lang="en-US"/>
              <a:pPr/>
              <a:t>49</a:t>
            </a:fld>
            <a:endParaRPr lang="en-US" dirty="0"/>
          </a:p>
        </p:txBody>
      </p:sp>
      <p:sp>
        <p:nvSpPr>
          <p:cNvPr id="44033" name="Rectangle 1"/>
          <p:cNvSpPr txBox="1">
            <a:spLocks noGrp="1" noRot="1" noChangeAspect="1" noChangeArrowheads="1"/>
          </p:cNvSpPr>
          <p:nvPr>
            <p:ph type="sldImg"/>
          </p:nvPr>
        </p:nvSpPr>
        <p:spPr bwMode="auto">
          <a:xfrm>
            <a:off x="1588" y="0"/>
            <a:ext cx="1587" cy="1588"/>
          </a:xfrm>
          <a:prstGeom prst="rect">
            <a:avLst/>
          </a:prstGeom>
          <a:solidFill>
            <a:srgbClr val="FFFFFF"/>
          </a:solidFill>
          <a:ln>
            <a:solidFill>
              <a:srgbClr val="000000"/>
            </a:solidFill>
            <a:miter lim="800000"/>
            <a:headEnd/>
            <a:tailEnd/>
          </a:ln>
        </p:spPr>
      </p:sp>
      <p:sp>
        <p:nvSpPr>
          <p:cNvPr id="44034" name="Rectangle 2"/>
          <p:cNvSpPr txBox="1">
            <a:spLocks noGrp="1" noChangeArrowheads="1"/>
          </p:cNvSpPr>
          <p:nvPr>
            <p:ph type="body" idx="1"/>
          </p:nvPr>
        </p:nvSpPr>
        <p:spPr bwMode="auto">
          <a:xfrm>
            <a:off x="686360" y="4342535"/>
            <a:ext cx="5486681" cy="4032250"/>
          </a:xfrm>
          <a:prstGeom prst="rect">
            <a:avLst/>
          </a:prstGeom>
          <a:noFill/>
          <a:ln w="25560">
            <a:round/>
            <a:headEnd/>
            <a:tailEnd/>
          </a:ln>
        </p:spPr>
        <p:txBody>
          <a:bodyPr wrap="none" anchor="ctr"/>
          <a:lstStyle/>
          <a:p>
            <a:endParaRPr lang="en-GB" sz="1200" kern="1200" dirty="0" smtClean="0">
              <a:solidFill>
                <a:schemeClr val="tx1"/>
              </a:solidFill>
              <a:latin typeface="+mn-lt"/>
              <a:ea typeface="+mn-ea"/>
              <a:cs typeface="+mn-c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4C78F87D-85A8-4159-B038-BC4DFAD36F33}" type="slidenum">
              <a:rPr lang="en-US"/>
              <a:pPr/>
              <a:t>50</a:t>
            </a:fld>
            <a:endParaRPr lang="en-US" dirty="0"/>
          </a:p>
        </p:txBody>
      </p:sp>
      <p:sp>
        <p:nvSpPr>
          <p:cNvPr id="64513" name="Rectangle 1"/>
          <p:cNvSpPr txBox="1">
            <a:spLocks noGrp="1" noRot="1" noChangeAspect="1" noChangeArrowheads="1"/>
          </p:cNvSpPr>
          <p:nvPr>
            <p:ph type="sldImg"/>
          </p:nvPr>
        </p:nvSpPr>
        <p:spPr bwMode="auto">
          <a:xfrm>
            <a:off x="1588" y="0"/>
            <a:ext cx="1587" cy="1588"/>
          </a:xfrm>
          <a:prstGeom prst="rect">
            <a:avLst/>
          </a:prstGeom>
          <a:solidFill>
            <a:srgbClr val="FFFFFF"/>
          </a:solidFill>
          <a:ln>
            <a:solidFill>
              <a:srgbClr val="000000"/>
            </a:solidFill>
            <a:miter lim="800000"/>
            <a:headEnd/>
            <a:tailEnd/>
          </a:ln>
        </p:spPr>
      </p:sp>
      <p:sp>
        <p:nvSpPr>
          <p:cNvPr id="64514" name="Rectangle 2"/>
          <p:cNvSpPr txBox="1">
            <a:spLocks noGrp="1" noChangeArrowheads="1"/>
          </p:cNvSpPr>
          <p:nvPr>
            <p:ph type="body" idx="1"/>
          </p:nvPr>
        </p:nvSpPr>
        <p:spPr bwMode="auto">
          <a:xfrm>
            <a:off x="686360" y="4342535"/>
            <a:ext cx="5486681" cy="4032250"/>
          </a:xfrm>
          <a:prstGeom prst="rect">
            <a:avLst/>
          </a:prstGeom>
          <a:noFill/>
          <a:ln w="25560">
            <a:round/>
            <a:headEnd/>
            <a:tailEnd/>
          </a:ln>
        </p:spPr>
        <p:txBody>
          <a:bodyPr wrap="none" anchor="ctr"/>
          <a:lstStyle/>
          <a:p>
            <a:endParaRPr lang="is-I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94C5D6E-3F04-4D18-9671-B0406A7B7282}" type="slidenum">
              <a:rPr lang="en-US"/>
              <a:pPr/>
              <a:t>6</a:t>
            </a:fld>
            <a:endParaRPr lang="en-US" dirty="0"/>
          </a:p>
        </p:txBody>
      </p:sp>
      <p:sp>
        <p:nvSpPr>
          <p:cNvPr id="44033" name="Rectangle 1"/>
          <p:cNvSpPr txBox="1">
            <a:spLocks noGrp="1" noRot="1" noChangeAspect="1" noChangeArrowheads="1"/>
          </p:cNvSpPr>
          <p:nvPr>
            <p:ph type="sldImg"/>
          </p:nvPr>
        </p:nvSpPr>
        <p:spPr bwMode="auto">
          <a:xfrm>
            <a:off x="1588" y="0"/>
            <a:ext cx="1587" cy="1588"/>
          </a:xfrm>
          <a:prstGeom prst="rect">
            <a:avLst/>
          </a:prstGeom>
          <a:solidFill>
            <a:srgbClr val="FFFFFF"/>
          </a:solidFill>
          <a:ln>
            <a:solidFill>
              <a:srgbClr val="000000"/>
            </a:solidFill>
            <a:miter lim="800000"/>
            <a:headEnd/>
            <a:tailEnd/>
          </a:ln>
        </p:spPr>
      </p:sp>
      <p:sp>
        <p:nvSpPr>
          <p:cNvPr id="44034" name="Rectangle 2"/>
          <p:cNvSpPr txBox="1">
            <a:spLocks noGrp="1" noChangeArrowheads="1"/>
          </p:cNvSpPr>
          <p:nvPr>
            <p:ph type="body" idx="1"/>
          </p:nvPr>
        </p:nvSpPr>
        <p:spPr bwMode="auto">
          <a:xfrm>
            <a:off x="686360" y="4342535"/>
            <a:ext cx="5486681" cy="4032250"/>
          </a:xfrm>
          <a:prstGeom prst="rect">
            <a:avLst/>
          </a:prstGeom>
          <a:noFill/>
          <a:ln w="25560">
            <a:round/>
            <a:headEnd/>
            <a:tailEnd/>
          </a:ln>
        </p:spPr>
        <p:txBody>
          <a:bodyPr wrap="none" anchor="ctr"/>
          <a:lstStyle/>
          <a:p>
            <a:r>
              <a:rPr lang="is-IS" dirty="0" smtClean="0"/>
              <a:t>This reduction</a:t>
            </a:r>
            <a:r>
              <a:rPr lang="is-IS" baseline="0" dirty="0" smtClean="0"/>
              <a:t> in underestimation of solid precipitation in very strong winds is believed to caused by continious resuspencion of individual snow flakes.</a:t>
            </a:r>
            <a:endParaRPr lang="is-I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4C78F87D-85A8-4159-B038-BC4DFAD36F33}" type="slidenum">
              <a:rPr lang="en-US"/>
              <a:pPr/>
              <a:t>51</a:t>
            </a:fld>
            <a:endParaRPr lang="en-US" dirty="0"/>
          </a:p>
        </p:txBody>
      </p:sp>
      <p:sp>
        <p:nvSpPr>
          <p:cNvPr id="64513" name="Rectangle 1"/>
          <p:cNvSpPr txBox="1">
            <a:spLocks noGrp="1" noRot="1" noChangeAspect="1" noChangeArrowheads="1"/>
          </p:cNvSpPr>
          <p:nvPr>
            <p:ph type="sldImg"/>
          </p:nvPr>
        </p:nvSpPr>
        <p:spPr bwMode="auto">
          <a:xfrm>
            <a:off x="1588" y="0"/>
            <a:ext cx="1587" cy="1588"/>
          </a:xfrm>
          <a:prstGeom prst="rect">
            <a:avLst/>
          </a:prstGeom>
          <a:solidFill>
            <a:srgbClr val="FFFFFF"/>
          </a:solidFill>
          <a:ln>
            <a:solidFill>
              <a:srgbClr val="000000"/>
            </a:solidFill>
            <a:miter lim="800000"/>
            <a:headEnd/>
            <a:tailEnd/>
          </a:ln>
        </p:spPr>
      </p:sp>
      <p:sp>
        <p:nvSpPr>
          <p:cNvPr id="64514" name="Rectangle 2"/>
          <p:cNvSpPr txBox="1">
            <a:spLocks noGrp="1" noChangeArrowheads="1"/>
          </p:cNvSpPr>
          <p:nvPr>
            <p:ph type="body" idx="1"/>
          </p:nvPr>
        </p:nvSpPr>
        <p:spPr bwMode="auto">
          <a:xfrm>
            <a:off x="686360" y="4342535"/>
            <a:ext cx="5486681" cy="4032250"/>
          </a:xfrm>
          <a:prstGeom prst="rect">
            <a:avLst/>
          </a:prstGeom>
          <a:noFill/>
          <a:ln w="25560">
            <a:round/>
            <a:headEnd/>
            <a:tailEnd/>
          </a:ln>
        </p:spPr>
        <p:txBody>
          <a:bodyPr wrap="none" anchor="ctr"/>
          <a:lstStyle/>
          <a:p>
            <a:endParaRPr lang="is-I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3D649734-20FA-465F-8891-AE704C3D04B8}" type="slidenum">
              <a:rPr lang="en-US"/>
              <a:pPr/>
              <a:t>52</a:t>
            </a:fld>
            <a:endParaRPr lang="en-US" dirty="0"/>
          </a:p>
        </p:txBody>
      </p:sp>
      <p:sp>
        <p:nvSpPr>
          <p:cNvPr id="65537" name="Rectangle 1"/>
          <p:cNvSpPr txBox="1">
            <a:spLocks noGrp="1" noRot="1" noChangeAspect="1" noChangeArrowheads="1"/>
          </p:cNvSpPr>
          <p:nvPr>
            <p:ph type="sldImg"/>
          </p:nvPr>
        </p:nvSpPr>
        <p:spPr bwMode="auto">
          <a:xfrm>
            <a:off x="1588" y="0"/>
            <a:ext cx="1587" cy="1588"/>
          </a:xfrm>
          <a:prstGeom prst="rect">
            <a:avLst/>
          </a:prstGeom>
          <a:solidFill>
            <a:srgbClr val="FFFFFF"/>
          </a:solidFill>
          <a:ln>
            <a:solidFill>
              <a:srgbClr val="000000"/>
            </a:solidFill>
            <a:miter lim="800000"/>
            <a:headEnd/>
            <a:tailEnd/>
          </a:ln>
        </p:spPr>
      </p:sp>
      <p:sp>
        <p:nvSpPr>
          <p:cNvPr id="65538" name="Rectangle 2"/>
          <p:cNvSpPr txBox="1">
            <a:spLocks noGrp="1" noChangeArrowheads="1"/>
          </p:cNvSpPr>
          <p:nvPr>
            <p:ph type="body" idx="1"/>
          </p:nvPr>
        </p:nvSpPr>
        <p:spPr bwMode="auto">
          <a:xfrm>
            <a:off x="686360" y="4342535"/>
            <a:ext cx="5486681" cy="4032250"/>
          </a:xfrm>
          <a:prstGeom prst="rect">
            <a:avLst/>
          </a:prstGeom>
          <a:noFill/>
          <a:ln w="25560">
            <a:round/>
            <a:headEnd/>
            <a:tailEnd/>
          </a:ln>
        </p:spPr>
        <p:txBody>
          <a:bodyPr wrap="none" anchor="ctr"/>
          <a:lstStyle/>
          <a:p>
            <a:endParaRPr lang="is-I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3D649734-20FA-465F-8891-AE704C3D04B8}" type="slidenum">
              <a:rPr lang="en-US"/>
              <a:pPr/>
              <a:t>53</a:t>
            </a:fld>
            <a:endParaRPr lang="en-US" dirty="0"/>
          </a:p>
        </p:txBody>
      </p:sp>
      <p:sp>
        <p:nvSpPr>
          <p:cNvPr id="65537" name="Rectangle 1"/>
          <p:cNvSpPr txBox="1">
            <a:spLocks noGrp="1" noRot="1" noChangeAspect="1" noChangeArrowheads="1"/>
          </p:cNvSpPr>
          <p:nvPr>
            <p:ph type="sldImg"/>
          </p:nvPr>
        </p:nvSpPr>
        <p:spPr bwMode="auto">
          <a:xfrm>
            <a:off x="1588" y="0"/>
            <a:ext cx="1587" cy="1588"/>
          </a:xfrm>
          <a:prstGeom prst="rect">
            <a:avLst/>
          </a:prstGeom>
          <a:solidFill>
            <a:srgbClr val="FFFFFF"/>
          </a:solidFill>
          <a:ln>
            <a:solidFill>
              <a:srgbClr val="000000"/>
            </a:solidFill>
            <a:miter lim="800000"/>
            <a:headEnd/>
            <a:tailEnd/>
          </a:ln>
        </p:spPr>
      </p:sp>
      <p:sp>
        <p:nvSpPr>
          <p:cNvPr id="65538" name="Rectangle 2"/>
          <p:cNvSpPr txBox="1">
            <a:spLocks noGrp="1" noChangeArrowheads="1"/>
          </p:cNvSpPr>
          <p:nvPr>
            <p:ph type="body" idx="1"/>
          </p:nvPr>
        </p:nvSpPr>
        <p:spPr bwMode="auto">
          <a:xfrm>
            <a:off x="686360" y="4342535"/>
            <a:ext cx="5486681" cy="4032250"/>
          </a:xfrm>
          <a:prstGeom prst="rect">
            <a:avLst/>
          </a:prstGeom>
          <a:noFill/>
          <a:ln w="25560">
            <a:round/>
            <a:headEnd/>
            <a:tailEnd/>
          </a:ln>
        </p:spPr>
        <p:txBody>
          <a:bodyPr wrap="none" anchor="ctr"/>
          <a:lstStyle/>
          <a:p>
            <a:endParaRPr lang="is-I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3D649734-20FA-465F-8891-AE704C3D04B8}" type="slidenum">
              <a:rPr lang="en-US"/>
              <a:pPr/>
              <a:t>54</a:t>
            </a:fld>
            <a:endParaRPr lang="en-US" dirty="0"/>
          </a:p>
        </p:txBody>
      </p:sp>
      <p:sp>
        <p:nvSpPr>
          <p:cNvPr id="65537" name="Rectangle 1"/>
          <p:cNvSpPr txBox="1">
            <a:spLocks noGrp="1" noRot="1" noChangeAspect="1" noChangeArrowheads="1"/>
          </p:cNvSpPr>
          <p:nvPr>
            <p:ph type="sldImg"/>
          </p:nvPr>
        </p:nvSpPr>
        <p:spPr bwMode="auto">
          <a:xfrm>
            <a:off x="1588" y="0"/>
            <a:ext cx="1587" cy="1588"/>
          </a:xfrm>
          <a:prstGeom prst="rect">
            <a:avLst/>
          </a:prstGeom>
          <a:solidFill>
            <a:srgbClr val="FFFFFF"/>
          </a:solidFill>
          <a:ln>
            <a:solidFill>
              <a:srgbClr val="000000"/>
            </a:solidFill>
            <a:miter lim="800000"/>
            <a:headEnd/>
            <a:tailEnd/>
          </a:ln>
        </p:spPr>
      </p:sp>
      <p:sp>
        <p:nvSpPr>
          <p:cNvPr id="65538" name="Rectangle 2"/>
          <p:cNvSpPr txBox="1">
            <a:spLocks noGrp="1" noChangeArrowheads="1"/>
          </p:cNvSpPr>
          <p:nvPr>
            <p:ph type="body" idx="1"/>
          </p:nvPr>
        </p:nvSpPr>
        <p:spPr bwMode="auto">
          <a:xfrm>
            <a:off x="686360" y="4342535"/>
            <a:ext cx="5486681" cy="4032250"/>
          </a:xfrm>
          <a:prstGeom prst="rect">
            <a:avLst/>
          </a:prstGeom>
          <a:noFill/>
          <a:ln w="25560">
            <a:round/>
            <a:headEnd/>
            <a:tailEnd/>
          </a:ln>
        </p:spPr>
        <p:txBody>
          <a:bodyPr wrap="none" anchor="ctr"/>
          <a:lstStyle/>
          <a:p>
            <a:endParaRPr lang="is-I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3D649734-20FA-465F-8891-AE704C3D04B8}" type="slidenum">
              <a:rPr lang="en-US"/>
              <a:pPr/>
              <a:t>55</a:t>
            </a:fld>
            <a:endParaRPr lang="en-US" dirty="0"/>
          </a:p>
        </p:txBody>
      </p:sp>
      <p:sp>
        <p:nvSpPr>
          <p:cNvPr id="65537" name="Rectangle 1"/>
          <p:cNvSpPr txBox="1">
            <a:spLocks noGrp="1" noRot="1" noChangeAspect="1" noChangeArrowheads="1"/>
          </p:cNvSpPr>
          <p:nvPr>
            <p:ph type="sldImg"/>
          </p:nvPr>
        </p:nvSpPr>
        <p:spPr bwMode="auto">
          <a:xfrm>
            <a:off x="1588" y="0"/>
            <a:ext cx="1587" cy="1588"/>
          </a:xfrm>
          <a:prstGeom prst="rect">
            <a:avLst/>
          </a:prstGeom>
          <a:solidFill>
            <a:srgbClr val="FFFFFF"/>
          </a:solidFill>
          <a:ln>
            <a:solidFill>
              <a:srgbClr val="000000"/>
            </a:solidFill>
            <a:miter lim="800000"/>
            <a:headEnd/>
            <a:tailEnd/>
          </a:ln>
        </p:spPr>
      </p:sp>
      <p:sp>
        <p:nvSpPr>
          <p:cNvPr id="65538" name="Rectangle 2"/>
          <p:cNvSpPr txBox="1">
            <a:spLocks noGrp="1" noChangeArrowheads="1"/>
          </p:cNvSpPr>
          <p:nvPr>
            <p:ph type="body" idx="1"/>
          </p:nvPr>
        </p:nvSpPr>
        <p:spPr bwMode="auto">
          <a:xfrm>
            <a:off x="686360" y="4342535"/>
            <a:ext cx="5486681" cy="4032250"/>
          </a:xfrm>
          <a:prstGeom prst="rect">
            <a:avLst/>
          </a:prstGeom>
          <a:noFill/>
          <a:ln w="25560">
            <a:round/>
            <a:headEnd/>
            <a:tailEnd/>
          </a:ln>
        </p:spPr>
        <p:txBody>
          <a:bodyPr wrap="none" anchor="ctr"/>
          <a:lstStyle/>
          <a:p>
            <a:endParaRPr lang="is-I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3D649734-20FA-465F-8891-AE704C3D04B8}" type="slidenum">
              <a:rPr lang="en-US"/>
              <a:pPr/>
              <a:t>56</a:t>
            </a:fld>
            <a:endParaRPr lang="en-US" dirty="0"/>
          </a:p>
        </p:txBody>
      </p:sp>
      <p:sp>
        <p:nvSpPr>
          <p:cNvPr id="65537" name="Rectangle 1"/>
          <p:cNvSpPr txBox="1">
            <a:spLocks noGrp="1" noRot="1" noChangeAspect="1" noChangeArrowheads="1"/>
          </p:cNvSpPr>
          <p:nvPr>
            <p:ph type="sldImg"/>
          </p:nvPr>
        </p:nvSpPr>
        <p:spPr bwMode="auto">
          <a:xfrm>
            <a:off x="1588" y="0"/>
            <a:ext cx="1587" cy="1588"/>
          </a:xfrm>
          <a:prstGeom prst="rect">
            <a:avLst/>
          </a:prstGeom>
          <a:solidFill>
            <a:srgbClr val="FFFFFF"/>
          </a:solidFill>
          <a:ln>
            <a:solidFill>
              <a:srgbClr val="000000"/>
            </a:solidFill>
            <a:miter lim="800000"/>
            <a:headEnd/>
            <a:tailEnd/>
          </a:ln>
        </p:spPr>
      </p:sp>
      <p:sp>
        <p:nvSpPr>
          <p:cNvPr id="65538" name="Rectangle 2"/>
          <p:cNvSpPr txBox="1">
            <a:spLocks noGrp="1" noChangeArrowheads="1"/>
          </p:cNvSpPr>
          <p:nvPr>
            <p:ph type="body" idx="1"/>
          </p:nvPr>
        </p:nvSpPr>
        <p:spPr bwMode="auto">
          <a:xfrm>
            <a:off x="686360" y="4342535"/>
            <a:ext cx="5486681" cy="4032250"/>
          </a:xfrm>
          <a:prstGeom prst="rect">
            <a:avLst/>
          </a:prstGeom>
          <a:noFill/>
          <a:ln w="25560">
            <a:round/>
            <a:headEnd/>
            <a:tailEnd/>
          </a:ln>
        </p:spPr>
        <p:txBody>
          <a:bodyPr wrap="none" anchor="ctr"/>
          <a:lstStyle/>
          <a:p>
            <a:endParaRPr lang="is-I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94C5D6E-3F04-4D18-9671-B0406A7B7282}" type="slidenum">
              <a:rPr lang="en-US"/>
              <a:pPr/>
              <a:t>57</a:t>
            </a:fld>
            <a:endParaRPr lang="en-US" dirty="0"/>
          </a:p>
        </p:txBody>
      </p:sp>
      <p:sp>
        <p:nvSpPr>
          <p:cNvPr id="44033" name="Rectangle 1"/>
          <p:cNvSpPr txBox="1">
            <a:spLocks noGrp="1" noRot="1" noChangeAspect="1" noChangeArrowheads="1"/>
          </p:cNvSpPr>
          <p:nvPr>
            <p:ph type="sldImg"/>
          </p:nvPr>
        </p:nvSpPr>
        <p:spPr bwMode="auto">
          <a:xfrm>
            <a:off x="1588" y="0"/>
            <a:ext cx="1587" cy="1588"/>
          </a:xfrm>
          <a:prstGeom prst="rect">
            <a:avLst/>
          </a:prstGeom>
          <a:solidFill>
            <a:srgbClr val="FFFFFF"/>
          </a:solidFill>
          <a:ln>
            <a:solidFill>
              <a:srgbClr val="000000"/>
            </a:solidFill>
            <a:miter lim="800000"/>
            <a:headEnd/>
            <a:tailEnd/>
          </a:ln>
        </p:spPr>
      </p:sp>
      <p:sp>
        <p:nvSpPr>
          <p:cNvPr id="44034" name="Rectangle 2"/>
          <p:cNvSpPr txBox="1">
            <a:spLocks noGrp="1" noChangeArrowheads="1"/>
          </p:cNvSpPr>
          <p:nvPr>
            <p:ph type="body" idx="1"/>
          </p:nvPr>
        </p:nvSpPr>
        <p:spPr bwMode="auto">
          <a:xfrm>
            <a:off x="686360" y="4342535"/>
            <a:ext cx="5486681" cy="4032250"/>
          </a:xfrm>
          <a:prstGeom prst="rect">
            <a:avLst/>
          </a:prstGeom>
          <a:noFill/>
          <a:ln w="25560">
            <a:round/>
            <a:headEnd/>
            <a:tailEnd/>
          </a:ln>
        </p:spPr>
        <p:txBody>
          <a:bodyPr wrap="none" anchor="ctr"/>
          <a:lstStyle/>
          <a:p>
            <a:endParaRPr lang="is-I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94C5D6E-3F04-4D18-9671-B0406A7B7282}" type="slidenum">
              <a:rPr lang="en-US"/>
              <a:pPr/>
              <a:t>58</a:t>
            </a:fld>
            <a:endParaRPr lang="en-US" dirty="0"/>
          </a:p>
        </p:txBody>
      </p:sp>
      <p:sp>
        <p:nvSpPr>
          <p:cNvPr id="44033" name="Rectangle 1"/>
          <p:cNvSpPr txBox="1">
            <a:spLocks noGrp="1" noRot="1" noChangeAspect="1" noChangeArrowheads="1"/>
          </p:cNvSpPr>
          <p:nvPr>
            <p:ph type="sldImg"/>
          </p:nvPr>
        </p:nvSpPr>
        <p:spPr bwMode="auto">
          <a:xfrm>
            <a:off x="1588" y="0"/>
            <a:ext cx="1587" cy="1588"/>
          </a:xfrm>
          <a:prstGeom prst="rect">
            <a:avLst/>
          </a:prstGeom>
          <a:solidFill>
            <a:srgbClr val="FFFFFF"/>
          </a:solidFill>
          <a:ln>
            <a:solidFill>
              <a:srgbClr val="000000"/>
            </a:solidFill>
            <a:miter lim="800000"/>
            <a:headEnd/>
            <a:tailEnd/>
          </a:ln>
        </p:spPr>
      </p:sp>
      <p:sp>
        <p:nvSpPr>
          <p:cNvPr id="44034" name="Rectangle 2"/>
          <p:cNvSpPr txBox="1">
            <a:spLocks noGrp="1" noChangeArrowheads="1"/>
          </p:cNvSpPr>
          <p:nvPr>
            <p:ph type="body" idx="1"/>
          </p:nvPr>
        </p:nvSpPr>
        <p:spPr bwMode="auto">
          <a:xfrm>
            <a:off x="686360" y="4342535"/>
            <a:ext cx="5486681" cy="4032250"/>
          </a:xfrm>
          <a:prstGeom prst="rect">
            <a:avLst/>
          </a:prstGeom>
          <a:noFill/>
          <a:ln w="25560">
            <a:round/>
            <a:headEnd/>
            <a:tailEnd/>
          </a:ln>
        </p:spPr>
        <p:txBody>
          <a:bodyPr wrap="none" anchor="ctr"/>
          <a:lstStyle/>
          <a:p>
            <a:endParaRPr lang="is-I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94C5D6E-3F04-4D18-9671-B0406A7B7282}" type="slidenum">
              <a:rPr lang="en-US"/>
              <a:pPr/>
              <a:t>7</a:t>
            </a:fld>
            <a:endParaRPr lang="en-US" dirty="0"/>
          </a:p>
        </p:txBody>
      </p:sp>
      <p:sp>
        <p:nvSpPr>
          <p:cNvPr id="44033" name="Rectangle 1"/>
          <p:cNvSpPr txBox="1">
            <a:spLocks noGrp="1" noRot="1" noChangeAspect="1" noChangeArrowheads="1"/>
          </p:cNvSpPr>
          <p:nvPr>
            <p:ph type="sldImg"/>
          </p:nvPr>
        </p:nvSpPr>
        <p:spPr bwMode="auto">
          <a:xfrm>
            <a:off x="1588" y="0"/>
            <a:ext cx="1587" cy="1588"/>
          </a:xfrm>
          <a:prstGeom prst="rect">
            <a:avLst/>
          </a:prstGeom>
          <a:solidFill>
            <a:srgbClr val="FFFFFF"/>
          </a:solidFill>
          <a:ln>
            <a:solidFill>
              <a:srgbClr val="000000"/>
            </a:solidFill>
            <a:miter lim="800000"/>
            <a:headEnd/>
            <a:tailEnd/>
          </a:ln>
        </p:spPr>
      </p:sp>
      <p:sp>
        <p:nvSpPr>
          <p:cNvPr id="44034" name="Rectangle 2"/>
          <p:cNvSpPr txBox="1">
            <a:spLocks noGrp="1" noChangeArrowheads="1"/>
          </p:cNvSpPr>
          <p:nvPr>
            <p:ph type="body" idx="1"/>
          </p:nvPr>
        </p:nvSpPr>
        <p:spPr bwMode="auto">
          <a:xfrm>
            <a:off x="686360" y="4342535"/>
            <a:ext cx="5486681" cy="4032250"/>
          </a:xfrm>
          <a:prstGeom prst="rect">
            <a:avLst/>
          </a:prstGeom>
          <a:noFill/>
          <a:ln w="25560">
            <a:round/>
            <a:headEnd/>
            <a:tailEnd/>
          </a:ln>
        </p:spPr>
        <p:txBody>
          <a:bodyPr wrap="none" anchor="ctr"/>
          <a:lstStyle/>
          <a:p>
            <a:r>
              <a:rPr lang="is-IS" dirty="0" smtClean="0"/>
              <a:t>In spite of these shortcomings, observed precipitation</a:t>
            </a:r>
            <a:r>
              <a:rPr lang="is-IS" baseline="0" dirty="0" smtClean="0"/>
              <a:t> had been used to create a precipitation map back in the early </a:t>
            </a:r>
            <a:r>
              <a:rPr lang="is-IS" baseline="0" dirty="0" smtClean="0"/>
              <a:t>1970s</a:t>
            </a:r>
            <a:r>
              <a:rPr lang="is-IS" baseline="0" dirty="0" smtClean="0"/>
              <a:t>. Observations in the highlands and mountains/ice caps where close to non-existing for this period.</a:t>
            </a:r>
            <a:endParaRPr lang="is-I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94C5D6E-3F04-4D18-9671-B0406A7B7282}" type="slidenum">
              <a:rPr lang="en-US"/>
              <a:pPr/>
              <a:t>8</a:t>
            </a:fld>
            <a:endParaRPr lang="en-US" dirty="0"/>
          </a:p>
        </p:txBody>
      </p:sp>
      <p:sp>
        <p:nvSpPr>
          <p:cNvPr id="44033" name="Rectangle 1"/>
          <p:cNvSpPr txBox="1">
            <a:spLocks noGrp="1" noRot="1" noChangeAspect="1" noChangeArrowheads="1"/>
          </p:cNvSpPr>
          <p:nvPr>
            <p:ph type="sldImg"/>
          </p:nvPr>
        </p:nvSpPr>
        <p:spPr bwMode="auto">
          <a:xfrm>
            <a:off x="1588" y="0"/>
            <a:ext cx="1587" cy="1588"/>
          </a:xfrm>
          <a:prstGeom prst="rect">
            <a:avLst/>
          </a:prstGeom>
          <a:solidFill>
            <a:srgbClr val="FFFFFF"/>
          </a:solidFill>
          <a:ln>
            <a:solidFill>
              <a:srgbClr val="000000"/>
            </a:solidFill>
            <a:miter lim="800000"/>
            <a:headEnd/>
            <a:tailEnd/>
          </a:ln>
        </p:spPr>
      </p:sp>
      <p:sp>
        <p:nvSpPr>
          <p:cNvPr id="44034" name="Rectangle 2"/>
          <p:cNvSpPr txBox="1">
            <a:spLocks noGrp="1" noChangeArrowheads="1"/>
          </p:cNvSpPr>
          <p:nvPr>
            <p:ph type="body" idx="1"/>
          </p:nvPr>
        </p:nvSpPr>
        <p:spPr bwMode="auto">
          <a:xfrm>
            <a:off x="686360" y="4342535"/>
            <a:ext cx="5486681" cy="4032250"/>
          </a:xfrm>
          <a:prstGeom prst="rect">
            <a:avLst/>
          </a:prstGeom>
          <a:noFill/>
          <a:ln w="25560">
            <a:round/>
            <a:headEnd/>
            <a:tailEnd/>
          </a:ln>
        </p:spPr>
        <p:txBody>
          <a:bodyPr wrap="none" anchor="ctr"/>
          <a:lstStyle/>
          <a:p>
            <a:r>
              <a:rPr lang="is-IS" dirty="0" smtClean="0"/>
              <a:t>Icing can cause major problems for observations, in particular at high</a:t>
            </a:r>
            <a:r>
              <a:rPr lang="is-IS" baseline="0" dirty="0" smtClean="0"/>
              <a:t> elevations. Here is an example from Mt. Grímsfjall on the Vatnajökull ice cap in SE-Iceland. The structures seen are actually cosy cabins...</a:t>
            </a:r>
            <a:endParaRPr lang="is-I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94C5D6E-3F04-4D18-9671-B0406A7B7282}" type="slidenum">
              <a:rPr lang="en-US"/>
              <a:pPr/>
              <a:t>9</a:t>
            </a:fld>
            <a:endParaRPr lang="en-US" dirty="0"/>
          </a:p>
        </p:txBody>
      </p:sp>
      <p:sp>
        <p:nvSpPr>
          <p:cNvPr id="44033" name="Rectangle 1"/>
          <p:cNvSpPr txBox="1">
            <a:spLocks noGrp="1" noRot="1" noChangeAspect="1" noChangeArrowheads="1"/>
          </p:cNvSpPr>
          <p:nvPr>
            <p:ph type="sldImg"/>
          </p:nvPr>
        </p:nvSpPr>
        <p:spPr bwMode="auto">
          <a:xfrm>
            <a:off x="1588" y="0"/>
            <a:ext cx="1587" cy="1588"/>
          </a:xfrm>
          <a:prstGeom prst="rect">
            <a:avLst/>
          </a:prstGeom>
          <a:solidFill>
            <a:srgbClr val="FFFFFF"/>
          </a:solidFill>
          <a:ln>
            <a:solidFill>
              <a:srgbClr val="000000"/>
            </a:solidFill>
            <a:miter lim="800000"/>
            <a:headEnd/>
            <a:tailEnd/>
          </a:ln>
        </p:spPr>
      </p:sp>
      <p:sp>
        <p:nvSpPr>
          <p:cNvPr id="44034" name="Rectangle 2"/>
          <p:cNvSpPr txBox="1">
            <a:spLocks noGrp="1" noChangeArrowheads="1"/>
          </p:cNvSpPr>
          <p:nvPr>
            <p:ph type="body" idx="1"/>
          </p:nvPr>
        </p:nvSpPr>
        <p:spPr bwMode="auto">
          <a:xfrm>
            <a:off x="686360" y="4342535"/>
            <a:ext cx="5486681" cy="4032250"/>
          </a:xfrm>
          <a:prstGeom prst="rect">
            <a:avLst/>
          </a:prstGeom>
          <a:noFill/>
          <a:ln w="25560">
            <a:round/>
            <a:headEnd/>
            <a:tailEnd/>
          </a:ln>
        </p:spPr>
        <p:txBody>
          <a:bodyPr wrap="none" anchor="ctr"/>
          <a:lstStyle/>
          <a:p>
            <a:r>
              <a:rPr lang="is-IS" dirty="0" smtClean="0"/>
              <a:t>Precipitation as well as winds ...</a:t>
            </a:r>
            <a:endParaRPr lang="is-I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94C5D6E-3F04-4D18-9671-B0406A7B7282}" type="slidenum">
              <a:rPr lang="en-US"/>
              <a:pPr/>
              <a:t>10</a:t>
            </a:fld>
            <a:endParaRPr lang="en-US" dirty="0"/>
          </a:p>
        </p:txBody>
      </p:sp>
      <p:sp>
        <p:nvSpPr>
          <p:cNvPr id="44033" name="Rectangle 1"/>
          <p:cNvSpPr txBox="1">
            <a:spLocks noGrp="1" noRot="1" noChangeAspect="1" noChangeArrowheads="1"/>
          </p:cNvSpPr>
          <p:nvPr>
            <p:ph type="sldImg"/>
          </p:nvPr>
        </p:nvSpPr>
        <p:spPr bwMode="auto">
          <a:xfrm>
            <a:off x="1588" y="0"/>
            <a:ext cx="1587" cy="1588"/>
          </a:xfrm>
          <a:prstGeom prst="rect">
            <a:avLst/>
          </a:prstGeom>
          <a:solidFill>
            <a:srgbClr val="FFFFFF"/>
          </a:solidFill>
          <a:ln>
            <a:solidFill>
              <a:srgbClr val="000000"/>
            </a:solidFill>
            <a:miter lim="800000"/>
            <a:headEnd/>
            <a:tailEnd/>
          </a:ln>
        </p:spPr>
      </p:sp>
      <p:sp>
        <p:nvSpPr>
          <p:cNvPr id="44034" name="Rectangle 2"/>
          <p:cNvSpPr txBox="1">
            <a:spLocks noGrp="1" noChangeArrowheads="1"/>
          </p:cNvSpPr>
          <p:nvPr>
            <p:ph type="body" idx="1"/>
          </p:nvPr>
        </p:nvSpPr>
        <p:spPr bwMode="auto">
          <a:xfrm>
            <a:off x="686360" y="4342535"/>
            <a:ext cx="5486681" cy="4032250"/>
          </a:xfrm>
          <a:prstGeom prst="rect">
            <a:avLst/>
          </a:prstGeom>
          <a:noFill/>
          <a:ln w="25560">
            <a:round/>
            <a:headEnd/>
            <a:tailEnd/>
          </a:ln>
        </p:spPr>
        <p:txBody>
          <a:bodyPr wrap="none" anchor="ctr"/>
          <a:lstStyle/>
          <a:p>
            <a:r>
              <a:rPr lang="is-IS" dirty="0" smtClean="0"/>
              <a:t>And</a:t>
            </a:r>
            <a:r>
              <a:rPr lang="is-IS" baseline="0" dirty="0" smtClean="0"/>
              <a:t> than observations done at the surface may not always be representative for what is going on further aloft. </a:t>
            </a:r>
            <a:r>
              <a:rPr lang="is-IS" baseline="0" dirty="0" smtClean="0"/>
              <a:t>This can be also be difficult to simulate using numerical models. Here is an example of a wake in the lee of Mt. Snæfellsjökull in W-Iceland.</a:t>
            </a:r>
            <a:endParaRPr lang="is-I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is-I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s-IS" smtClean="0"/>
              <a:t>Click to edit Master subtitle style</a:t>
            </a:r>
            <a:endParaRPr lang="en-US"/>
          </a:p>
        </p:txBody>
      </p:sp>
      <p:sp>
        <p:nvSpPr>
          <p:cNvPr id="4" name="Date Placeholder 3"/>
          <p:cNvSpPr>
            <a:spLocks noGrp="1"/>
          </p:cNvSpPr>
          <p:nvPr>
            <p:ph type="dt" sz="half" idx="10"/>
          </p:nvPr>
        </p:nvSpPr>
        <p:spPr/>
        <p:txBody>
          <a:bodyPr/>
          <a:lstStyle/>
          <a:p>
            <a:fld id="{844A112A-1BA8-4F49-8475-1EF014F9BDE2}" type="datetimeFigureOut">
              <a:rPr lang="en-US" smtClean="0"/>
              <a:t>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3D8D6F-B85A-FE48-98F1-75E320189AA2}" type="slidenum">
              <a:rPr lang="en-US" smtClean="0"/>
              <a:t>‹#›</a:t>
            </a:fld>
            <a:endParaRPr lang="en-US"/>
          </a:p>
        </p:txBody>
      </p:sp>
    </p:spTree>
    <p:extLst>
      <p:ext uri="{BB962C8B-B14F-4D97-AF65-F5344CB8AC3E}">
        <p14:creationId xmlns:p14="http://schemas.microsoft.com/office/powerpoint/2010/main" val="3195389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is-IS" smtClean="0"/>
              <a:t>Click to edit Master text styles</a:t>
            </a:r>
          </a:p>
          <a:p>
            <a:pPr lvl="1"/>
            <a:r>
              <a:rPr lang="is-IS" smtClean="0"/>
              <a:t>Second level</a:t>
            </a:r>
          </a:p>
          <a:p>
            <a:pPr lvl="2"/>
            <a:r>
              <a:rPr lang="is-IS" smtClean="0"/>
              <a:t>Third level</a:t>
            </a:r>
          </a:p>
          <a:p>
            <a:pPr lvl="3"/>
            <a:r>
              <a:rPr lang="is-IS" smtClean="0"/>
              <a:t>Fourth level</a:t>
            </a:r>
          </a:p>
          <a:p>
            <a:pPr lvl="4"/>
            <a:r>
              <a:rPr lang="is-IS" smtClean="0"/>
              <a:t>Fifth level</a:t>
            </a:r>
            <a:endParaRPr lang="en-US"/>
          </a:p>
        </p:txBody>
      </p:sp>
      <p:sp>
        <p:nvSpPr>
          <p:cNvPr id="4" name="Date Placeholder 3"/>
          <p:cNvSpPr>
            <a:spLocks noGrp="1"/>
          </p:cNvSpPr>
          <p:nvPr>
            <p:ph type="dt" sz="half" idx="10"/>
          </p:nvPr>
        </p:nvSpPr>
        <p:spPr/>
        <p:txBody>
          <a:bodyPr/>
          <a:lstStyle/>
          <a:p>
            <a:fld id="{844A112A-1BA8-4F49-8475-1EF014F9BDE2}" type="datetimeFigureOut">
              <a:rPr lang="en-US" smtClean="0"/>
              <a:t>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3D8D6F-B85A-FE48-98F1-75E320189AA2}" type="slidenum">
              <a:rPr lang="en-US" smtClean="0"/>
              <a:t>‹#›</a:t>
            </a:fld>
            <a:endParaRPr lang="en-US"/>
          </a:p>
        </p:txBody>
      </p:sp>
    </p:spTree>
    <p:extLst>
      <p:ext uri="{BB962C8B-B14F-4D97-AF65-F5344CB8AC3E}">
        <p14:creationId xmlns:p14="http://schemas.microsoft.com/office/powerpoint/2010/main" val="39237397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is-I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is-IS" smtClean="0"/>
              <a:t>Click to edit Master text styles</a:t>
            </a:r>
          </a:p>
          <a:p>
            <a:pPr lvl="1"/>
            <a:r>
              <a:rPr lang="is-IS" smtClean="0"/>
              <a:t>Second level</a:t>
            </a:r>
          </a:p>
          <a:p>
            <a:pPr lvl="2"/>
            <a:r>
              <a:rPr lang="is-IS" smtClean="0"/>
              <a:t>Third level</a:t>
            </a:r>
          </a:p>
          <a:p>
            <a:pPr lvl="3"/>
            <a:r>
              <a:rPr lang="is-IS" smtClean="0"/>
              <a:t>Fourth level</a:t>
            </a:r>
          </a:p>
          <a:p>
            <a:pPr lvl="4"/>
            <a:r>
              <a:rPr lang="is-IS" smtClean="0"/>
              <a:t>Fifth level</a:t>
            </a:r>
            <a:endParaRPr lang="en-US"/>
          </a:p>
        </p:txBody>
      </p:sp>
      <p:sp>
        <p:nvSpPr>
          <p:cNvPr id="4" name="Date Placeholder 3"/>
          <p:cNvSpPr>
            <a:spLocks noGrp="1"/>
          </p:cNvSpPr>
          <p:nvPr>
            <p:ph type="dt" sz="half" idx="10"/>
          </p:nvPr>
        </p:nvSpPr>
        <p:spPr/>
        <p:txBody>
          <a:bodyPr/>
          <a:lstStyle/>
          <a:p>
            <a:fld id="{844A112A-1BA8-4F49-8475-1EF014F9BDE2}" type="datetimeFigureOut">
              <a:rPr lang="en-US" smtClean="0"/>
              <a:t>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3D8D6F-B85A-FE48-98F1-75E320189AA2}" type="slidenum">
              <a:rPr lang="en-US" smtClean="0"/>
              <a:t>‹#›</a:t>
            </a:fld>
            <a:endParaRPr lang="en-US"/>
          </a:p>
        </p:txBody>
      </p:sp>
    </p:spTree>
    <p:extLst>
      <p:ext uri="{BB962C8B-B14F-4D97-AF65-F5344CB8AC3E}">
        <p14:creationId xmlns:p14="http://schemas.microsoft.com/office/powerpoint/2010/main" val="36713626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smtClean="0"/>
              <a:t>Click to edit Master title style</a:t>
            </a:r>
            <a:endParaRPr lang="en-US"/>
          </a:p>
        </p:txBody>
      </p:sp>
      <p:sp>
        <p:nvSpPr>
          <p:cNvPr id="3" name="Content Placeholder 2"/>
          <p:cNvSpPr>
            <a:spLocks noGrp="1"/>
          </p:cNvSpPr>
          <p:nvPr>
            <p:ph idx="1"/>
          </p:nvPr>
        </p:nvSpPr>
        <p:spPr/>
        <p:txBody>
          <a:bodyPr/>
          <a:lstStyle/>
          <a:p>
            <a:pPr lvl="0"/>
            <a:r>
              <a:rPr lang="is-IS" smtClean="0"/>
              <a:t>Click to edit Master text styles</a:t>
            </a:r>
          </a:p>
          <a:p>
            <a:pPr lvl="1"/>
            <a:r>
              <a:rPr lang="is-IS" smtClean="0"/>
              <a:t>Second level</a:t>
            </a:r>
          </a:p>
          <a:p>
            <a:pPr lvl="2"/>
            <a:r>
              <a:rPr lang="is-IS" smtClean="0"/>
              <a:t>Third level</a:t>
            </a:r>
          </a:p>
          <a:p>
            <a:pPr lvl="3"/>
            <a:r>
              <a:rPr lang="is-IS" smtClean="0"/>
              <a:t>Fourth level</a:t>
            </a:r>
          </a:p>
          <a:p>
            <a:pPr lvl="4"/>
            <a:r>
              <a:rPr lang="is-IS" smtClean="0"/>
              <a:t>Fifth level</a:t>
            </a:r>
            <a:endParaRPr lang="en-US"/>
          </a:p>
        </p:txBody>
      </p:sp>
      <p:sp>
        <p:nvSpPr>
          <p:cNvPr id="4" name="Date Placeholder 3"/>
          <p:cNvSpPr>
            <a:spLocks noGrp="1"/>
          </p:cNvSpPr>
          <p:nvPr>
            <p:ph type="dt" sz="half" idx="10"/>
          </p:nvPr>
        </p:nvSpPr>
        <p:spPr/>
        <p:txBody>
          <a:bodyPr/>
          <a:lstStyle/>
          <a:p>
            <a:fld id="{844A112A-1BA8-4F49-8475-1EF014F9BDE2}" type="datetimeFigureOut">
              <a:rPr lang="en-US" smtClean="0"/>
              <a:t>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3D8D6F-B85A-FE48-98F1-75E320189AA2}" type="slidenum">
              <a:rPr lang="en-US" smtClean="0"/>
              <a:t>‹#›</a:t>
            </a:fld>
            <a:endParaRPr lang="en-US"/>
          </a:p>
        </p:txBody>
      </p:sp>
    </p:spTree>
    <p:extLst>
      <p:ext uri="{BB962C8B-B14F-4D97-AF65-F5344CB8AC3E}">
        <p14:creationId xmlns:p14="http://schemas.microsoft.com/office/powerpoint/2010/main" val="3085441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is-I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s-IS" smtClean="0"/>
              <a:t>Click to edit Master text styles</a:t>
            </a:r>
          </a:p>
        </p:txBody>
      </p:sp>
      <p:sp>
        <p:nvSpPr>
          <p:cNvPr id="4" name="Date Placeholder 3"/>
          <p:cNvSpPr>
            <a:spLocks noGrp="1"/>
          </p:cNvSpPr>
          <p:nvPr>
            <p:ph type="dt" sz="half" idx="10"/>
          </p:nvPr>
        </p:nvSpPr>
        <p:spPr/>
        <p:txBody>
          <a:bodyPr/>
          <a:lstStyle/>
          <a:p>
            <a:fld id="{844A112A-1BA8-4F49-8475-1EF014F9BDE2}" type="datetimeFigureOut">
              <a:rPr lang="en-US" smtClean="0"/>
              <a:t>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3D8D6F-B85A-FE48-98F1-75E320189AA2}" type="slidenum">
              <a:rPr lang="en-US" smtClean="0"/>
              <a:t>‹#›</a:t>
            </a:fld>
            <a:endParaRPr lang="en-US"/>
          </a:p>
        </p:txBody>
      </p:sp>
    </p:spTree>
    <p:extLst>
      <p:ext uri="{BB962C8B-B14F-4D97-AF65-F5344CB8AC3E}">
        <p14:creationId xmlns:p14="http://schemas.microsoft.com/office/powerpoint/2010/main" val="38993551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s-IS" smtClean="0"/>
              <a:t>Click to edit Master text styles</a:t>
            </a:r>
          </a:p>
          <a:p>
            <a:pPr lvl="1"/>
            <a:r>
              <a:rPr lang="is-IS" smtClean="0"/>
              <a:t>Second level</a:t>
            </a:r>
          </a:p>
          <a:p>
            <a:pPr lvl="2"/>
            <a:r>
              <a:rPr lang="is-IS" smtClean="0"/>
              <a:t>Third level</a:t>
            </a:r>
          </a:p>
          <a:p>
            <a:pPr lvl="3"/>
            <a:r>
              <a:rPr lang="is-IS" smtClean="0"/>
              <a:t>Fourth level</a:t>
            </a:r>
          </a:p>
          <a:p>
            <a:pPr lvl="4"/>
            <a:r>
              <a:rPr lang="is-I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s-IS" smtClean="0"/>
              <a:t>Click to edit Master text styles</a:t>
            </a:r>
          </a:p>
          <a:p>
            <a:pPr lvl="1"/>
            <a:r>
              <a:rPr lang="is-IS" smtClean="0"/>
              <a:t>Second level</a:t>
            </a:r>
          </a:p>
          <a:p>
            <a:pPr lvl="2"/>
            <a:r>
              <a:rPr lang="is-IS" smtClean="0"/>
              <a:t>Third level</a:t>
            </a:r>
          </a:p>
          <a:p>
            <a:pPr lvl="3"/>
            <a:r>
              <a:rPr lang="is-IS" smtClean="0"/>
              <a:t>Fourth level</a:t>
            </a:r>
          </a:p>
          <a:p>
            <a:pPr lvl="4"/>
            <a:r>
              <a:rPr lang="is-IS" smtClean="0"/>
              <a:t>Fifth level</a:t>
            </a:r>
            <a:endParaRPr lang="en-US"/>
          </a:p>
        </p:txBody>
      </p:sp>
      <p:sp>
        <p:nvSpPr>
          <p:cNvPr id="5" name="Date Placeholder 4"/>
          <p:cNvSpPr>
            <a:spLocks noGrp="1"/>
          </p:cNvSpPr>
          <p:nvPr>
            <p:ph type="dt" sz="half" idx="10"/>
          </p:nvPr>
        </p:nvSpPr>
        <p:spPr/>
        <p:txBody>
          <a:bodyPr/>
          <a:lstStyle/>
          <a:p>
            <a:fld id="{844A112A-1BA8-4F49-8475-1EF014F9BDE2}" type="datetimeFigureOut">
              <a:rPr lang="en-US" smtClean="0"/>
              <a:t>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3D8D6F-B85A-FE48-98F1-75E320189AA2}" type="slidenum">
              <a:rPr lang="en-US" smtClean="0"/>
              <a:t>‹#›</a:t>
            </a:fld>
            <a:endParaRPr lang="en-US"/>
          </a:p>
        </p:txBody>
      </p:sp>
    </p:spTree>
    <p:extLst>
      <p:ext uri="{BB962C8B-B14F-4D97-AF65-F5344CB8AC3E}">
        <p14:creationId xmlns:p14="http://schemas.microsoft.com/office/powerpoint/2010/main" val="2759246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s-I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s-I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s-IS" smtClean="0"/>
              <a:t>Click to edit Master text styles</a:t>
            </a:r>
          </a:p>
          <a:p>
            <a:pPr lvl="1"/>
            <a:r>
              <a:rPr lang="is-IS" smtClean="0"/>
              <a:t>Second level</a:t>
            </a:r>
          </a:p>
          <a:p>
            <a:pPr lvl="2"/>
            <a:r>
              <a:rPr lang="is-IS" smtClean="0"/>
              <a:t>Third level</a:t>
            </a:r>
          </a:p>
          <a:p>
            <a:pPr lvl="3"/>
            <a:r>
              <a:rPr lang="is-IS" smtClean="0"/>
              <a:t>Fourth level</a:t>
            </a:r>
          </a:p>
          <a:p>
            <a:pPr lvl="4"/>
            <a:r>
              <a:rPr lang="is-I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s-I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s-IS" smtClean="0"/>
              <a:t>Click to edit Master text styles</a:t>
            </a:r>
          </a:p>
          <a:p>
            <a:pPr lvl="1"/>
            <a:r>
              <a:rPr lang="is-IS" smtClean="0"/>
              <a:t>Second level</a:t>
            </a:r>
          </a:p>
          <a:p>
            <a:pPr lvl="2"/>
            <a:r>
              <a:rPr lang="is-IS" smtClean="0"/>
              <a:t>Third level</a:t>
            </a:r>
          </a:p>
          <a:p>
            <a:pPr lvl="3"/>
            <a:r>
              <a:rPr lang="is-IS" smtClean="0"/>
              <a:t>Fourth level</a:t>
            </a:r>
          </a:p>
          <a:p>
            <a:pPr lvl="4"/>
            <a:r>
              <a:rPr lang="is-IS" smtClean="0"/>
              <a:t>Fifth level</a:t>
            </a:r>
            <a:endParaRPr lang="en-US"/>
          </a:p>
        </p:txBody>
      </p:sp>
      <p:sp>
        <p:nvSpPr>
          <p:cNvPr id="7" name="Date Placeholder 6"/>
          <p:cNvSpPr>
            <a:spLocks noGrp="1"/>
          </p:cNvSpPr>
          <p:nvPr>
            <p:ph type="dt" sz="half" idx="10"/>
          </p:nvPr>
        </p:nvSpPr>
        <p:spPr/>
        <p:txBody>
          <a:bodyPr/>
          <a:lstStyle/>
          <a:p>
            <a:fld id="{844A112A-1BA8-4F49-8475-1EF014F9BDE2}" type="datetimeFigureOut">
              <a:rPr lang="en-US" smtClean="0"/>
              <a:t>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03D8D6F-B85A-FE48-98F1-75E320189AA2}" type="slidenum">
              <a:rPr lang="en-US" smtClean="0"/>
              <a:t>‹#›</a:t>
            </a:fld>
            <a:endParaRPr lang="en-US"/>
          </a:p>
        </p:txBody>
      </p:sp>
    </p:spTree>
    <p:extLst>
      <p:ext uri="{BB962C8B-B14F-4D97-AF65-F5344CB8AC3E}">
        <p14:creationId xmlns:p14="http://schemas.microsoft.com/office/powerpoint/2010/main" val="23323974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smtClean="0"/>
              <a:t>Click to edit Master title style</a:t>
            </a:r>
            <a:endParaRPr lang="en-US"/>
          </a:p>
        </p:txBody>
      </p:sp>
      <p:sp>
        <p:nvSpPr>
          <p:cNvPr id="3" name="Date Placeholder 2"/>
          <p:cNvSpPr>
            <a:spLocks noGrp="1"/>
          </p:cNvSpPr>
          <p:nvPr>
            <p:ph type="dt" sz="half" idx="10"/>
          </p:nvPr>
        </p:nvSpPr>
        <p:spPr/>
        <p:txBody>
          <a:bodyPr/>
          <a:lstStyle/>
          <a:p>
            <a:fld id="{844A112A-1BA8-4F49-8475-1EF014F9BDE2}" type="datetimeFigureOut">
              <a:rPr lang="en-US" smtClean="0"/>
              <a:t>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3D8D6F-B85A-FE48-98F1-75E320189AA2}" type="slidenum">
              <a:rPr lang="en-US" smtClean="0"/>
              <a:t>‹#›</a:t>
            </a:fld>
            <a:endParaRPr lang="en-US"/>
          </a:p>
        </p:txBody>
      </p:sp>
    </p:spTree>
    <p:extLst>
      <p:ext uri="{BB962C8B-B14F-4D97-AF65-F5344CB8AC3E}">
        <p14:creationId xmlns:p14="http://schemas.microsoft.com/office/powerpoint/2010/main" val="6632909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4A112A-1BA8-4F49-8475-1EF014F9BDE2}" type="datetimeFigureOut">
              <a:rPr lang="en-US" smtClean="0"/>
              <a:t>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03D8D6F-B85A-FE48-98F1-75E320189AA2}" type="slidenum">
              <a:rPr lang="en-US" smtClean="0"/>
              <a:t>‹#›</a:t>
            </a:fld>
            <a:endParaRPr lang="en-US"/>
          </a:p>
        </p:txBody>
      </p:sp>
    </p:spTree>
    <p:extLst>
      <p:ext uri="{BB962C8B-B14F-4D97-AF65-F5344CB8AC3E}">
        <p14:creationId xmlns:p14="http://schemas.microsoft.com/office/powerpoint/2010/main" val="3722994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is-I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s-IS" smtClean="0"/>
              <a:t>Click to edit Master text styles</a:t>
            </a:r>
          </a:p>
          <a:p>
            <a:pPr lvl="1"/>
            <a:r>
              <a:rPr lang="is-IS" smtClean="0"/>
              <a:t>Second level</a:t>
            </a:r>
          </a:p>
          <a:p>
            <a:pPr lvl="2"/>
            <a:r>
              <a:rPr lang="is-IS" smtClean="0"/>
              <a:t>Third level</a:t>
            </a:r>
          </a:p>
          <a:p>
            <a:pPr lvl="3"/>
            <a:r>
              <a:rPr lang="is-IS" smtClean="0"/>
              <a:t>Fourth level</a:t>
            </a:r>
          </a:p>
          <a:p>
            <a:pPr lvl="4"/>
            <a:r>
              <a:rPr lang="is-I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s-IS" smtClean="0"/>
              <a:t>Click to edit Master text styles</a:t>
            </a:r>
          </a:p>
        </p:txBody>
      </p:sp>
      <p:sp>
        <p:nvSpPr>
          <p:cNvPr id="5" name="Date Placeholder 4"/>
          <p:cNvSpPr>
            <a:spLocks noGrp="1"/>
          </p:cNvSpPr>
          <p:nvPr>
            <p:ph type="dt" sz="half" idx="10"/>
          </p:nvPr>
        </p:nvSpPr>
        <p:spPr/>
        <p:txBody>
          <a:bodyPr/>
          <a:lstStyle/>
          <a:p>
            <a:fld id="{844A112A-1BA8-4F49-8475-1EF014F9BDE2}" type="datetimeFigureOut">
              <a:rPr lang="en-US" smtClean="0"/>
              <a:t>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3D8D6F-B85A-FE48-98F1-75E320189AA2}" type="slidenum">
              <a:rPr lang="en-US" smtClean="0"/>
              <a:t>‹#›</a:t>
            </a:fld>
            <a:endParaRPr lang="en-US"/>
          </a:p>
        </p:txBody>
      </p:sp>
    </p:spTree>
    <p:extLst>
      <p:ext uri="{BB962C8B-B14F-4D97-AF65-F5344CB8AC3E}">
        <p14:creationId xmlns:p14="http://schemas.microsoft.com/office/powerpoint/2010/main" val="7965587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is-I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s-IS" smtClean="0"/>
              <a:t>Click to edit Master text styles</a:t>
            </a:r>
          </a:p>
        </p:txBody>
      </p:sp>
      <p:sp>
        <p:nvSpPr>
          <p:cNvPr id="5" name="Date Placeholder 4"/>
          <p:cNvSpPr>
            <a:spLocks noGrp="1"/>
          </p:cNvSpPr>
          <p:nvPr>
            <p:ph type="dt" sz="half" idx="10"/>
          </p:nvPr>
        </p:nvSpPr>
        <p:spPr/>
        <p:txBody>
          <a:bodyPr/>
          <a:lstStyle/>
          <a:p>
            <a:fld id="{844A112A-1BA8-4F49-8475-1EF014F9BDE2}" type="datetimeFigureOut">
              <a:rPr lang="en-US" smtClean="0"/>
              <a:t>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3D8D6F-B85A-FE48-98F1-75E320189AA2}" type="slidenum">
              <a:rPr lang="en-US" smtClean="0"/>
              <a:t>‹#›</a:t>
            </a:fld>
            <a:endParaRPr lang="en-US"/>
          </a:p>
        </p:txBody>
      </p:sp>
    </p:spTree>
    <p:extLst>
      <p:ext uri="{BB962C8B-B14F-4D97-AF65-F5344CB8AC3E}">
        <p14:creationId xmlns:p14="http://schemas.microsoft.com/office/powerpoint/2010/main" val="208092245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s-I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s-IS" smtClean="0"/>
              <a:t>Click to edit Master text styles</a:t>
            </a:r>
          </a:p>
          <a:p>
            <a:pPr lvl="1"/>
            <a:r>
              <a:rPr lang="is-IS" smtClean="0"/>
              <a:t>Second level</a:t>
            </a:r>
          </a:p>
          <a:p>
            <a:pPr lvl="2"/>
            <a:r>
              <a:rPr lang="is-IS" smtClean="0"/>
              <a:t>Third level</a:t>
            </a:r>
          </a:p>
          <a:p>
            <a:pPr lvl="3"/>
            <a:r>
              <a:rPr lang="is-IS" smtClean="0"/>
              <a:t>Fourth level</a:t>
            </a:r>
          </a:p>
          <a:p>
            <a:pPr lvl="4"/>
            <a:r>
              <a:rPr lang="is-I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4A112A-1BA8-4F49-8475-1EF014F9BDE2}" type="datetimeFigureOut">
              <a:rPr lang="en-US" smtClean="0"/>
              <a:t>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3D8D6F-B85A-FE48-98F1-75E320189AA2}" type="slidenum">
              <a:rPr lang="en-US" smtClean="0"/>
              <a:t>‹#›</a:t>
            </a:fld>
            <a:endParaRPr lang="en-US"/>
          </a:p>
        </p:txBody>
      </p:sp>
    </p:spTree>
    <p:extLst>
      <p:ext uri="{BB962C8B-B14F-4D97-AF65-F5344CB8AC3E}">
        <p14:creationId xmlns:p14="http://schemas.microsoft.com/office/powerpoint/2010/main" val="42039588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hyperlink" Target="mailto:or@belgingur.is" TargetMode="External"/><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9.emf"/></Relationships>
</file>

<file path=ppt/slides/_rels/slide11.x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11.emf"/><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1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17.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22.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chart" Target="../charts/char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3.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4.emf"/></Relationships>
</file>

<file path=ppt/slides/_rels/slide27.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25.emf"/><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27.emf"/><Relationship Id="rId4" Type="http://schemas.openxmlformats.org/officeDocument/2006/relationships/image" Target="../media/image28.emf"/><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7.emf"/><Relationship Id="rId4" Type="http://schemas.openxmlformats.org/officeDocument/2006/relationships/image" Target="../media/image28.emf"/><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29.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0.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1.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2.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3.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3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3" Type="http://schemas.openxmlformats.org/officeDocument/2006/relationships/image" Target="../media/image35.jpeg"/><Relationship Id="rId4" Type="http://schemas.microsoft.com/office/2007/relationships/hdphoto" Target="../media/hdphoto1.wdp"/><Relationship Id="rId1" Type="http://schemas.openxmlformats.org/officeDocument/2006/relationships/slideLayout" Target="../slideLayouts/slideLayout1.xml"/><Relationship Id="rId2"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1" Type="http://schemas.openxmlformats.org/officeDocument/2006/relationships/slideLayout" Target="../slideLayouts/slideLayout1.xml"/><Relationship Id="rId2"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3.jpeg"/></Relationships>
</file>

<file path=ppt/slides/_rels/slide40.xml.rels><?xml version="1.0" encoding="UTF-8" standalone="yes"?>
<Relationships xmlns="http://schemas.openxmlformats.org/package/2006/relationships"><Relationship Id="rId3" Type="http://schemas.openxmlformats.org/officeDocument/2006/relationships/image" Target="../media/image39.emf"/><Relationship Id="rId4" Type="http://schemas.openxmlformats.org/officeDocument/2006/relationships/image" Target="../media/image40.emf"/><Relationship Id="rId1" Type="http://schemas.openxmlformats.org/officeDocument/2006/relationships/slideLayout" Target="../slideLayouts/slideLayout1.xml"/><Relationship Id="rId2"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3" Type="http://schemas.openxmlformats.org/officeDocument/2006/relationships/image" Target="../media/image41.emf"/><Relationship Id="rId4" Type="http://schemas.openxmlformats.org/officeDocument/2006/relationships/image" Target="../media/image42.png"/><Relationship Id="rId5" Type="http://schemas.openxmlformats.org/officeDocument/2006/relationships/image" Target="../media/image43.png"/><Relationship Id="rId1" Type="http://schemas.openxmlformats.org/officeDocument/2006/relationships/slideLayout" Target="../slideLayouts/slideLayout1.xml"/><Relationship Id="rId2" Type="http://schemas.openxmlformats.org/officeDocument/2006/relationships/notesSlide" Target="../notesSlides/notesSlide4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 Id="rId3" Type="http://schemas.openxmlformats.org/officeDocument/2006/relationships/hyperlink" Target="http://www.sarweather.com"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 Id="rId3" Type="http://schemas.openxmlformats.org/officeDocument/2006/relationships/image" Target="../media/image44.jp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oleObject" Target="../embeddings/oleObject1.bin"/><Relationship Id="rId5" Type="http://schemas.openxmlformats.org/officeDocument/2006/relationships/image" Target="../media/image4.emf"/><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jpeg"/><Relationship Id="rId5" Type="http://schemas.openxmlformats.org/officeDocument/2006/relationships/image" Target="../media/image47.png"/><Relationship Id="rId6" Type="http://schemas.openxmlformats.org/officeDocument/2006/relationships/hyperlink" Target="http://www.sarweather.com" TargetMode="External"/><Relationship Id="rId1" Type="http://schemas.openxmlformats.org/officeDocument/2006/relationships/slideLayout" Target="../slideLayouts/slideLayout7.xml"/><Relationship Id="rId2" Type="http://schemas.openxmlformats.org/officeDocument/2006/relationships/notesSlide" Target="../notesSlides/notesSlide49.xml"/></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7.png"/><Relationship Id="rId5" Type="http://schemas.openxmlformats.org/officeDocument/2006/relationships/hyperlink" Target="http://www.sarweather.com" TargetMode="External"/><Relationship Id="rId1" Type="http://schemas.openxmlformats.org/officeDocument/2006/relationships/slideLayout" Target="../slideLayouts/slideLayout7.xml"/><Relationship Id="rId2" Type="http://schemas.openxmlformats.org/officeDocument/2006/relationships/notesSlide" Target="../notesSlides/notesSlide50.xml"/></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47.png"/><Relationship Id="rId5" Type="http://schemas.openxmlformats.org/officeDocument/2006/relationships/hyperlink" Target="http://www.sarweather.com" TargetMode="External"/><Relationship Id="rId1" Type="http://schemas.openxmlformats.org/officeDocument/2006/relationships/slideLayout" Target="../slideLayouts/slideLayout7.xml"/><Relationship Id="rId2" Type="http://schemas.openxmlformats.org/officeDocument/2006/relationships/notesSlide" Target="../notesSlides/notesSlide51.xml"/></Relationships>
</file>

<file path=ppt/slides/_rels/slide53.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47.png"/><Relationship Id="rId5" Type="http://schemas.openxmlformats.org/officeDocument/2006/relationships/hyperlink" Target="http://www.sarweather.com" TargetMode="External"/><Relationship Id="rId6" Type="http://schemas.openxmlformats.org/officeDocument/2006/relationships/image" Target="../media/image21.png"/><Relationship Id="rId1" Type="http://schemas.openxmlformats.org/officeDocument/2006/relationships/slideLayout" Target="../slideLayouts/slideLayout7.xml"/><Relationship Id="rId2" Type="http://schemas.openxmlformats.org/officeDocument/2006/relationships/notesSlide" Target="../notesSlides/notesSlide52.xml"/></Relationships>
</file>

<file path=ppt/slides/_rels/slide54.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47.png"/><Relationship Id="rId5" Type="http://schemas.openxmlformats.org/officeDocument/2006/relationships/hyperlink" Target="http://www.sarweather.com" TargetMode="External"/><Relationship Id="rId6" Type="http://schemas.openxmlformats.org/officeDocument/2006/relationships/image" Target="../media/image21.png"/><Relationship Id="rId7" Type="http://schemas.openxmlformats.org/officeDocument/2006/relationships/image" Target="../media/image51.png"/><Relationship Id="rId1" Type="http://schemas.openxmlformats.org/officeDocument/2006/relationships/slideLayout" Target="../slideLayouts/slideLayout7.xml"/><Relationship Id="rId2" Type="http://schemas.openxmlformats.org/officeDocument/2006/relationships/notesSlide" Target="../notesSlides/notesSlide53.xml"/></Relationships>
</file>

<file path=ppt/slides/_rels/slide55.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hyperlink" Target="http://www.sarweather.com" TargetMode="External"/><Relationship Id="rId5" Type="http://schemas.openxmlformats.org/officeDocument/2006/relationships/image" Target="../media/image52.png"/><Relationship Id="rId6" Type="http://schemas.openxmlformats.org/officeDocument/2006/relationships/image" Target="../media/image53.png"/><Relationship Id="rId1" Type="http://schemas.openxmlformats.org/officeDocument/2006/relationships/slideLayout" Target="../slideLayouts/slideLayout7.xml"/><Relationship Id="rId2" Type="http://schemas.openxmlformats.org/officeDocument/2006/relationships/notesSlide" Target="../notesSlides/notesSlide54.xml"/></Relationships>
</file>

<file path=ppt/slides/_rels/slide56.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47.png"/><Relationship Id="rId5" Type="http://schemas.openxmlformats.org/officeDocument/2006/relationships/hyperlink" Target="http://www.sarweather.com" TargetMode="External"/><Relationship Id="rId6" Type="http://schemas.openxmlformats.org/officeDocument/2006/relationships/image" Target="../media/image55.png"/><Relationship Id="rId1" Type="http://schemas.openxmlformats.org/officeDocument/2006/relationships/slideLayout" Target="../slideLayouts/slideLayout7.xml"/><Relationship Id="rId2" Type="http://schemas.openxmlformats.org/officeDocument/2006/relationships/notesSlide" Target="../notesSlides/notesSlide55.xml"/></Relationships>
</file>

<file path=ppt/slides/_rels/slide57.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47.png"/><Relationship Id="rId5" Type="http://schemas.openxmlformats.org/officeDocument/2006/relationships/hyperlink" Target="http://www.sarweather.com" TargetMode="External"/><Relationship Id="rId6" Type="http://schemas.openxmlformats.org/officeDocument/2006/relationships/image" Target="../media/image57.png"/><Relationship Id="rId1" Type="http://schemas.openxmlformats.org/officeDocument/2006/relationships/slideLayout" Target="../slideLayouts/slideLayout7.xml"/><Relationship Id="rId2" Type="http://schemas.openxmlformats.org/officeDocument/2006/relationships/notesSlide" Target="../notesSlides/notesSlide56.xml"/></Relationships>
</file>

<file path=ppt/slides/_rels/slide58.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hyperlink" Target="http://www.adcirc.org" TargetMode="External"/><Relationship Id="rId5" Type="http://schemas.openxmlformats.org/officeDocument/2006/relationships/image" Target="../media/image47.png"/><Relationship Id="rId6" Type="http://schemas.openxmlformats.org/officeDocument/2006/relationships/hyperlink" Target="http://www.sarweather.com" TargetMode="External"/><Relationship Id="rId1" Type="http://schemas.openxmlformats.org/officeDocument/2006/relationships/slideLayout" Target="../slideLayouts/slideLayout7.xml"/><Relationship Id="rId2" Type="http://schemas.openxmlformats.org/officeDocument/2006/relationships/notesSlide" Target="../notesSlides/notesSlide5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sarweather.com" TargetMode="External"/><Relationship Id="rId3" Type="http://schemas.openxmlformats.org/officeDocument/2006/relationships/image" Target="../media/image4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oleObject" Target="../embeddings/oleObject2.bin"/><Relationship Id="rId5" Type="http://schemas.openxmlformats.org/officeDocument/2006/relationships/image" Target="../media/image4.emf"/><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7.png"/><Relationship Id="rId3" Type="http://schemas.openxmlformats.org/officeDocument/2006/relationships/hyperlink" Target="http://www.sarweather.com"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www.sarweather.com" TargetMode="External"/><Relationship Id="rId4" Type="http://schemas.openxmlformats.org/officeDocument/2006/relationships/image" Target="../media/image59.png"/><Relationship Id="rId1" Type="http://schemas.openxmlformats.org/officeDocument/2006/relationships/slideLayout" Target="../slideLayouts/slideLayout1.xml"/><Relationship Id="rId2" Type="http://schemas.openxmlformats.org/officeDocument/2006/relationships/image" Target="../media/image47.png"/></Relationships>
</file>

<file path=ppt/slides/_rels/slide62.xml.rels><?xml version="1.0" encoding="UTF-8" standalone="yes"?>
<Relationships xmlns="http://schemas.openxmlformats.org/package/2006/relationships"><Relationship Id="rId3" Type="http://schemas.openxmlformats.org/officeDocument/2006/relationships/hyperlink" Target="http://www.sarweather.com" TargetMode="External"/><Relationship Id="rId4" Type="http://schemas.openxmlformats.org/officeDocument/2006/relationships/image" Target="../media/image60.png"/><Relationship Id="rId1" Type="http://schemas.openxmlformats.org/officeDocument/2006/relationships/slideLayout" Target="../slideLayouts/slideLayout1.xml"/><Relationship Id="rId2" Type="http://schemas.openxmlformats.org/officeDocument/2006/relationships/image" Target="../media/image47.png"/></Relationships>
</file>

<file path=ppt/slides/_rels/slide63.xml.rels><?xml version="1.0" encoding="UTF-8" standalone="yes"?>
<Relationships xmlns="http://schemas.openxmlformats.org/package/2006/relationships"><Relationship Id="rId3" Type="http://schemas.openxmlformats.org/officeDocument/2006/relationships/hyperlink" Target="http://www.sarweather.com" TargetMode="External"/><Relationship Id="rId4" Type="http://schemas.openxmlformats.org/officeDocument/2006/relationships/image" Target="../media/image61.png"/><Relationship Id="rId1" Type="http://schemas.openxmlformats.org/officeDocument/2006/relationships/slideLayout" Target="../slideLayouts/slideLayout1.xml"/><Relationship Id="rId2" Type="http://schemas.openxmlformats.org/officeDocument/2006/relationships/image" Target="../media/image47.png"/></Relationships>
</file>

<file path=ppt/slides/_rels/slide64.xml.rels><?xml version="1.0" encoding="UTF-8" standalone="yes"?>
<Relationships xmlns="http://schemas.openxmlformats.org/package/2006/relationships"><Relationship Id="rId3" Type="http://schemas.openxmlformats.org/officeDocument/2006/relationships/hyperlink" Target="http://www.sarweather.com" TargetMode="External"/><Relationship Id="rId4" Type="http://schemas.openxmlformats.org/officeDocument/2006/relationships/image" Target="../media/image62.png"/><Relationship Id="rId1" Type="http://schemas.openxmlformats.org/officeDocument/2006/relationships/slideLayout" Target="../slideLayouts/slideLayout1.xml"/><Relationship Id="rId2" Type="http://schemas.openxmlformats.org/officeDocument/2006/relationships/image" Target="../media/image4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5.jpg"/></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jp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6.jp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ext Box 1"/>
          <p:cNvSpPr txBox="1">
            <a:spLocks noChangeArrowheads="1"/>
          </p:cNvSpPr>
          <p:nvPr/>
        </p:nvSpPr>
        <p:spPr bwMode="auto">
          <a:xfrm>
            <a:off x="0" y="968065"/>
            <a:ext cx="9143999" cy="1366308"/>
          </a:xfrm>
          <a:prstGeom prst="rect">
            <a:avLst/>
          </a:prstGeom>
          <a:noFill/>
          <a:ln w="9525">
            <a:noFill/>
            <a:round/>
            <a:headEnd/>
            <a:tailEnd/>
          </a:ln>
          <a:effectLst/>
        </p:spPr>
        <p:txBody>
          <a:bodyPr lIns="90000" tIns="60120" rIns="90000" bIns="45000"/>
          <a:lstStyle/>
          <a:p>
            <a:pPr algn="ctr">
              <a:lnSpc>
                <a:spcPct val="98000"/>
              </a:lnSpc>
              <a:tabLst>
                <a:tab pos="723900" algn="l"/>
                <a:tab pos="1447800" algn="l"/>
                <a:tab pos="2171700" algn="l"/>
                <a:tab pos="2895600" algn="l"/>
                <a:tab pos="3619500" algn="l"/>
                <a:tab pos="4343400" algn="l"/>
              </a:tabLst>
            </a:pPr>
            <a:r>
              <a:rPr lang="en-US" sz="4000" dirty="0" smtClean="0">
                <a:solidFill>
                  <a:srgbClr val="000000"/>
                </a:solidFill>
                <a:latin typeface="+mj-lt"/>
              </a:rPr>
              <a:t>Numerical simulations of surface winds and precipitation in Iceland</a:t>
            </a:r>
            <a:endParaRPr lang="is-IS" sz="4000" dirty="0" smtClean="0">
              <a:solidFill>
                <a:srgbClr val="000000"/>
              </a:solidFill>
              <a:latin typeface="+mj-lt"/>
            </a:endParaRPr>
          </a:p>
        </p:txBody>
      </p:sp>
      <p:sp>
        <p:nvSpPr>
          <p:cNvPr id="14338" name="Rectangle 2"/>
          <p:cNvSpPr>
            <a:spLocks noChangeArrowheads="1"/>
          </p:cNvSpPr>
          <p:nvPr/>
        </p:nvSpPr>
        <p:spPr bwMode="auto">
          <a:xfrm>
            <a:off x="0" y="2971800"/>
            <a:ext cx="9180513" cy="1784350"/>
          </a:xfrm>
          <a:prstGeom prst="rect">
            <a:avLst/>
          </a:prstGeom>
          <a:solidFill>
            <a:srgbClr val="FF6600"/>
          </a:solidFill>
          <a:ln w="9525">
            <a:noFill/>
            <a:round/>
            <a:headEnd/>
            <a:tailEnd/>
          </a:ln>
          <a:effectLst/>
        </p:spPr>
        <p:txBody>
          <a:bodyPr wrap="none" anchor="ctr"/>
          <a:lstStyle/>
          <a:p>
            <a:endParaRPr lang="is-IS"/>
          </a:p>
        </p:txBody>
      </p:sp>
      <p:pic>
        <p:nvPicPr>
          <p:cNvPr id="14343" name="Picture 7"/>
          <p:cNvPicPr>
            <a:picLocks noChangeAspect="1" noChangeArrowheads="1"/>
          </p:cNvPicPr>
          <p:nvPr/>
        </p:nvPicPr>
        <p:blipFill>
          <a:blip r:embed="rId3" cstate="print"/>
          <a:srcRect/>
          <a:stretch>
            <a:fillRect/>
          </a:stretch>
        </p:blipFill>
        <p:spPr bwMode="auto">
          <a:xfrm>
            <a:off x="15730538" y="9566275"/>
            <a:ext cx="5114925" cy="1439863"/>
          </a:xfrm>
          <a:prstGeom prst="rect">
            <a:avLst/>
          </a:prstGeom>
          <a:noFill/>
          <a:ln w="9525">
            <a:noFill/>
            <a:round/>
            <a:headEnd/>
            <a:tailEnd/>
          </a:ln>
          <a:effectLst/>
        </p:spPr>
      </p:pic>
      <p:sp>
        <p:nvSpPr>
          <p:cNvPr id="14347" name="Text Box 11"/>
          <p:cNvSpPr txBox="1">
            <a:spLocks noChangeArrowheads="1"/>
          </p:cNvSpPr>
          <p:nvPr/>
        </p:nvSpPr>
        <p:spPr bwMode="auto">
          <a:xfrm>
            <a:off x="1" y="3165128"/>
            <a:ext cx="9143998" cy="1591021"/>
          </a:xfrm>
          <a:prstGeom prst="rect">
            <a:avLst/>
          </a:prstGeom>
          <a:noFill/>
          <a:ln w="9525">
            <a:noFill/>
            <a:round/>
            <a:headEnd/>
            <a:tailEnd/>
          </a:ln>
          <a:effectLst/>
        </p:spPr>
        <p:txBody>
          <a:bodyPr lIns="90000" tIns="51803" rIns="90000" bIns="45000"/>
          <a:lstStyle/>
          <a:p>
            <a:pPr algn="ctr">
              <a:lnSpc>
                <a:spcPct val="98000"/>
              </a:lnSpc>
              <a:tabLst>
                <a:tab pos="723900" algn="l"/>
                <a:tab pos="1447800" algn="l"/>
                <a:tab pos="2171700" algn="l"/>
                <a:tab pos="2895600" algn="l"/>
                <a:tab pos="3619500" algn="l"/>
                <a:tab pos="4343400" algn="l"/>
              </a:tabLst>
            </a:pPr>
            <a:r>
              <a:rPr lang="en-US" sz="2400" b="1" dirty="0">
                <a:solidFill>
                  <a:srgbClr val="000000"/>
                </a:solidFill>
              </a:rPr>
              <a:t>Ólafur </a:t>
            </a:r>
            <a:r>
              <a:rPr lang="en-US" sz="2400" b="1" dirty="0" smtClean="0">
                <a:solidFill>
                  <a:srgbClr val="000000"/>
                </a:solidFill>
              </a:rPr>
              <a:t>Rögnvaldsson </a:t>
            </a:r>
          </a:p>
          <a:p>
            <a:pPr algn="ctr">
              <a:lnSpc>
                <a:spcPct val="98000"/>
              </a:lnSpc>
              <a:tabLst>
                <a:tab pos="723900" algn="l"/>
                <a:tab pos="1447800" algn="l"/>
                <a:tab pos="2171700" algn="l"/>
                <a:tab pos="2895600" algn="l"/>
                <a:tab pos="3619500" algn="l"/>
                <a:tab pos="4343400" algn="l"/>
              </a:tabLst>
            </a:pPr>
            <a:r>
              <a:rPr lang="en-US" sz="2400" b="1" dirty="0" smtClean="0">
                <a:solidFill>
                  <a:srgbClr val="000000"/>
                </a:solidFill>
              </a:rPr>
              <a:t>Belgingur and </a:t>
            </a:r>
            <a:r>
              <a:rPr lang="en-US" sz="2400" b="1" dirty="0" err="1" smtClean="0">
                <a:solidFill>
                  <a:srgbClr val="000000"/>
                </a:solidFill>
              </a:rPr>
              <a:t>UiB</a:t>
            </a:r>
            <a:endParaRPr lang="en-US" sz="2400" b="1" dirty="0" smtClean="0">
              <a:solidFill>
                <a:srgbClr val="000000"/>
              </a:solidFill>
            </a:endParaRPr>
          </a:p>
          <a:p>
            <a:pPr algn="ctr">
              <a:lnSpc>
                <a:spcPct val="98000"/>
              </a:lnSpc>
              <a:tabLst>
                <a:tab pos="723900" algn="l"/>
                <a:tab pos="1447800" algn="l"/>
                <a:tab pos="2171700" algn="l"/>
                <a:tab pos="2895600" algn="l"/>
                <a:tab pos="3619500" algn="l"/>
                <a:tab pos="4343400" algn="l"/>
              </a:tabLst>
            </a:pPr>
            <a:r>
              <a:rPr lang="en-US" sz="2400" b="1" dirty="0" err="1" smtClean="0">
                <a:solidFill>
                  <a:srgbClr val="000000"/>
                </a:solidFill>
                <a:hlinkClick r:id="rId4"/>
              </a:rPr>
              <a:t>or@belgingur.is</a:t>
            </a:r>
            <a:endParaRPr lang="en-US" sz="2400" b="1" dirty="0" smtClean="0">
              <a:solidFill>
                <a:srgbClr val="000000"/>
              </a:solidFill>
            </a:endParaRPr>
          </a:p>
          <a:p>
            <a:pPr algn="ctr">
              <a:lnSpc>
                <a:spcPct val="97000"/>
              </a:lnSpc>
              <a:tabLst>
                <a:tab pos="723900" algn="l"/>
                <a:tab pos="1447800" algn="l"/>
                <a:tab pos="2171700" algn="l"/>
                <a:tab pos="2895600" algn="l"/>
                <a:tab pos="3619500" algn="l"/>
                <a:tab pos="4343400" algn="l"/>
              </a:tabLst>
            </a:pPr>
            <a:endParaRPr lang="en-US" dirty="0">
              <a:solidFill>
                <a:srgbClr val="000000"/>
              </a:solidFill>
              <a:latin typeface="Myriad" charset="0"/>
            </a:endParaRPr>
          </a:p>
        </p:txBody>
      </p:sp>
      <p:sp>
        <p:nvSpPr>
          <p:cNvPr id="14348" name="Rectangle 12"/>
          <p:cNvSpPr>
            <a:spLocks noChangeArrowheads="1"/>
          </p:cNvSpPr>
          <p:nvPr/>
        </p:nvSpPr>
        <p:spPr bwMode="auto">
          <a:xfrm>
            <a:off x="0" y="0"/>
            <a:ext cx="9180513" cy="539750"/>
          </a:xfrm>
          <a:prstGeom prst="rect">
            <a:avLst/>
          </a:prstGeom>
          <a:solidFill>
            <a:srgbClr val="FF6600"/>
          </a:solidFill>
          <a:ln w="9525">
            <a:noFill/>
            <a:round/>
            <a:headEnd/>
            <a:tailEnd/>
          </a:ln>
          <a:effectLst/>
        </p:spPr>
        <p:txBody>
          <a:bodyPr wrap="none" anchor="ctr"/>
          <a:lstStyle/>
          <a:p>
            <a:endParaRPr lang="is-IS"/>
          </a:p>
        </p:txBody>
      </p:sp>
      <p:sp>
        <p:nvSpPr>
          <p:cNvPr id="2" name="TextBox 1"/>
          <p:cNvSpPr txBox="1"/>
          <p:nvPr/>
        </p:nvSpPr>
        <p:spPr>
          <a:xfrm>
            <a:off x="6710531" y="-57907"/>
            <a:ext cx="2519247" cy="636174"/>
          </a:xfrm>
          <a:prstGeom prst="rect">
            <a:avLst/>
          </a:prstGeom>
          <a:noFill/>
        </p:spPr>
        <p:txBody>
          <a:bodyPr wrap="square" rtlCol="0">
            <a:spAutoFit/>
          </a:bodyPr>
          <a:lstStyle/>
          <a:p>
            <a:pPr algn="ctr">
              <a:lnSpc>
                <a:spcPct val="98000"/>
              </a:lnSpc>
              <a:tabLst>
                <a:tab pos="723900" algn="l"/>
                <a:tab pos="1447800" algn="l"/>
                <a:tab pos="2171700" algn="l"/>
                <a:tab pos="2895600" algn="l"/>
                <a:tab pos="3619500" algn="l"/>
                <a:tab pos="4343400" algn="l"/>
              </a:tabLst>
            </a:pPr>
            <a:r>
              <a:rPr lang="en-US" dirty="0" err="1" smtClean="0"/>
              <a:t>Geofysisk</a:t>
            </a:r>
            <a:r>
              <a:rPr lang="en-US" dirty="0" smtClean="0"/>
              <a:t> </a:t>
            </a:r>
            <a:r>
              <a:rPr lang="en-US" dirty="0" err="1" smtClean="0"/>
              <a:t>Institutt</a:t>
            </a:r>
            <a:r>
              <a:rPr lang="en-US" dirty="0" smtClean="0"/>
              <a:t>, 2013-02-08</a:t>
            </a:r>
            <a:endParaRPr lang="is-IS" dirty="0">
              <a:solidFill>
                <a:srgbClr val="000000"/>
              </a:solidFill>
            </a:endParaRPr>
          </a:p>
        </p:txBody>
      </p:sp>
      <p:sp>
        <p:nvSpPr>
          <p:cNvPr id="9" name="Rectangle 8"/>
          <p:cNvSpPr/>
          <p:nvPr/>
        </p:nvSpPr>
        <p:spPr>
          <a:xfrm>
            <a:off x="0" y="6500834"/>
            <a:ext cx="9144000" cy="35719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Tree>
    <p:extLst>
      <p:ext uri="{BB962C8B-B14F-4D97-AF65-F5344CB8AC3E}">
        <p14:creationId xmlns:p14="http://schemas.microsoft.com/office/powerpoint/2010/main" val="147185133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47700" y="622300"/>
            <a:ext cx="7835900" cy="5600700"/>
          </a:xfrm>
          <a:prstGeom prst="rect">
            <a:avLst/>
          </a:prstGeom>
        </p:spPr>
      </p:pic>
      <p:sp>
        <p:nvSpPr>
          <p:cNvPr id="17414" name="Rectangle 6"/>
          <p:cNvSpPr>
            <a:spLocks noChangeArrowheads="1"/>
          </p:cNvSpPr>
          <p:nvPr/>
        </p:nvSpPr>
        <p:spPr bwMode="auto">
          <a:xfrm>
            <a:off x="0" y="0"/>
            <a:ext cx="9180513" cy="539750"/>
          </a:xfrm>
          <a:prstGeom prst="rect">
            <a:avLst/>
          </a:prstGeom>
          <a:solidFill>
            <a:srgbClr val="FF6600"/>
          </a:solidFill>
          <a:ln w="9525">
            <a:noFill/>
            <a:round/>
            <a:headEnd/>
            <a:tailEnd/>
          </a:ln>
          <a:effectLst/>
        </p:spPr>
        <p:txBody>
          <a:bodyPr wrap="none" anchor="ctr"/>
          <a:lstStyle/>
          <a:p>
            <a:endParaRPr lang="is-IS"/>
          </a:p>
        </p:txBody>
      </p:sp>
      <p:sp>
        <p:nvSpPr>
          <p:cNvPr id="17" name="Rectangle 16"/>
          <p:cNvSpPr/>
          <p:nvPr/>
        </p:nvSpPr>
        <p:spPr>
          <a:xfrm>
            <a:off x="0" y="6500834"/>
            <a:ext cx="9144000" cy="35719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23" name="Rectangle 22"/>
          <p:cNvSpPr/>
          <p:nvPr/>
        </p:nvSpPr>
        <p:spPr>
          <a:xfrm>
            <a:off x="683568" y="0"/>
            <a:ext cx="6002765" cy="584776"/>
          </a:xfrm>
          <a:prstGeom prst="rect">
            <a:avLst/>
          </a:prstGeom>
        </p:spPr>
        <p:txBody>
          <a:bodyPr wrap="none">
            <a:spAutoFit/>
          </a:bodyPr>
          <a:lstStyle/>
          <a:p>
            <a:pPr marL="431800" indent="-323850">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Observations of weather in Iceland</a:t>
            </a:r>
          </a:p>
        </p:txBody>
      </p:sp>
      <p:sp>
        <p:nvSpPr>
          <p:cNvPr id="6" name="TextBox 5"/>
          <p:cNvSpPr txBox="1"/>
          <p:nvPr/>
        </p:nvSpPr>
        <p:spPr>
          <a:xfrm>
            <a:off x="137468" y="5992167"/>
            <a:ext cx="7659687" cy="461665"/>
          </a:xfrm>
          <a:prstGeom prst="rect">
            <a:avLst/>
          </a:prstGeom>
          <a:noFill/>
        </p:spPr>
        <p:txBody>
          <a:bodyPr wrap="square" rtlCol="0">
            <a:spAutoFit/>
          </a:bodyPr>
          <a:lstStyle/>
          <a:p>
            <a:r>
              <a:rPr lang="en-US" sz="2400" dirty="0" err="1" smtClean="0"/>
              <a:t>Dropsonde</a:t>
            </a:r>
            <a:r>
              <a:rPr lang="en-US" sz="2400" dirty="0" smtClean="0"/>
              <a:t> data from the </a:t>
            </a:r>
            <a:r>
              <a:rPr lang="en-US" sz="2400" dirty="0" err="1" smtClean="0"/>
              <a:t>GDDEx</a:t>
            </a:r>
            <a:r>
              <a:rPr lang="en-US" sz="2400" dirty="0" smtClean="0"/>
              <a:t> project in 2008</a:t>
            </a:r>
            <a:endParaRPr lang="en-US" sz="2400" dirty="0"/>
          </a:p>
        </p:txBody>
      </p:sp>
      <p:sp>
        <p:nvSpPr>
          <p:cNvPr id="14" name="TextBox 13"/>
          <p:cNvSpPr txBox="1"/>
          <p:nvPr/>
        </p:nvSpPr>
        <p:spPr>
          <a:xfrm>
            <a:off x="6710531" y="-57907"/>
            <a:ext cx="2519247" cy="636174"/>
          </a:xfrm>
          <a:prstGeom prst="rect">
            <a:avLst/>
          </a:prstGeom>
          <a:noFill/>
        </p:spPr>
        <p:txBody>
          <a:bodyPr wrap="square" rtlCol="0">
            <a:spAutoFit/>
          </a:bodyPr>
          <a:lstStyle/>
          <a:p>
            <a:pPr algn="ctr">
              <a:lnSpc>
                <a:spcPct val="98000"/>
              </a:lnSpc>
              <a:tabLst>
                <a:tab pos="723900" algn="l"/>
                <a:tab pos="1447800" algn="l"/>
                <a:tab pos="2171700" algn="l"/>
                <a:tab pos="2895600" algn="l"/>
                <a:tab pos="3619500" algn="l"/>
                <a:tab pos="4343400" algn="l"/>
              </a:tabLst>
            </a:pPr>
            <a:r>
              <a:rPr lang="en-US" dirty="0" err="1" smtClean="0"/>
              <a:t>Geofysisk</a:t>
            </a:r>
            <a:r>
              <a:rPr lang="en-US" dirty="0" smtClean="0"/>
              <a:t> </a:t>
            </a:r>
            <a:r>
              <a:rPr lang="en-US" dirty="0" err="1" smtClean="0"/>
              <a:t>Institutt</a:t>
            </a:r>
            <a:r>
              <a:rPr lang="en-US" dirty="0" smtClean="0"/>
              <a:t>, 2013-02-08</a:t>
            </a:r>
            <a:endParaRPr lang="is-IS" dirty="0">
              <a:solidFill>
                <a:srgbClr val="000000"/>
              </a:solidFill>
            </a:endParaRPr>
          </a:p>
        </p:txBody>
      </p:sp>
    </p:spTree>
    <p:extLst>
      <p:ext uri="{BB962C8B-B14F-4D97-AF65-F5344CB8AC3E}">
        <p14:creationId xmlns:p14="http://schemas.microsoft.com/office/powerpoint/2010/main" val="49613191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4" name="Rectangle 6"/>
          <p:cNvSpPr>
            <a:spLocks noChangeArrowheads="1"/>
          </p:cNvSpPr>
          <p:nvPr/>
        </p:nvSpPr>
        <p:spPr bwMode="auto">
          <a:xfrm>
            <a:off x="0" y="0"/>
            <a:ext cx="9180513" cy="539750"/>
          </a:xfrm>
          <a:prstGeom prst="rect">
            <a:avLst/>
          </a:prstGeom>
          <a:solidFill>
            <a:srgbClr val="FF6600"/>
          </a:solidFill>
          <a:ln w="9525">
            <a:noFill/>
            <a:round/>
            <a:headEnd/>
            <a:tailEnd/>
          </a:ln>
          <a:effectLst/>
        </p:spPr>
        <p:txBody>
          <a:bodyPr wrap="none" anchor="ctr"/>
          <a:lstStyle/>
          <a:p>
            <a:endParaRPr lang="is-IS"/>
          </a:p>
        </p:txBody>
      </p:sp>
      <p:sp>
        <p:nvSpPr>
          <p:cNvPr id="17" name="Rectangle 16"/>
          <p:cNvSpPr/>
          <p:nvPr/>
        </p:nvSpPr>
        <p:spPr>
          <a:xfrm>
            <a:off x="0" y="6500834"/>
            <a:ext cx="9144000" cy="35719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23" name="Rectangle 22"/>
          <p:cNvSpPr/>
          <p:nvPr/>
        </p:nvSpPr>
        <p:spPr>
          <a:xfrm>
            <a:off x="683568" y="0"/>
            <a:ext cx="6002765" cy="584776"/>
          </a:xfrm>
          <a:prstGeom prst="rect">
            <a:avLst/>
          </a:prstGeom>
        </p:spPr>
        <p:txBody>
          <a:bodyPr wrap="none">
            <a:spAutoFit/>
          </a:bodyPr>
          <a:lstStyle/>
          <a:p>
            <a:pPr marL="431800" indent="-323850">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Observations of weather in Iceland</a:t>
            </a:r>
          </a:p>
        </p:txBody>
      </p:sp>
      <p:sp>
        <p:nvSpPr>
          <p:cNvPr id="6" name="TextBox 5"/>
          <p:cNvSpPr txBox="1"/>
          <p:nvPr/>
        </p:nvSpPr>
        <p:spPr>
          <a:xfrm>
            <a:off x="4203700" y="785167"/>
            <a:ext cx="3937000" cy="1200328"/>
          </a:xfrm>
          <a:prstGeom prst="rect">
            <a:avLst/>
          </a:prstGeom>
          <a:noFill/>
        </p:spPr>
        <p:txBody>
          <a:bodyPr wrap="square" rtlCol="0">
            <a:spAutoFit/>
          </a:bodyPr>
          <a:lstStyle/>
          <a:p>
            <a:r>
              <a:rPr lang="en-US" sz="2400" dirty="0" smtClean="0"/>
              <a:t>There are however other sources of observations </a:t>
            </a:r>
            <a:r>
              <a:rPr lang="en-US" sz="2400" dirty="0" smtClean="0"/>
              <a:t>of </a:t>
            </a:r>
            <a:r>
              <a:rPr lang="en-US" sz="2400" dirty="0"/>
              <a:t>precipitation available </a:t>
            </a:r>
            <a:endParaRPr lang="en-US" sz="2400" dirty="0"/>
          </a:p>
        </p:txBody>
      </p:sp>
      <p:sp>
        <p:nvSpPr>
          <p:cNvPr id="14" name="TextBox 13"/>
          <p:cNvSpPr txBox="1"/>
          <p:nvPr/>
        </p:nvSpPr>
        <p:spPr>
          <a:xfrm>
            <a:off x="6710531" y="-57907"/>
            <a:ext cx="2519247" cy="636174"/>
          </a:xfrm>
          <a:prstGeom prst="rect">
            <a:avLst/>
          </a:prstGeom>
          <a:noFill/>
        </p:spPr>
        <p:txBody>
          <a:bodyPr wrap="square" rtlCol="0">
            <a:spAutoFit/>
          </a:bodyPr>
          <a:lstStyle/>
          <a:p>
            <a:pPr algn="ctr">
              <a:lnSpc>
                <a:spcPct val="98000"/>
              </a:lnSpc>
              <a:tabLst>
                <a:tab pos="723900" algn="l"/>
                <a:tab pos="1447800" algn="l"/>
                <a:tab pos="2171700" algn="l"/>
                <a:tab pos="2895600" algn="l"/>
                <a:tab pos="3619500" algn="l"/>
                <a:tab pos="4343400" algn="l"/>
              </a:tabLst>
            </a:pPr>
            <a:r>
              <a:rPr lang="en-US" dirty="0" err="1" smtClean="0"/>
              <a:t>Geofysisk</a:t>
            </a:r>
            <a:r>
              <a:rPr lang="en-US" dirty="0" smtClean="0"/>
              <a:t> </a:t>
            </a:r>
            <a:r>
              <a:rPr lang="en-US" dirty="0" err="1" smtClean="0"/>
              <a:t>Institutt</a:t>
            </a:r>
            <a:r>
              <a:rPr lang="en-US" dirty="0" smtClean="0"/>
              <a:t>, 2013-02-08</a:t>
            </a:r>
            <a:endParaRPr lang="is-IS" dirty="0">
              <a:solidFill>
                <a:srgbClr val="000000"/>
              </a:solidFill>
            </a:endParaRPr>
          </a:p>
        </p:txBody>
      </p:sp>
      <p:pic>
        <p:nvPicPr>
          <p:cNvPr id="3" name="Picture 2"/>
          <p:cNvPicPr>
            <a:picLocks noChangeAspect="1"/>
          </p:cNvPicPr>
          <p:nvPr/>
        </p:nvPicPr>
        <p:blipFill>
          <a:blip r:embed="rId3"/>
          <a:stretch>
            <a:fillRect/>
          </a:stretch>
        </p:blipFill>
        <p:spPr>
          <a:xfrm>
            <a:off x="-63500" y="444499"/>
            <a:ext cx="3826066" cy="6056335"/>
          </a:xfrm>
          <a:prstGeom prst="rect">
            <a:avLst/>
          </a:prstGeom>
        </p:spPr>
      </p:pic>
      <p:pic>
        <p:nvPicPr>
          <p:cNvPr id="4" name="Picture 3"/>
          <p:cNvPicPr>
            <a:picLocks noChangeAspect="1"/>
          </p:cNvPicPr>
          <p:nvPr/>
        </p:nvPicPr>
        <p:blipFill>
          <a:blip r:embed="rId4"/>
          <a:stretch>
            <a:fillRect/>
          </a:stretch>
        </p:blipFill>
        <p:spPr>
          <a:xfrm>
            <a:off x="4318000" y="1892300"/>
            <a:ext cx="3543300" cy="4445000"/>
          </a:xfrm>
          <a:prstGeom prst="rect">
            <a:avLst/>
          </a:prstGeom>
        </p:spPr>
      </p:pic>
      <p:cxnSp>
        <p:nvCxnSpPr>
          <p:cNvPr id="7" name="Straight Connector 6"/>
          <p:cNvCxnSpPr/>
          <p:nvPr/>
        </p:nvCxnSpPr>
        <p:spPr>
          <a:xfrm flipV="1">
            <a:off x="2044700" y="1985495"/>
            <a:ext cx="2273300" cy="172290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2044700" y="3708400"/>
            <a:ext cx="2273300" cy="2476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5704240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4" name="Rectangle 6"/>
          <p:cNvSpPr>
            <a:spLocks noChangeArrowheads="1"/>
          </p:cNvSpPr>
          <p:nvPr/>
        </p:nvSpPr>
        <p:spPr bwMode="auto">
          <a:xfrm>
            <a:off x="0" y="0"/>
            <a:ext cx="9180513" cy="539750"/>
          </a:xfrm>
          <a:prstGeom prst="rect">
            <a:avLst/>
          </a:prstGeom>
          <a:solidFill>
            <a:srgbClr val="FF6600"/>
          </a:solidFill>
          <a:ln w="9525">
            <a:noFill/>
            <a:round/>
            <a:headEnd/>
            <a:tailEnd/>
          </a:ln>
          <a:effectLst/>
        </p:spPr>
        <p:txBody>
          <a:bodyPr wrap="none" anchor="ctr"/>
          <a:lstStyle/>
          <a:p>
            <a:endParaRPr lang="is-IS"/>
          </a:p>
        </p:txBody>
      </p:sp>
      <p:sp>
        <p:nvSpPr>
          <p:cNvPr id="17" name="Rectangle 16"/>
          <p:cNvSpPr/>
          <p:nvPr/>
        </p:nvSpPr>
        <p:spPr>
          <a:xfrm>
            <a:off x="0" y="6500834"/>
            <a:ext cx="9144000" cy="35719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23" name="Rectangle 22"/>
          <p:cNvSpPr/>
          <p:nvPr/>
        </p:nvSpPr>
        <p:spPr>
          <a:xfrm>
            <a:off x="683568" y="0"/>
            <a:ext cx="6002765" cy="584776"/>
          </a:xfrm>
          <a:prstGeom prst="rect">
            <a:avLst/>
          </a:prstGeom>
        </p:spPr>
        <p:txBody>
          <a:bodyPr wrap="none">
            <a:spAutoFit/>
          </a:bodyPr>
          <a:lstStyle/>
          <a:p>
            <a:pPr marL="431800" indent="-323850">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Observations of weather in Iceland</a:t>
            </a:r>
          </a:p>
        </p:txBody>
      </p:sp>
      <p:sp>
        <p:nvSpPr>
          <p:cNvPr id="14" name="TextBox 13"/>
          <p:cNvSpPr txBox="1"/>
          <p:nvPr/>
        </p:nvSpPr>
        <p:spPr>
          <a:xfrm>
            <a:off x="6710531" y="-57907"/>
            <a:ext cx="2519247" cy="636174"/>
          </a:xfrm>
          <a:prstGeom prst="rect">
            <a:avLst/>
          </a:prstGeom>
          <a:noFill/>
        </p:spPr>
        <p:txBody>
          <a:bodyPr wrap="square" rtlCol="0">
            <a:spAutoFit/>
          </a:bodyPr>
          <a:lstStyle/>
          <a:p>
            <a:pPr algn="ctr">
              <a:lnSpc>
                <a:spcPct val="98000"/>
              </a:lnSpc>
              <a:tabLst>
                <a:tab pos="723900" algn="l"/>
                <a:tab pos="1447800" algn="l"/>
                <a:tab pos="2171700" algn="l"/>
                <a:tab pos="2895600" algn="l"/>
                <a:tab pos="3619500" algn="l"/>
                <a:tab pos="4343400" algn="l"/>
              </a:tabLst>
            </a:pPr>
            <a:r>
              <a:rPr lang="en-US" dirty="0" err="1" smtClean="0"/>
              <a:t>Geofysisk</a:t>
            </a:r>
            <a:r>
              <a:rPr lang="en-US" dirty="0" smtClean="0"/>
              <a:t> </a:t>
            </a:r>
            <a:r>
              <a:rPr lang="en-US" dirty="0" err="1" smtClean="0"/>
              <a:t>Institutt</a:t>
            </a:r>
            <a:r>
              <a:rPr lang="en-US" dirty="0" smtClean="0"/>
              <a:t>, 2013-02-08</a:t>
            </a:r>
            <a:endParaRPr lang="is-IS" dirty="0">
              <a:solidFill>
                <a:srgbClr val="000000"/>
              </a:solidFill>
            </a:endParaRPr>
          </a:p>
        </p:txBody>
      </p:sp>
      <p:pic>
        <p:nvPicPr>
          <p:cNvPr id="11" name="Picture 4" descr="IMG_31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539750" y="552450"/>
            <a:ext cx="7993063" cy="54514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2" name="TextBox 1"/>
          <p:cNvSpPr txBox="1"/>
          <p:nvPr/>
        </p:nvSpPr>
        <p:spPr>
          <a:xfrm>
            <a:off x="683568" y="6083300"/>
            <a:ext cx="7596832" cy="461665"/>
          </a:xfrm>
          <a:prstGeom prst="rect">
            <a:avLst/>
          </a:prstGeom>
          <a:noFill/>
        </p:spPr>
        <p:txBody>
          <a:bodyPr wrap="square" rtlCol="0">
            <a:spAutoFit/>
          </a:bodyPr>
          <a:lstStyle/>
          <a:p>
            <a:pPr algn="ctr"/>
            <a:r>
              <a:rPr lang="en-GB" sz="2400" dirty="0" smtClean="0"/>
              <a:t>Location, location, location</a:t>
            </a:r>
            <a:endParaRPr lang="en-GB" sz="2400" dirty="0"/>
          </a:p>
        </p:txBody>
      </p:sp>
    </p:spTree>
    <p:extLst>
      <p:ext uri="{BB962C8B-B14F-4D97-AF65-F5344CB8AC3E}">
        <p14:creationId xmlns:p14="http://schemas.microsoft.com/office/powerpoint/2010/main" val="92355212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4" name="Rectangle 6"/>
          <p:cNvSpPr>
            <a:spLocks noChangeArrowheads="1"/>
          </p:cNvSpPr>
          <p:nvPr/>
        </p:nvSpPr>
        <p:spPr bwMode="auto">
          <a:xfrm>
            <a:off x="0" y="0"/>
            <a:ext cx="9180513" cy="539750"/>
          </a:xfrm>
          <a:prstGeom prst="rect">
            <a:avLst/>
          </a:prstGeom>
          <a:solidFill>
            <a:srgbClr val="FF6600"/>
          </a:solidFill>
          <a:ln w="9525">
            <a:noFill/>
            <a:round/>
            <a:headEnd/>
            <a:tailEnd/>
          </a:ln>
          <a:effectLst/>
        </p:spPr>
        <p:txBody>
          <a:bodyPr wrap="none" anchor="ctr"/>
          <a:lstStyle/>
          <a:p>
            <a:endParaRPr lang="is-IS"/>
          </a:p>
        </p:txBody>
      </p:sp>
      <p:sp>
        <p:nvSpPr>
          <p:cNvPr id="17" name="Rectangle 16"/>
          <p:cNvSpPr/>
          <p:nvPr/>
        </p:nvSpPr>
        <p:spPr>
          <a:xfrm>
            <a:off x="0" y="6500834"/>
            <a:ext cx="9144000" cy="35719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23" name="Rectangle 22"/>
          <p:cNvSpPr/>
          <p:nvPr/>
        </p:nvSpPr>
        <p:spPr>
          <a:xfrm>
            <a:off x="683568" y="0"/>
            <a:ext cx="6002765" cy="584776"/>
          </a:xfrm>
          <a:prstGeom prst="rect">
            <a:avLst/>
          </a:prstGeom>
        </p:spPr>
        <p:txBody>
          <a:bodyPr wrap="none">
            <a:spAutoFit/>
          </a:bodyPr>
          <a:lstStyle/>
          <a:p>
            <a:pPr marL="431800" indent="-323850">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Observations of weather in Iceland</a:t>
            </a:r>
          </a:p>
        </p:txBody>
      </p:sp>
      <p:sp>
        <p:nvSpPr>
          <p:cNvPr id="14" name="TextBox 13"/>
          <p:cNvSpPr txBox="1"/>
          <p:nvPr/>
        </p:nvSpPr>
        <p:spPr>
          <a:xfrm>
            <a:off x="6710531" y="-57907"/>
            <a:ext cx="2519247" cy="636174"/>
          </a:xfrm>
          <a:prstGeom prst="rect">
            <a:avLst/>
          </a:prstGeom>
          <a:noFill/>
        </p:spPr>
        <p:txBody>
          <a:bodyPr wrap="square" rtlCol="0">
            <a:spAutoFit/>
          </a:bodyPr>
          <a:lstStyle/>
          <a:p>
            <a:pPr algn="ctr">
              <a:lnSpc>
                <a:spcPct val="98000"/>
              </a:lnSpc>
              <a:tabLst>
                <a:tab pos="723900" algn="l"/>
                <a:tab pos="1447800" algn="l"/>
                <a:tab pos="2171700" algn="l"/>
                <a:tab pos="2895600" algn="l"/>
                <a:tab pos="3619500" algn="l"/>
                <a:tab pos="4343400" algn="l"/>
              </a:tabLst>
            </a:pPr>
            <a:r>
              <a:rPr lang="en-US" dirty="0" err="1" smtClean="0"/>
              <a:t>Geofysisk</a:t>
            </a:r>
            <a:r>
              <a:rPr lang="en-US" dirty="0" smtClean="0"/>
              <a:t> </a:t>
            </a:r>
            <a:r>
              <a:rPr lang="en-US" dirty="0" err="1" smtClean="0"/>
              <a:t>Institutt</a:t>
            </a:r>
            <a:r>
              <a:rPr lang="en-US" dirty="0" smtClean="0"/>
              <a:t>, 2013-02-08</a:t>
            </a:r>
            <a:endParaRPr lang="is-IS" dirty="0">
              <a:solidFill>
                <a:srgbClr val="000000"/>
              </a:solidFill>
            </a:endParaRPr>
          </a:p>
        </p:txBody>
      </p:sp>
      <p:sp>
        <p:nvSpPr>
          <p:cNvPr id="2" name="TextBox 1"/>
          <p:cNvSpPr txBox="1"/>
          <p:nvPr/>
        </p:nvSpPr>
        <p:spPr>
          <a:xfrm>
            <a:off x="683568" y="6083300"/>
            <a:ext cx="7596832" cy="461665"/>
          </a:xfrm>
          <a:prstGeom prst="rect">
            <a:avLst/>
          </a:prstGeom>
          <a:noFill/>
        </p:spPr>
        <p:txBody>
          <a:bodyPr wrap="square" rtlCol="0">
            <a:spAutoFit/>
          </a:bodyPr>
          <a:lstStyle/>
          <a:p>
            <a:pPr algn="ctr"/>
            <a:r>
              <a:rPr lang="en-GB" sz="2400" dirty="0" smtClean="0"/>
              <a:t>Somewhat rough working conditions</a:t>
            </a:r>
            <a:endParaRPr lang="en-GB" sz="2400" dirty="0"/>
          </a:p>
        </p:txBody>
      </p:sp>
      <p:pic>
        <p:nvPicPr>
          <p:cNvPr id="8" name="Picture 4" descr="IMG_31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552450" y="546676"/>
            <a:ext cx="7920038" cy="54006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extLst>
      <p:ext uri="{BB962C8B-B14F-4D97-AF65-F5344CB8AC3E}">
        <p14:creationId xmlns:p14="http://schemas.microsoft.com/office/powerpoint/2010/main" val="313119179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4" name="Rectangle 6"/>
          <p:cNvSpPr>
            <a:spLocks noChangeArrowheads="1"/>
          </p:cNvSpPr>
          <p:nvPr/>
        </p:nvSpPr>
        <p:spPr bwMode="auto">
          <a:xfrm>
            <a:off x="0" y="0"/>
            <a:ext cx="9180513" cy="539750"/>
          </a:xfrm>
          <a:prstGeom prst="rect">
            <a:avLst/>
          </a:prstGeom>
          <a:solidFill>
            <a:srgbClr val="FF6600"/>
          </a:solidFill>
          <a:ln w="9525">
            <a:noFill/>
            <a:round/>
            <a:headEnd/>
            <a:tailEnd/>
          </a:ln>
          <a:effectLst/>
        </p:spPr>
        <p:txBody>
          <a:bodyPr wrap="none" anchor="ctr"/>
          <a:lstStyle/>
          <a:p>
            <a:endParaRPr lang="is-IS"/>
          </a:p>
        </p:txBody>
      </p:sp>
      <p:sp>
        <p:nvSpPr>
          <p:cNvPr id="17" name="Rectangle 16"/>
          <p:cNvSpPr/>
          <p:nvPr/>
        </p:nvSpPr>
        <p:spPr>
          <a:xfrm>
            <a:off x="0" y="6500834"/>
            <a:ext cx="9144000" cy="35719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23" name="Rectangle 22"/>
          <p:cNvSpPr/>
          <p:nvPr/>
        </p:nvSpPr>
        <p:spPr>
          <a:xfrm>
            <a:off x="683568" y="0"/>
            <a:ext cx="6002765" cy="584776"/>
          </a:xfrm>
          <a:prstGeom prst="rect">
            <a:avLst/>
          </a:prstGeom>
        </p:spPr>
        <p:txBody>
          <a:bodyPr wrap="none">
            <a:spAutoFit/>
          </a:bodyPr>
          <a:lstStyle/>
          <a:p>
            <a:pPr marL="431800" indent="-323850">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Observations of weather in Iceland</a:t>
            </a:r>
          </a:p>
        </p:txBody>
      </p:sp>
      <p:sp>
        <p:nvSpPr>
          <p:cNvPr id="14" name="TextBox 13"/>
          <p:cNvSpPr txBox="1"/>
          <p:nvPr/>
        </p:nvSpPr>
        <p:spPr>
          <a:xfrm>
            <a:off x="6710531" y="-57907"/>
            <a:ext cx="2519247" cy="636174"/>
          </a:xfrm>
          <a:prstGeom prst="rect">
            <a:avLst/>
          </a:prstGeom>
          <a:noFill/>
        </p:spPr>
        <p:txBody>
          <a:bodyPr wrap="square" rtlCol="0">
            <a:spAutoFit/>
          </a:bodyPr>
          <a:lstStyle/>
          <a:p>
            <a:pPr algn="ctr">
              <a:lnSpc>
                <a:spcPct val="98000"/>
              </a:lnSpc>
              <a:tabLst>
                <a:tab pos="723900" algn="l"/>
                <a:tab pos="1447800" algn="l"/>
                <a:tab pos="2171700" algn="l"/>
                <a:tab pos="2895600" algn="l"/>
                <a:tab pos="3619500" algn="l"/>
                <a:tab pos="4343400" algn="l"/>
              </a:tabLst>
            </a:pPr>
            <a:r>
              <a:rPr lang="en-US" dirty="0" err="1" smtClean="0"/>
              <a:t>Geofysisk</a:t>
            </a:r>
            <a:r>
              <a:rPr lang="en-US" dirty="0" smtClean="0"/>
              <a:t> </a:t>
            </a:r>
            <a:r>
              <a:rPr lang="en-US" dirty="0" err="1" smtClean="0"/>
              <a:t>Institutt</a:t>
            </a:r>
            <a:r>
              <a:rPr lang="en-US" dirty="0" smtClean="0"/>
              <a:t>, 2013-02-08</a:t>
            </a:r>
            <a:endParaRPr lang="is-IS" dirty="0">
              <a:solidFill>
                <a:srgbClr val="000000"/>
              </a:solidFill>
            </a:endParaRPr>
          </a:p>
        </p:txBody>
      </p:sp>
      <p:sp>
        <p:nvSpPr>
          <p:cNvPr id="2" name="TextBox 1"/>
          <p:cNvSpPr txBox="1"/>
          <p:nvPr/>
        </p:nvSpPr>
        <p:spPr>
          <a:xfrm>
            <a:off x="683568" y="6083300"/>
            <a:ext cx="7596832" cy="461665"/>
          </a:xfrm>
          <a:prstGeom prst="rect">
            <a:avLst/>
          </a:prstGeom>
          <a:noFill/>
        </p:spPr>
        <p:txBody>
          <a:bodyPr wrap="square" rtlCol="0">
            <a:spAutoFit/>
          </a:bodyPr>
          <a:lstStyle/>
          <a:p>
            <a:pPr algn="ctr"/>
            <a:r>
              <a:rPr lang="en-GB" sz="2400" dirty="0" smtClean="0"/>
              <a:t>There are openings in the ice to pass</a:t>
            </a:r>
            <a:endParaRPr lang="en-GB" sz="2400" dirty="0"/>
          </a:p>
        </p:txBody>
      </p:sp>
      <p:pic>
        <p:nvPicPr>
          <p:cNvPr id="9" name="Picture 4" descr="IMG_31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188" y="552450"/>
            <a:ext cx="8137525" cy="554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59019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4" name="Rectangle 6"/>
          <p:cNvSpPr>
            <a:spLocks noChangeArrowheads="1"/>
          </p:cNvSpPr>
          <p:nvPr/>
        </p:nvSpPr>
        <p:spPr bwMode="auto">
          <a:xfrm>
            <a:off x="0" y="0"/>
            <a:ext cx="9180513" cy="539750"/>
          </a:xfrm>
          <a:prstGeom prst="rect">
            <a:avLst/>
          </a:prstGeom>
          <a:solidFill>
            <a:srgbClr val="FF6600"/>
          </a:solidFill>
          <a:ln w="9525">
            <a:noFill/>
            <a:round/>
            <a:headEnd/>
            <a:tailEnd/>
          </a:ln>
          <a:effectLst/>
        </p:spPr>
        <p:txBody>
          <a:bodyPr wrap="none" anchor="ctr"/>
          <a:lstStyle/>
          <a:p>
            <a:endParaRPr lang="is-IS"/>
          </a:p>
        </p:txBody>
      </p:sp>
      <p:sp>
        <p:nvSpPr>
          <p:cNvPr id="17" name="Rectangle 16"/>
          <p:cNvSpPr/>
          <p:nvPr/>
        </p:nvSpPr>
        <p:spPr>
          <a:xfrm>
            <a:off x="0" y="6500834"/>
            <a:ext cx="9144000" cy="35719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23" name="Rectangle 22"/>
          <p:cNvSpPr/>
          <p:nvPr/>
        </p:nvSpPr>
        <p:spPr>
          <a:xfrm>
            <a:off x="683568" y="0"/>
            <a:ext cx="6002765" cy="584776"/>
          </a:xfrm>
          <a:prstGeom prst="rect">
            <a:avLst/>
          </a:prstGeom>
        </p:spPr>
        <p:txBody>
          <a:bodyPr wrap="none">
            <a:spAutoFit/>
          </a:bodyPr>
          <a:lstStyle/>
          <a:p>
            <a:pPr marL="431800" indent="-323850">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Observations of weather in Iceland</a:t>
            </a:r>
          </a:p>
        </p:txBody>
      </p:sp>
      <p:sp>
        <p:nvSpPr>
          <p:cNvPr id="14" name="TextBox 13"/>
          <p:cNvSpPr txBox="1"/>
          <p:nvPr/>
        </p:nvSpPr>
        <p:spPr>
          <a:xfrm>
            <a:off x="6710531" y="-57907"/>
            <a:ext cx="2519247" cy="636174"/>
          </a:xfrm>
          <a:prstGeom prst="rect">
            <a:avLst/>
          </a:prstGeom>
          <a:noFill/>
        </p:spPr>
        <p:txBody>
          <a:bodyPr wrap="square" rtlCol="0">
            <a:spAutoFit/>
          </a:bodyPr>
          <a:lstStyle/>
          <a:p>
            <a:pPr algn="ctr">
              <a:lnSpc>
                <a:spcPct val="98000"/>
              </a:lnSpc>
              <a:tabLst>
                <a:tab pos="723900" algn="l"/>
                <a:tab pos="1447800" algn="l"/>
                <a:tab pos="2171700" algn="l"/>
                <a:tab pos="2895600" algn="l"/>
                <a:tab pos="3619500" algn="l"/>
                <a:tab pos="4343400" algn="l"/>
              </a:tabLst>
            </a:pPr>
            <a:r>
              <a:rPr lang="en-US" dirty="0" err="1" smtClean="0"/>
              <a:t>Geofysisk</a:t>
            </a:r>
            <a:r>
              <a:rPr lang="en-US" dirty="0" smtClean="0"/>
              <a:t> </a:t>
            </a:r>
            <a:r>
              <a:rPr lang="en-US" dirty="0" err="1" smtClean="0"/>
              <a:t>Institutt</a:t>
            </a:r>
            <a:r>
              <a:rPr lang="en-US" dirty="0" smtClean="0"/>
              <a:t>, 2013-02-08</a:t>
            </a:r>
            <a:endParaRPr lang="is-IS" dirty="0">
              <a:solidFill>
                <a:srgbClr val="000000"/>
              </a:solidFill>
            </a:endParaRPr>
          </a:p>
        </p:txBody>
      </p:sp>
      <p:sp>
        <p:nvSpPr>
          <p:cNvPr id="2" name="TextBox 1"/>
          <p:cNvSpPr txBox="1"/>
          <p:nvPr/>
        </p:nvSpPr>
        <p:spPr>
          <a:xfrm>
            <a:off x="683568" y="6083300"/>
            <a:ext cx="7596832" cy="461665"/>
          </a:xfrm>
          <a:prstGeom prst="rect">
            <a:avLst/>
          </a:prstGeom>
          <a:noFill/>
        </p:spPr>
        <p:txBody>
          <a:bodyPr wrap="square" rtlCol="0">
            <a:spAutoFit/>
          </a:bodyPr>
          <a:lstStyle/>
          <a:p>
            <a:pPr algn="ctr"/>
            <a:r>
              <a:rPr lang="en-GB" sz="2400" dirty="0"/>
              <a:t>o</a:t>
            </a:r>
            <a:r>
              <a:rPr lang="en-GB" sz="2400" dirty="0" smtClean="0"/>
              <a:t>r to fall into</a:t>
            </a:r>
            <a:endParaRPr lang="en-GB" sz="2400" dirty="0"/>
          </a:p>
        </p:txBody>
      </p:sp>
      <p:pic>
        <p:nvPicPr>
          <p:cNvPr id="8" name="Picture 4" descr="IMG_31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013" y="546676"/>
            <a:ext cx="8135937" cy="554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401646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4" name="Rectangle 6"/>
          <p:cNvSpPr>
            <a:spLocks noChangeArrowheads="1"/>
          </p:cNvSpPr>
          <p:nvPr/>
        </p:nvSpPr>
        <p:spPr bwMode="auto">
          <a:xfrm>
            <a:off x="0" y="0"/>
            <a:ext cx="9180513" cy="539750"/>
          </a:xfrm>
          <a:prstGeom prst="rect">
            <a:avLst/>
          </a:prstGeom>
          <a:solidFill>
            <a:srgbClr val="FF6600"/>
          </a:solidFill>
          <a:ln w="9525">
            <a:noFill/>
            <a:round/>
            <a:headEnd/>
            <a:tailEnd/>
          </a:ln>
          <a:effectLst/>
        </p:spPr>
        <p:txBody>
          <a:bodyPr wrap="none" anchor="ctr"/>
          <a:lstStyle/>
          <a:p>
            <a:endParaRPr lang="is-IS"/>
          </a:p>
        </p:txBody>
      </p:sp>
      <p:sp>
        <p:nvSpPr>
          <p:cNvPr id="17" name="Rectangle 16"/>
          <p:cNvSpPr/>
          <p:nvPr/>
        </p:nvSpPr>
        <p:spPr>
          <a:xfrm>
            <a:off x="0" y="6500834"/>
            <a:ext cx="9144000" cy="35719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23" name="Rectangle 22"/>
          <p:cNvSpPr/>
          <p:nvPr/>
        </p:nvSpPr>
        <p:spPr>
          <a:xfrm>
            <a:off x="683568" y="0"/>
            <a:ext cx="6002765" cy="584776"/>
          </a:xfrm>
          <a:prstGeom prst="rect">
            <a:avLst/>
          </a:prstGeom>
        </p:spPr>
        <p:txBody>
          <a:bodyPr wrap="none">
            <a:spAutoFit/>
          </a:bodyPr>
          <a:lstStyle/>
          <a:p>
            <a:pPr marL="431800" indent="-323850">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Observations of weather in Iceland</a:t>
            </a:r>
          </a:p>
        </p:txBody>
      </p:sp>
      <p:sp>
        <p:nvSpPr>
          <p:cNvPr id="14" name="TextBox 13"/>
          <p:cNvSpPr txBox="1"/>
          <p:nvPr/>
        </p:nvSpPr>
        <p:spPr>
          <a:xfrm>
            <a:off x="6710531" y="-57907"/>
            <a:ext cx="2519247" cy="636174"/>
          </a:xfrm>
          <a:prstGeom prst="rect">
            <a:avLst/>
          </a:prstGeom>
          <a:noFill/>
        </p:spPr>
        <p:txBody>
          <a:bodyPr wrap="square" rtlCol="0">
            <a:spAutoFit/>
          </a:bodyPr>
          <a:lstStyle/>
          <a:p>
            <a:pPr algn="ctr">
              <a:lnSpc>
                <a:spcPct val="98000"/>
              </a:lnSpc>
              <a:tabLst>
                <a:tab pos="723900" algn="l"/>
                <a:tab pos="1447800" algn="l"/>
                <a:tab pos="2171700" algn="l"/>
                <a:tab pos="2895600" algn="l"/>
                <a:tab pos="3619500" algn="l"/>
                <a:tab pos="4343400" algn="l"/>
              </a:tabLst>
            </a:pPr>
            <a:r>
              <a:rPr lang="en-US" dirty="0" err="1" smtClean="0"/>
              <a:t>Geofysisk</a:t>
            </a:r>
            <a:r>
              <a:rPr lang="en-US" dirty="0" smtClean="0"/>
              <a:t> </a:t>
            </a:r>
            <a:r>
              <a:rPr lang="en-US" dirty="0" err="1" smtClean="0"/>
              <a:t>Institutt</a:t>
            </a:r>
            <a:r>
              <a:rPr lang="en-US" dirty="0" smtClean="0"/>
              <a:t>, 2013-02-08</a:t>
            </a:r>
            <a:endParaRPr lang="is-IS" dirty="0">
              <a:solidFill>
                <a:srgbClr val="000000"/>
              </a:solidFill>
            </a:endParaRPr>
          </a:p>
        </p:txBody>
      </p:sp>
      <p:sp>
        <p:nvSpPr>
          <p:cNvPr id="2" name="TextBox 1"/>
          <p:cNvSpPr txBox="1"/>
          <p:nvPr/>
        </p:nvSpPr>
        <p:spPr>
          <a:xfrm>
            <a:off x="683568" y="6083300"/>
            <a:ext cx="7596832" cy="830997"/>
          </a:xfrm>
          <a:prstGeom prst="rect">
            <a:avLst/>
          </a:prstGeom>
          <a:noFill/>
        </p:spPr>
        <p:txBody>
          <a:bodyPr wrap="square" rtlCol="0">
            <a:spAutoFit/>
          </a:bodyPr>
          <a:lstStyle/>
          <a:p>
            <a:pPr algn="ctr"/>
            <a:r>
              <a:rPr lang="en-GB" sz="2400" dirty="0"/>
              <a:t>The accumulation of the winter is measured by </a:t>
            </a:r>
          </a:p>
          <a:p>
            <a:pPr algn="ctr"/>
            <a:r>
              <a:rPr lang="en-GB" sz="2400" dirty="0"/>
              <a:t>drilling down to the surface of last summer</a:t>
            </a:r>
          </a:p>
        </p:txBody>
      </p:sp>
      <p:pic>
        <p:nvPicPr>
          <p:cNvPr id="9" name="Picture 4" descr="IMG_31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484188" y="565567"/>
            <a:ext cx="8137525" cy="55499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extLst>
      <p:ext uri="{BB962C8B-B14F-4D97-AF65-F5344CB8AC3E}">
        <p14:creationId xmlns:p14="http://schemas.microsoft.com/office/powerpoint/2010/main" val="352609788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4" name="Rectangle 6"/>
          <p:cNvSpPr>
            <a:spLocks noChangeArrowheads="1"/>
          </p:cNvSpPr>
          <p:nvPr/>
        </p:nvSpPr>
        <p:spPr bwMode="auto">
          <a:xfrm>
            <a:off x="0" y="0"/>
            <a:ext cx="9180513" cy="539750"/>
          </a:xfrm>
          <a:prstGeom prst="rect">
            <a:avLst/>
          </a:prstGeom>
          <a:solidFill>
            <a:srgbClr val="FF6600"/>
          </a:solidFill>
          <a:ln w="9525">
            <a:noFill/>
            <a:round/>
            <a:headEnd/>
            <a:tailEnd/>
          </a:ln>
          <a:effectLst/>
        </p:spPr>
        <p:txBody>
          <a:bodyPr wrap="none" anchor="ctr"/>
          <a:lstStyle/>
          <a:p>
            <a:endParaRPr lang="is-IS"/>
          </a:p>
        </p:txBody>
      </p:sp>
      <p:sp>
        <p:nvSpPr>
          <p:cNvPr id="17" name="Rectangle 16"/>
          <p:cNvSpPr/>
          <p:nvPr/>
        </p:nvSpPr>
        <p:spPr>
          <a:xfrm>
            <a:off x="0" y="6500834"/>
            <a:ext cx="9144000" cy="35719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23" name="Rectangle 22"/>
          <p:cNvSpPr/>
          <p:nvPr/>
        </p:nvSpPr>
        <p:spPr>
          <a:xfrm>
            <a:off x="683568" y="0"/>
            <a:ext cx="6002765" cy="584776"/>
          </a:xfrm>
          <a:prstGeom prst="rect">
            <a:avLst/>
          </a:prstGeom>
        </p:spPr>
        <p:txBody>
          <a:bodyPr wrap="none">
            <a:spAutoFit/>
          </a:bodyPr>
          <a:lstStyle/>
          <a:p>
            <a:pPr marL="431800" indent="-323850">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Observations of weather in Iceland</a:t>
            </a:r>
          </a:p>
        </p:txBody>
      </p:sp>
      <p:sp>
        <p:nvSpPr>
          <p:cNvPr id="14" name="TextBox 13"/>
          <p:cNvSpPr txBox="1"/>
          <p:nvPr/>
        </p:nvSpPr>
        <p:spPr>
          <a:xfrm>
            <a:off x="6710531" y="-57907"/>
            <a:ext cx="2519247" cy="636174"/>
          </a:xfrm>
          <a:prstGeom prst="rect">
            <a:avLst/>
          </a:prstGeom>
          <a:noFill/>
        </p:spPr>
        <p:txBody>
          <a:bodyPr wrap="square" rtlCol="0">
            <a:spAutoFit/>
          </a:bodyPr>
          <a:lstStyle/>
          <a:p>
            <a:pPr algn="ctr">
              <a:lnSpc>
                <a:spcPct val="98000"/>
              </a:lnSpc>
              <a:tabLst>
                <a:tab pos="723900" algn="l"/>
                <a:tab pos="1447800" algn="l"/>
                <a:tab pos="2171700" algn="l"/>
                <a:tab pos="2895600" algn="l"/>
                <a:tab pos="3619500" algn="l"/>
                <a:tab pos="4343400" algn="l"/>
              </a:tabLst>
            </a:pPr>
            <a:r>
              <a:rPr lang="en-US" dirty="0" err="1" smtClean="0"/>
              <a:t>Geofysisk</a:t>
            </a:r>
            <a:r>
              <a:rPr lang="en-US" dirty="0" smtClean="0"/>
              <a:t> </a:t>
            </a:r>
            <a:r>
              <a:rPr lang="en-US" dirty="0" err="1" smtClean="0"/>
              <a:t>Institutt</a:t>
            </a:r>
            <a:r>
              <a:rPr lang="en-US" dirty="0" smtClean="0"/>
              <a:t>, 2013-02-08</a:t>
            </a:r>
            <a:endParaRPr lang="is-IS" dirty="0">
              <a:solidFill>
                <a:srgbClr val="000000"/>
              </a:solidFill>
            </a:endParaRPr>
          </a:p>
        </p:txBody>
      </p:sp>
      <p:sp>
        <p:nvSpPr>
          <p:cNvPr id="2" name="TextBox 1"/>
          <p:cNvSpPr txBox="1"/>
          <p:nvPr/>
        </p:nvSpPr>
        <p:spPr>
          <a:xfrm>
            <a:off x="683568" y="5337601"/>
            <a:ext cx="7596832" cy="1200328"/>
          </a:xfrm>
          <a:prstGeom prst="rect">
            <a:avLst/>
          </a:prstGeom>
          <a:noFill/>
        </p:spPr>
        <p:txBody>
          <a:bodyPr wrap="square" rtlCol="0">
            <a:spAutoFit/>
          </a:bodyPr>
          <a:lstStyle/>
          <a:p>
            <a:pPr algn="ctr"/>
            <a:r>
              <a:rPr lang="en-GB" sz="2400" dirty="0" smtClean="0"/>
              <a:t>In addition, observations of runoff from individual gauging stations can be used to give information on accumulated precipitation for the corresponding watersheds</a:t>
            </a:r>
            <a:endParaRPr lang="en-GB" sz="2400" dirty="0"/>
          </a:p>
        </p:txBody>
      </p:sp>
      <p:pic>
        <p:nvPicPr>
          <p:cNvPr id="3" name="Picture 2"/>
          <p:cNvPicPr>
            <a:picLocks noChangeAspect="1"/>
          </p:cNvPicPr>
          <p:nvPr/>
        </p:nvPicPr>
        <p:blipFill>
          <a:blip r:embed="rId3"/>
          <a:stretch>
            <a:fillRect/>
          </a:stretch>
        </p:blipFill>
        <p:spPr>
          <a:xfrm>
            <a:off x="1060622" y="596900"/>
            <a:ext cx="7024816" cy="4813300"/>
          </a:xfrm>
          <a:prstGeom prst="rect">
            <a:avLst/>
          </a:prstGeom>
        </p:spPr>
      </p:pic>
    </p:spTree>
    <p:extLst>
      <p:ext uri="{BB962C8B-B14F-4D97-AF65-F5344CB8AC3E}">
        <p14:creationId xmlns:p14="http://schemas.microsoft.com/office/powerpoint/2010/main" val="176705960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4" name="Rectangle 6"/>
          <p:cNvSpPr>
            <a:spLocks noChangeArrowheads="1"/>
          </p:cNvSpPr>
          <p:nvPr/>
        </p:nvSpPr>
        <p:spPr bwMode="auto">
          <a:xfrm>
            <a:off x="0" y="0"/>
            <a:ext cx="9180513" cy="539750"/>
          </a:xfrm>
          <a:prstGeom prst="rect">
            <a:avLst/>
          </a:prstGeom>
          <a:solidFill>
            <a:srgbClr val="FF6600"/>
          </a:solidFill>
          <a:ln w="9525">
            <a:noFill/>
            <a:round/>
            <a:headEnd/>
            <a:tailEnd/>
          </a:ln>
          <a:effectLst/>
        </p:spPr>
        <p:txBody>
          <a:bodyPr wrap="none" anchor="ctr"/>
          <a:lstStyle/>
          <a:p>
            <a:endParaRPr lang="is-IS"/>
          </a:p>
        </p:txBody>
      </p:sp>
      <p:sp>
        <p:nvSpPr>
          <p:cNvPr id="17" name="Rectangle 16"/>
          <p:cNvSpPr/>
          <p:nvPr/>
        </p:nvSpPr>
        <p:spPr>
          <a:xfrm>
            <a:off x="0" y="6500834"/>
            <a:ext cx="9144000" cy="35719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23" name="Rectangle 22"/>
          <p:cNvSpPr/>
          <p:nvPr/>
        </p:nvSpPr>
        <p:spPr>
          <a:xfrm>
            <a:off x="683568" y="0"/>
            <a:ext cx="6002765" cy="584776"/>
          </a:xfrm>
          <a:prstGeom prst="rect">
            <a:avLst/>
          </a:prstGeom>
        </p:spPr>
        <p:txBody>
          <a:bodyPr wrap="none">
            <a:spAutoFit/>
          </a:bodyPr>
          <a:lstStyle/>
          <a:p>
            <a:pPr marL="431800" indent="-323850">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Observations of weather in Iceland</a:t>
            </a:r>
          </a:p>
        </p:txBody>
      </p:sp>
      <p:sp>
        <p:nvSpPr>
          <p:cNvPr id="14" name="TextBox 13"/>
          <p:cNvSpPr txBox="1"/>
          <p:nvPr/>
        </p:nvSpPr>
        <p:spPr>
          <a:xfrm>
            <a:off x="6710531" y="-57907"/>
            <a:ext cx="2519247" cy="636174"/>
          </a:xfrm>
          <a:prstGeom prst="rect">
            <a:avLst/>
          </a:prstGeom>
          <a:noFill/>
        </p:spPr>
        <p:txBody>
          <a:bodyPr wrap="square" rtlCol="0">
            <a:spAutoFit/>
          </a:bodyPr>
          <a:lstStyle/>
          <a:p>
            <a:pPr algn="ctr">
              <a:lnSpc>
                <a:spcPct val="98000"/>
              </a:lnSpc>
              <a:tabLst>
                <a:tab pos="723900" algn="l"/>
                <a:tab pos="1447800" algn="l"/>
                <a:tab pos="2171700" algn="l"/>
                <a:tab pos="2895600" algn="l"/>
                <a:tab pos="3619500" algn="l"/>
                <a:tab pos="4343400" algn="l"/>
              </a:tabLst>
            </a:pPr>
            <a:r>
              <a:rPr lang="en-US" dirty="0" err="1" smtClean="0"/>
              <a:t>Geofysisk</a:t>
            </a:r>
            <a:r>
              <a:rPr lang="en-US" dirty="0" smtClean="0"/>
              <a:t> </a:t>
            </a:r>
            <a:r>
              <a:rPr lang="en-US" dirty="0" err="1" smtClean="0"/>
              <a:t>Institutt</a:t>
            </a:r>
            <a:r>
              <a:rPr lang="en-US" dirty="0" smtClean="0"/>
              <a:t>, 2013-02-08</a:t>
            </a:r>
            <a:endParaRPr lang="is-IS" dirty="0">
              <a:solidFill>
                <a:srgbClr val="000000"/>
              </a:solidFill>
            </a:endParaRPr>
          </a:p>
        </p:txBody>
      </p:sp>
      <p:sp>
        <p:nvSpPr>
          <p:cNvPr id="2" name="TextBox 1"/>
          <p:cNvSpPr txBox="1"/>
          <p:nvPr/>
        </p:nvSpPr>
        <p:spPr>
          <a:xfrm>
            <a:off x="569268" y="587801"/>
            <a:ext cx="8231832" cy="6494085"/>
          </a:xfrm>
          <a:prstGeom prst="rect">
            <a:avLst/>
          </a:prstGeom>
          <a:noFill/>
        </p:spPr>
        <p:txBody>
          <a:bodyPr wrap="square" rtlCol="0">
            <a:spAutoFit/>
          </a:bodyPr>
          <a:lstStyle/>
          <a:p>
            <a:pPr algn="ctr"/>
            <a:r>
              <a:rPr lang="en-GB" sz="3200" dirty="0" smtClean="0"/>
              <a:t>To </a:t>
            </a:r>
            <a:r>
              <a:rPr lang="en-GB" sz="3200" dirty="0" smtClean="0"/>
              <a:t>summarise</a:t>
            </a:r>
            <a:endParaRPr lang="en-GB" sz="3200" dirty="0" smtClean="0"/>
          </a:p>
          <a:p>
            <a:pPr marL="342900" indent="-342900">
              <a:buFont typeface="Arial"/>
              <a:buChar char="•"/>
            </a:pPr>
            <a:r>
              <a:rPr lang="en-GB" sz="3200" dirty="0" smtClean="0"/>
              <a:t>Bulk of the observational network is located close to the coast or at low elevation</a:t>
            </a:r>
          </a:p>
          <a:p>
            <a:pPr marL="342900" indent="-342900">
              <a:buFont typeface="Arial"/>
              <a:buChar char="•"/>
            </a:pPr>
            <a:r>
              <a:rPr lang="en-GB" sz="3200" dirty="0" smtClean="0"/>
              <a:t>Rain gauge </a:t>
            </a:r>
            <a:r>
              <a:rPr lang="en-GB" sz="3200" dirty="0" err="1" smtClean="0"/>
              <a:t>undercatchment</a:t>
            </a:r>
            <a:r>
              <a:rPr lang="en-GB" sz="3200" dirty="0" smtClean="0"/>
              <a:t> </a:t>
            </a:r>
            <a:r>
              <a:rPr lang="en-GB" sz="3200" dirty="0" smtClean="0"/>
              <a:t>due to wind is a serious problem, especially for solid precipitation events</a:t>
            </a:r>
          </a:p>
          <a:p>
            <a:pPr marL="342900" indent="-342900">
              <a:buFont typeface="Arial"/>
              <a:buChar char="•"/>
            </a:pPr>
            <a:r>
              <a:rPr lang="en-GB" sz="3200" dirty="0" smtClean="0"/>
              <a:t>At high elevation icing can cause equipment </a:t>
            </a:r>
            <a:r>
              <a:rPr lang="en-GB" sz="3200" dirty="0" smtClean="0"/>
              <a:t>failure</a:t>
            </a:r>
          </a:p>
          <a:p>
            <a:pPr marL="342900" indent="-342900">
              <a:buFont typeface="Arial"/>
              <a:buChar char="•"/>
            </a:pPr>
            <a:r>
              <a:rPr lang="en-GB" sz="3200" dirty="0" smtClean="0"/>
              <a:t>Observations of accumulated winter precipitation is available</a:t>
            </a:r>
          </a:p>
          <a:p>
            <a:pPr marL="342900" indent="-342900">
              <a:buFont typeface="Arial"/>
              <a:buChar char="•"/>
            </a:pPr>
            <a:r>
              <a:rPr lang="en-GB" sz="3200" dirty="0" smtClean="0"/>
              <a:t>Runoff data can give valuable information on precipitation</a:t>
            </a:r>
          </a:p>
          <a:p>
            <a:pPr marL="342900" indent="-342900">
              <a:buFont typeface="Arial"/>
              <a:buChar char="•"/>
            </a:pPr>
            <a:endParaRPr lang="en-GB" sz="3200" dirty="0"/>
          </a:p>
        </p:txBody>
      </p:sp>
    </p:spTree>
    <p:extLst>
      <p:ext uri="{BB962C8B-B14F-4D97-AF65-F5344CB8AC3E}">
        <p14:creationId xmlns:p14="http://schemas.microsoft.com/office/powerpoint/2010/main" val="224698056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gMod.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466226" y="2185448"/>
            <a:ext cx="4445000" cy="3911600"/>
          </a:xfrm>
          <a:prstGeom prst="rect">
            <a:avLst/>
          </a:prstGeom>
        </p:spPr>
      </p:pic>
      <p:pic>
        <p:nvPicPr>
          <p:cNvPr id="2" name="Picture 1" descr="AtmosphericModelSchematic.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476356"/>
            <a:ext cx="4709160" cy="4464981"/>
          </a:xfrm>
          <a:prstGeom prst="rect">
            <a:avLst/>
          </a:prstGeom>
        </p:spPr>
      </p:pic>
      <p:sp>
        <p:nvSpPr>
          <p:cNvPr id="17414" name="Rectangle 6"/>
          <p:cNvSpPr>
            <a:spLocks noChangeArrowheads="1"/>
          </p:cNvSpPr>
          <p:nvPr/>
        </p:nvSpPr>
        <p:spPr bwMode="auto">
          <a:xfrm>
            <a:off x="0" y="0"/>
            <a:ext cx="9180513" cy="539750"/>
          </a:xfrm>
          <a:prstGeom prst="rect">
            <a:avLst/>
          </a:prstGeom>
          <a:solidFill>
            <a:srgbClr val="FF6600"/>
          </a:solidFill>
          <a:ln w="9525">
            <a:noFill/>
            <a:round/>
            <a:headEnd/>
            <a:tailEnd/>
          </a:ln>
          <a:effectLst/>
        </p:spPr>
        <p:txBody>
          <a:bodyPr wrap="none" anchor="ctr"/>
          <a:lstStyle/>
          <a:p>
            <a:endParaRPr lang="is-IS"/>
          </a:p>
        </p:txBody>
      </p:sp>
      <p:sp>
        <p:nvSpPr>
          <p:cNvPr id="17" name="Rectangle 16"/>
          <p:cNvSpPr/>
          <p:nvPr/>
        </p:nvSpPr>
        <p:spPr>
          <a:xfrm>
            <a:off x="0" y="6500834"/>
            <a:ext cx="9144000" cy="35719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23" name="Rectangle 22"/>
          <p:cNvSpPr/>
          <p:nvPr/>
        </p:nvSpPr>
        <p:spPr>
          <a:xfrm>
            <a:off x="683568" y="0"/>
            <a:ext cx="3621905" cy="584776"/>
          </a:xfrm>
          <a:prstGeom prst="rect">
            <a:avLst/>
          </a:prstGeom>
        </p:spPr>
        <p:txBody>
          <a:bodyPr wrap="none">
            <a:spAutoFit/>
          </a:bodyPr>
          <a:lstStyle/>
          <a:p>
            <a:pPr marL="431800" indent="-323850">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Atmospheric models</a:t>
            </a:r>
          </a:p>
        </p:txBody>
      </p:sp>
      <p:sp>
        <p:nvSpPr>
          <p:cNvPr id="6" name="TextBox 5"/>
          <p:cNvSpPr txBox="1"/>
          <p:nvPr/>
        </p:nvSpPr>
        <p:spPr>
          <a:xfrm>
            <a:off x="4808768" y="734675"/>
            <a:ext cx="4202066" cy="1938992"/>
          </a:xfrm>
          <a:prstGeom prst="rect">
            <a:avLst/>
          </a:prstGeom>
          <a:noFill/>
        </p:spPr>
        <p:txBody>
          <a:bodyPr wrap="square" rtlCol="0">
            <a:spAutoFit/>
          </a:bodyPr>
          <a:lstStyle/>
          <a:p>
            <a:r>
              <a:rPr lang="en-US" sz="2400" dirty="0" smtClean="0"/>
              <a:t>Set of equations that describe the atmospheric flow and need to be integrated forward in time to produce a weather forecast or a climate scenario prediction</a:t>
            </a:r>
            <a:endParaRPr lang="en-US" sz="2400" dirty="0"/>
          </a:p>
        </p:txBody>
      </p:sp>
      <p:sp>
        <p:nvSpPr>
          <p:cNvPr id="4" name="TextBox 3"/>
          <p:cNvSpPr txBox="1"/>
          <p:nvPr/>
        </p:nvSpPr>
        <p:spPr>
          <a:xfrm>
            <a:off x="2782956" y="3743742"/>
            <a:ext cx="1544603" cy="461665"/>
          </a:xfrm>
          <a:prstGeom prst="rect">
            <a:avLst/>
          </a:prstGeom>
          <a:noFill/>
        </p:spPr>
        <p:txBody>
          <a:bodyPr wrap="square" rtlCol="0">
            <a:spAutoFit/>
          </a:bodyPr>
          <a:lstStyle/>
          <a:p>
            <a:r>
              <a:rPr lang="en-US" sz="2400" dirty="0" smtClean="0"/>
              <a:t>Global</a:t>
            </a:r>
            <a:endParaRPr lang="en-US" sz="2400" dirty="0"/>
          </a:p>
        </p:txBody>
      </p:sp>
      <p:sp>
        <p:nvSpPr>
          <p:cNvPr id="12" name="TextBox 11"/>
          <p:cNvSpPr txBox="1"/>
          <p:nvPr/>
        </p:nvSpPr>
        <p:spPr>
          <a:xfrm>
            <a:off x="6093772" y="5815446"/>
            <a:ext cx="1544603" cy="461665"/>
          </a:xfrm>
          <a:prstGeom prst="rect">
            <a:avLst/>
          </a:prstGeom>
          <a:noFill/>
        </p:spPr>
        <p:txBody>
          <a:bodyPr wrap="square" rtlCol="0">
            <a:spAutoFit/>
          </a:bodyPr>
          <a:lstStyle/>
          <a:p>
            <a:r>
              <a:rPr lang="en-US" sz="2400" dirty="0" smtClean="0"/>
              <a:t>Regional</a:t>
            </a:r>
            <a:endParaRPr lang="en-US" sz="2400" dirty="0"/>
          </a:p>
        </p:txBody>
      </p:sp>
      <p:sp>
        <p:nvSpPr>
          <p:cNvPr id="14" name="TextBox 13"/>
          <p:cNvSpPr txBox="1"/>
          <p:nvPr/>
        </p:nvSpPr>
        <p:spPr>
          <a:xfrm>
            <a:off x="6710531" y="-57907"/>
            <a:ext cx="2519247" cy="636174"/>
          </a:xfrm>
          <a:prstGeom prst="rect">
            <a:avLst/>
          </a:prstGeom>
          <a:noFill/>
        </p:spPr>
        <p:txBody>
          <a:bodyPr wrap="square" rtlCol="0">
            <a:spAutoFit/>
          </a:bodyPr>
          <a:lstStyle/>
          <a:p>
            <a:pPr algn="ctr">
              <a:lnSpc>
                <a:spcPct val="98000"/>
              </a:lnSpc>
              <a:tabLst>
                <a:tab pos="723900" algn="l"/>
                <a:tab pos="1447800" algn="l"/>
                <a:tab pos="2171700" algn="l"/>
                <a:tab pos="2895600" algn="l"/>
                <a:tab pos="3619500" algn="l"/>
                <a:tab pos="4343400" algn="l"/>
              </a:tabLst>
            </a:pPr>
            <a:r>
              <a:rPr lang="en-US" dirty="0" err="1" smtClean="0"/>
              <a:t>Geofysisk</a:t>
            </a:r>
            <a:r>
              <a:rPr lang="en-US" dirty="0" smtClean="0"/>
              <a:t> </a:t>
            </a:r>
            <a:r>
              <a:rPr lang="en-US" dirty="0" err="1" smtClean="0"/>
              <a:t>Institutt</a:t>
            </a:r>
            <a:r>
              <a:rPr lang="en-US" dirty="0" smtClean="0"/>
              <a:t>, 2013-02-08</a:t>
            </a:r>
            <a:endParaRPr lang="is-IS" dirty="0">
              <a:solidFill>
                <a:srgbClr val="000000"/>
              </a:solidFill>
            </a:endParaRPr>
          </a:p>
        </p:txBody>
      </p:sp>
    </p:spTree>
    <p:extLst>
      <p:ext uri="{BB962C8B-B14F-4D97-AF65-F5344CB8AC3E}">
        <p14:creationId xmlns:p14="http://schemas.microsoft.com/office/powerpoint/2010/main" val="207184892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500834"/>
            <a:ext cx="9144000" cy="35719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5" name="Rectangle 6"/>
          <p:cNvSpPr>
            <a:spLocks noChangeArrowheads="1"/>
          </p:cNvSpPr>
          <p:nvPr/>
        </p:nvSpPr>
        <p:spPr bwMode="auto">
          <a:xfrm>
            <a:off x="0" y="0"/>
            <a:ext cx="9180513" cy="1044576"/>
          </a:xfrm>
          <a:prstGeom prst="rect">
            <a:avLst/>
          </a:prstGeom>
          <a:solidFill>
            <a:srgbClr val="FF6600"/>
          </a:solidFill>
          <a:ln w="9525">
            <a:noFill/>
            <a:round/>
            <a:headEnd/>
            <a:tailEnd/>
          </a:ln>
          <a:effectLst/>
        </p:spPr>
        <p:txBody>
          <a:bodyPr wrap="none" anchor="ctr"/>
          <a:lstStyle/>
          <a:p>
            <a:endParaRPr lang="is-IS"/>
          </a:p>
        </p:txBody>
      </p:sp>
      <p:sp>
        <p:nvSpPr>
          <p:cNvPr id="8" name="TextBox 7"/>
          <p:cNvSpPr txBox="1"/>
          <p:nvPr/>
        </p:nvSpPr>
        <p:spPr>
          <a:xfrm>
            <a:off x="510390" y="1565248"/>
            <a:ext cx="8106899" cy="3046988"/>
          </a:xfrm>
          <a:prstGeom prst="rect">
            <a:avLst/>
          </a:prstGeom>
          <a:noFill/>
        </p:spPr>
        <p:txBody>
          <a:bodyPr wrap="square" rtlCol="0">
            <a:spAutoFit/>
          </a:bodyPr>
          <a:lstStyle/>
          <a:p>
            <a:pPr marL="285750" indent="-285750">
              <a:buFont typeface="Arial"/>
              <a:buChar char="•"/>
            </a:pPr>
            <a:r>
              <a:rPr lang="en-US" sz="3200" dirty="0" smtClean="0"/>
              <a:t>Observations of weather in Iceland</a:t>
            </a:r>
          </a:p>
          <a:p>
            <a:pPr marL="285750" indent="-285750">
              <a:buFont typeface="Arial"/>
              <a:buChar char="•"/>
            </a:pPr>
            <a:r>
              <a:rPr lang="en-US" sz="3200" dirty="0" smtClean="0"/>
              <a:t>Atmospheric models</a:t>
            </a:r>
          </a:p>
          <a:p>
            <a:pPr marL="285750" indent="-285750">
              <a:buFont typeface="Arial"/>
              <a:buChar char="•"/>
            </a:pPr>
            <a:r>
              <a:rPr lang="en-US" sz="3200" dirty="0" smtClean="0"/>
              <a:t>Simulations of precipitation</a:t>
            </a:r>
          </a:p>
          <a:p>
            <a:pPr marL="285750" indent="-285750">
              <a:buFont typeface="Arial"/>
              <a:buChar char="•"/>
            </a:pPr>
            <a:r>
              <a:rPr lang="en-US" sz="3200" dirty="0" smtClean="0"/>
              <a:t>Simulations of surface winds</a:t>
            </a:r>
          </a:p>
          <a:p>
            <a:pPr marL="285750" indent="-285750">
              <a:buFont typeface="Arial"/>
              <a:buChar char="•"/>
            </a:pPr>
            <a:r>
              <a:rPr lang="en-US" sz="3200" dirty="0" smtClean="0"/>
              <a:t>Ongoing research</a:t>
            </a:r>
          </a:p>
          <a:p>
            <a:pPr marL="285750" indent="-285750">
              <a:buFont typeface="Arial"/>
              <a:buChar char="•"/>
            </a:pPr>
            <a:r>
              <a:rPr lang="en-US" sz="3200" dirty="0" smtClean="0"/>
              <a:t>Summary</a:t>
            </a:r>
          </a:p>
        </p:txBody>
      </p:sp>
      <p:sp>
        <p:nvSpPr>
          <p:cNvPr id="9" name="Rectangle 8"/>
          <p:cNvSpPr/>
          <p:nvPr/>
        </p:nvSpPr>
        <p:spPr>
          <a:xfrm>
            <a:off x="434548" y="12452"/>
            <a:ext cx="2556709" cy="830997"/>
          </a:xfrm>
          <a:prstGeom prst="rect">
            <a:avLst/>
          </a:prstGeom>
        </p:spPr>
        <p:txBody>
          <a:bodyPr wrap="none">
            <a:spAutoFit/>
          </a:bodyPr>
          <a:lstStyle/>
          <a:p>
            <a:pPr marL="431800" indent="-323850">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4800" dirty="0" smtClean="0"/>
              <a:t>Overview</a:t>
            </a:r>
          </a:p>
        </p:txBody>
      </p:sp>
      <p:sp>
        <p:nvSpPr>
          <p:cNvPr id="10" name="TextBox 9"/>
          <p:cNvSpPr txBox="1"/>
          <p:nvPr/>
        </p:nvSpPr>
        <p:spPr>
          <a:xfrm>
            <a:off x="6710531" y="-57907"/>
            <a:ext cx="2519247" cy="636174"/>
          </a:xfrm>
          <a:prstGeom prst="rect">
            <a:avLst/>
          </a:prstGeom>
          <a:noFill/>
        </p:spPr>
        <p:txBody>
          <a:bodyPr wrap="square" rtlCol="0">
            <a:spAutoFit/>
          </a:bodyPr>
          <a:lstStyle/>
          <a:p>
            <a:pPr algn="ctr">
              <a:lnSpc>
                <a:spcPct val="98000"/>
              </a:lnSpc>
              <a:tabLst>
                <a:tab pos="723900" algn="l"/>
                <a:tab pos="1447800" algn="l"/>
                <a:tab pos="2171700" algn="l"/>
                <a:tab pos="2895600" algn="l"/>
                <a:tab pos="3619500" algn="l"/>
                <a:tab pos="4343400" algn="l"/>
              </a:tabLst>
            </a:pPr>
            <a:r>
              <a:rPr lang="en-US" dirty="0" err="1" smtClean="0"/>
              <a:t>Geofysisk</a:t>
            </a:r>
            <a:r>
              <a:rPr lang="en-US" dirty="0" smtClean="0"/>
              <a:t> </a:t>
            </a:r>
            <a:r>
              <a:rPr lang="en-US" dirty="0" err="1" smtClean="0"/>
              <a:t>Institutt</a:t>
            </a:r>
            <a:r>
              <a:rPr lang="en-US" dirty="0" smtClean="0"/>
              <a:t>, 2013-02-08</a:t>
            </a:r>
            <a:endParaRPr lang="is-IS" dirty="0">
              <a:solidFill>
                <a:srgbClr val="000000"/>
              </a:solidFill>
            </a:endParaRPr>
          </a:p>
        </p:txBody>
      </p:sp>
    </p:spTree>
    <p:extLst>
      <p:ext uri="{BB962C8B-B14F-4D97-AF65-F5344CB8AC3E}">
        <p14:creationId xmlns:p14="http://schemas.microsoft.com/office/powerpoint/2010/main" val="80706847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gMod.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466226" y="2134648"/>
            <a:ext cx="4445000" cy="3911600"/>
          </a:xfrm>
          <a:prstGeom prst="rect">
            <a:avLst/>
          </a:prstGeom>
        </p:spPr>
      </p:pic>
      <p:pic>
        <p:nvPicPr>
          <p:cNvPr id="2" name="Picture 1" descr="AtmosphericModelSchematic.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476356"/>
            <a:ext cx="4709160" cy="4464981"/>
          </a:xfrm>
          <a:prstGeom prst="rect">
            <a:avLst/>
          </a:prstGeom>
        </p:spPr>
      </p:pic>
      <p:sp>
        <p:nvSpPr>
          <p:cNvPr id="17414" name="Rectangle 6"/>
          <p:cNvSpPr>
            <a:spLocks noChangeArrowheads="1"/>
          </p:cNvSpPr>
          <p:nvPr/>
        </p:nvSpPr>
        <p:spPr bwMode="auto">
          <a:xfrm>
            <a:off x="0" y="0"/>
            <a:ext cx="9180513" cy="539750"/>
          </a:xfrm>
          <a:prstGeom prst="rect">
            <a:avLst/>
          </a:prstGeom>
          <a:solidFill>
            <a:srgbClr val="FF6600"/>
          </a:solidFill>
          <a:ln w="9525">
            <a:noFill/>
            <a:round/>
            <a:headEnd/>
            <a:tailEnd/>
          </a:ln>
          <a:effectLst/>
        </p:spPr>
        <p:txBody>
          <a:bodyPr wrap="none" anchor="ctr"/>
          <a:lstStyle/>
          <a:p>
            <a:endParaRPr lang="is-IS"/>
          </a:p>
        </p:txBody>
      </p:sp>
      <p:sp>
        <p:nvSpPr>
          <p:cNvPr id="17" name="Rectangle 16"/>
          <p:cNvSpPr/>
          <p:nvPr/>
        </p:nvSpPr>
        <p:spPr>
          <a:xfrm>
            <a:off x="0" y="6500834"/>
            <a:ext cx="9144000" cy="35719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23" name="Rectangle 22"/>
          <p:cNvSpPr/>
          <p:nvPr/>
        </p:nvSpPr>
        <p:spPr>
          <a:xfrm>
            <a:off x="683568" y="0"/>
            <a:ext cx="3621905" cy="584776"/>
          </a:xfrm>
          <a:prstGeom prst="rect">
            <a:avLst/>
          </a:prstGeom>
        </p:spPr>
        <p:txBody>
          <a:bodyPr wrap="none">
            <a:spAutoFit/>
          </a:bodyPr>
          <a:lstStyle/>
          <a:p>
            <a:pPr marL="431800" indent="-323850">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Atmospheric models</a:t>
            </a:r>
          </a:p>
        </p:txBody>
      </p:sp>
      <p:sp>
        <p:nvSpPr>
          <p:cNvPr id="6" name="TextBox 5"/>
          <p:cNvSpPr txBox="1"/>
          <p:nvPr/>
        </p:nvSpPr>
        <p:spPr>
          <a:xfrm>
            <a:off x="4808768" y="734675"/>
            <a:ext cx="4202066" cy="1938992"/>
          </a:xfrm>
          <a:prstGeom prst="rect">
            <a:avLst/>
          </a:prstGeom>
          <a:noFill/>
        </p:spPr>
        <p:txBody>
          <a:bodyPr wrap="square" rtlCol="0">
            <a:spAutoFit/>
          </a:bodyPr>
          <a:lstStyle/>
          <a:p>
            <a:r>
              <a:rPr lang="en-US" sz="2400" dirty="0" smtClean="0"/>
              <a:t>Set of equations that describe the atmospheric flow and need to be integrated forward in time to produce a weather forecast or a climate scenario prediction</a:t>
            </a:r>
            <a:endParaRPr lang="en-US" sz="2400" dirty="0"/>
          </a:p>
        </p:txBody>
      </p:sp>
      <p:sp>
        <p:nvSpPr>
          <p:cNvPr id="12" name="TextBox 11"/>
          <p:cNvSpPr txBox="1"/>
          <p:nvPr/>
        </p:nvSpPr>
        <p:spPr>
          <a:xfrm>
            <a:off x="6093772" y="5815446"/>
            <a:ext cx="1544603" cy="461665"/>
          </a:xfrm>
          <a:prstGeom prst="rect">
            <a:avLst/>
          </a:prstGeom>
          <a:noFill/>
        </p:spPr>
        <p:txBody>
          <a:bodyPr wrap="square" rtlCol="0">
            <a:spAutoFit/>
          </a:bodyPr>
          <a:lstStyle/>
          <a:p>
            <a:r>
              <a:rPr lang="en-US" sz="2400" dirty="0" smtClean="0"/>
              <a:t>Regional</a:t>
            </a:r>
            <a:endParaRPr lang="en-US" sz="2400" dirty="0"/>
          </a:p>
        </p:txBody>
      </p:sp>
      <p:cxnSp>
        <p:nvCxnSpPr>
          <p:cNvPr id="7" name="Straight Connector 6"/>
          <p:cNvCxnSpPr/>
          <p:nvPr/>
        </p:nvCxnSpPr>
        <p:spPr>
          <a:xfrm>
            <a:off x="5433391" y="4941337"/>
            <a:ext cx="88348" cy="503098"/>
          </a:xfrm>
          <a:prstGeom prst="line">
            <a:avLst/>
          </a:prstGeom>
          <a:ln w="698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5433391" y="4941337"/>
            <a:ext cx="773044" cy="0"/>
          </a:xfrm>
          <a:prstGeom prst="line">
            <a:avLst/>
          </a:prstGeom>
          <a:ln w="698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5521739" y="5444435"/>
            <a:ext cx="773044" cy="0"/>
          </a:xfrm>
          <a:prstGeom prst="line">
            <a:avLst/>
          </a:prstGeom>
          <a:ln w="698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6206435" y="4954037"/>
            <a:ext cx="88348" cy="503098"/>
          </a:xfrm>
          <a:prstGeom prst="line">
            <a:avLst/>
          </a:prstGeom>
          <a:ln w="698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4035724" y="2149726"/>
            <a:ext cx="1546087" cy="2637002"/>
          </a:xfrm>
          <a:prstGeom prst="straightConnector1">
            <a:avLst/>
          </a:prstGeom>
          <a:ln w="635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2430561" y="3797470"/>
            <a:ext cx="2301682" cy="1569660"/>
          </a:xfrm>
          <a:prstGeom prst="rect">
            <a:avLst/>
          </a:prstGeom>
          <a:noFill/>
        </p:spPr>
        <p:txBody>
          <a:bodyPr wrap="square" rtlCol="0">
            <a:spAutoFit/>
          </a:bodyPr>
          <a:lstStyle/>
          <a:p>
            <a:r>
              <a:rPr lang="en-US" sz="2400" dirty="0" smtClean="0"/>
              <a:t>Initial and boundary data come from global models</a:t>
            </a:r>
            <a:endParaRPr lang="en-US" sz="2400" dirty="0"/>
          </a:p>
        </p:txBody>
      </p:sp>
      <p:sp>
        <p:nvSpPr>
          <p:cNvPr id="19" name="TextBox 18"/>
          <p:cNvSpPr txBox="1"/>
          <p:nvPr/>
        </p:nvSpPr>
        <p:spPr>
          <a:xfrm>
            <a:off x="6710531" y="-57907"/>
            <a:ext cx="2519247" cy="636174"/>
          </a:xfrm>
          <a:prstGeom prst="rect">
            <a:avLst/>
          </a:prstGeom>
          <a:noFill/>
        </p:spPr>
        <p:txBody>
          <a:bodyPr wrap="square" rtlCol="0">
            <a:spAutoFit/>
          </a:bodyPr>
          <a:lstStyle/>
          <a:p>
            <a:pPr algn="ctr">
              <a:lnSpc>
                <a:spcPct val="98000"/>
              </a:lnSpc>
              <a:tabLst>
                <a:tab pos="723900" algn="l"/>
                <a:tab pos="1447800" algn="l"/>
                <a:tab pos="2171700" algn="l"/>
                <a:tab pos="2895600" algn="l"/>
                <a:tab pos="3619500" algn="l"/>
                <a:tab pos="4343400" algn="l"/>
              </a:tabLst>
            </a:pPr>
            <a:r>
              <a:rPr lang="en-US" dirty="0" err="1" smtClean="0"/>
              <a:t>Geofysisk</a:t>
            </a:r>
            <a:r>
              <a:rPr lang="en-US" dirty="0" smtClean="0"/>
              <a:t> </a:t>
            </a:r>
            <a:r>
              <a:rPr lang="en-US" dirty="0" err="1" smtClean="0"/>
              <a:t>Institutt</a:t>
            </a:r>
            <a:r>
              <a:rPr lang="en-US" dirty="0" smtClean="0"/>
              <a:t>, 2013-02-08</a:t>
            </a:r>
            <a:endParaRPr lang="is-IS" dirty="0">
              <a:solidFill>
                <a:srgbClr val="000000"/>
              </a:solidFill>
            </a:endParaRPr>
          </a:p>
        </p:txBody>
      </p:sp>
    </p:spTree>
    <p:extLst>
      <p:ext uri="{BB962C8B-B14F-4D97-AF65-F5344CB8AC3E}">
        <p14:creationId xmlns:p14="http://schemas.microsoft.com/office/powerpoint/2010/main" val="294776593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pcc-gridresolution.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923392"/>
            <a:ext cx="9144000" cy="5574974"/>
          </a:xfrm>
          <a:prstGeom prst="rect">
            <a:avLst/>
          </a:prstGeom>
        </p:spPr>
      </p:pic>
      <p:sp>
        <p:nvSpPr>
          <p:cNvPr id="17414" name="Rectangle 6"/>
          <p:cNvSpPr>
            <a:spLocks noChangeArrowheads="1"/>
          </p:cNvSpPr>
          <p:nvPr/>
        </p:nvSpPr>
        <p:spPr bwMode="auto">
          <a:xfrm>
            <a:off x="0" y="0"/>
            <a:ext cx="9180513" cy="539750"/>
          </a:xfrm>
          <a:prstGeom prst="rect">
            <a:avLst/>
          </a:prstGeom>
          <a:solidFill>
            <a:srgbClr val="FF6600"/>
          </a:solidFill>
          <a:ln w="9525">
            <a:noFill/>
            <a:round/>
            <a:headEnd/>
            <a:tailEnd/>
          </a:ln>
          <a:effectLst/>
        </p:spPr>
        <p:txBody>
          <a:bodyPr wrap="none" anchor="ctr"/>
          <a:lstStyle/>
          <a:p>
            <a:endParaRPr lang="is-IS"/>
          </a:p>
        </p:txBody>
      </p:sp>
      <p:sp>
        <p:nvSpPr>
          <p:cNvPr id="17" name="Rectangle 16"/>
          <p:cNvSpPr/>
          <p:nvPr/>
        </p:nvSpPr>
        <p:spPr>
          <a:xfrm>
            <a:off x="0" y="6500834"/>
            <a:ext cx="9144000" cy="35719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23" name="Rectangle 22"/>
          <p:cNvSpPr/>
          <p:nvPr/>
        </p:nvSpPr>
        <p:spPr>
          <a:xfrm>
            <a:off x="683568" y="0"/>
            <a:ext cx="5575565" cy="550279"/>
          </a:xfrm>
          <a:prstGeom prst="rect">
            <a:avLst/>
          </a:prstGeom>
        </p:spPr>
        <p:txBody>
          <a:bodyPr wrap="none">
            <a:spAutoFit/>
          </a:bodyPr>
          <a:lstStyle/>
          <a:p>
            <a:pPr marL="431800" indent="-323850">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Importance of high resolution</a:t>
            </a:r>
          </a:p>
        </p:txBody>
      </p:sp>
      <p:sp>
        <p:nvSpPr>
          <p:cNvPr id="26" name="TextBox 25"/>
          <p:cNvSpPr txBox="1"/>
          <p:nvPr/>
        </p:nvSpPr>
        <p:spPr>
          <a:xfrm>
            <a:off x="6030662" y="574467"/>
            <a:ext cx="3127293" cy="830997"/>
          </a:xfrm>
          <a:prstGeom prst="rect">
            <a:avLst/>
          </a:prstGeom>
          <a:noFill/>
        </p:spPr>
        <p:txBody>
          <a:bodyPr wrap="square" rtlCol="0">
            <a:spAutoFit/>
          </a:bodyPr>
          <a:lstStyle/>
          <a:p>
            <a:r>
              <a:rPr lang="is-IS" sz="2400" dirty="0" smtClean="0"/>
              <a:t>Current climate models, ~100 km grids</a:t>
            </a:r>
            <a:endParaRPr lang="is-IS" sz="2400" dirty="0"/>
          </a:p>
        </p:txBody>
      </p:sp>
      <p:sp>
        <p:nvSpPr>
          <p:cNvPr id="3" name="Rectangle 2"/>
          <p:cNvSpPr/>
          <p:nvPr/>
        </p:nvSpPr>
        <p:spPr>
          <a:xfrm>
            <a:off x="0" y="1228195"/>
            <a:ext cx="962894" cy="4047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4576128" y="1228195"/>
            <a:ext cx="962894" cy="4047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0" y="3934681"/>
            <a:ext cx="962894" cy="4047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4631948" y="3920724"/>
            <a:ext cx="962894" cy="4047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116460" y="590664"/>
            <a:ext cx="2592288" cy="3785652"/>
          </a:xfrm>
          <a:prstGeom prst="rect">
            <a:avLst/>
          </a:prstGeom>
          <a:noFill/>
        </p:spPr>
        <p:txBody>
          <a:bodyPr wrap="square" rtlCol="0">
            <a:spAutoFit/>
          </a:bodyPr>
          <a:lstStyle/>
          <a:p>
            <a:r>
              <a:rPr lang="is-IS" sz="2400" dirty="0" smtClean="0"/>
              <a:t>Global forecasts</a:t>
            </a:r>
          </a:p>
          <a:p>
            <a:r>
              <a:rPr lang="is-IS" sz="2400" dirty="0" smtClean="0"/>
              <a:t>15-50 km grid</a:t>
            </a:r>
          </a:p>
          <a:p>
            <a:endParaRPr lang="is-IS" sz="2400" dirty="0" smtClean="0"/>
          </a:p>
          <a:p>
            <a:endParaRPr lang="is-IS" sz="2400" dirty="0"/>
          </a:p>
          <a:p>
            <a:endParaRPr lang="is-IS" sz="2400" dirty="0" smtClean="0"/>
          </a:p>
          <a:p>
            <a:endParaRPr lang="is-IS" sz="2400" dirty="0"/>
          </a:p>
          <a:p>
            <a:endParaRPr lang="is-IS" sz="2400" dirty="0" smtClean="0"/>
          </a:p>
          <a:p>
            <a:endParaRPr lang="is-IS" sz="2400" dirty="0"/>
          </a:p>
          <a:p>
            <a:r>
              <a:rPr lang="is-IS" sz="2400" dirty="0" smtClean="0"/>
              <a:t>Regional forecasts</a:t>
            </a:r>
          </a:p>
          <a:p>
            <a:r>
              <a:rPr lang="is-IS" sz="2400" dirty="0" smtClean="0"/>
              <a:t>1-10 km grid</a:t>
            </a:r>
            <a:endParaRPr lang="is-IS" sz="2400" dirty="0"/>
          </a:p>
        </p:txBody>
      </p:sp>
      <p:sp>
        <p:nvSpPr>
          <p:cNvPr id="4" name="TextBox 3"/>
          <p:cNvSpPr txBox="1"/>
          <p:nvPr/>
        </p:nvSpPr>
        <p:spPr>
          <a:xfrm>
            <a:off x="7284793" y="6094602"/>
            <a:ext cx="1859208" cy="369332"/>
          </a:xfrm>
          <a:prstGeom prst="rect">
            <a:avLst/>
          </a:prstGeom>
          <a:noFill/>
        </p:spPr>
        <p:txBody>
          <a:bodyPr wrap="square" rtlCol="0">
            <a:spAutoFit/>
          </a:bodyPr>
          <a:lstStyle/>
          <a:p>
            <a:r>
              <a:rPr lang="en-US" dirty="0" smtClean="0"/>
              <a:t>From IPCC 2007</a:t>
            </a:r>
            <a:endParaRPr lang="en-US" dirty="0"/>
          </a:p>
        </p:txBody>
      </p:sp>
      <p:sp>
        <p:nvSpPr>
          <p:cNvPr id="18" name="TextBox 17"/>
          <p:cNvSpPr txBox="1"/>
          <p:nvPr/>
        </p:nvSpPr>
        <p:spPr>
          <a:xfrm>
            <a:off x="6710531" y="-57907"/>
            <a:ext cx="2519247" cy="636174"/>
          </a:xfrm>
          <a:prstGeom prst="rect">
            <a:avLst/>
          </a:prstGeom>
          <a:noFill/>
        </p:spPr>
        <p:txBody>
          <a:bodyPr wrap="square" rtlCol="0">
            <a:spAutoFit/>
          </a:bodyPr>
          <a:lstStyle/>
          <a:p>
            <a:pPr algn="ctr">
              <a:lnSpc>
                <a:spcPct val="98000"/>
              </a:lnSpc>
              <a:tabLst>
                <a:tab pos="723900" algn="l"/>
                <a:tab pos="1447800" algn="l"/>
                <a:tab pos="2171700" algn="l"/>
                <a:tab pos="2895600" algn="l"/>
                <a:tab pos="3619500" algn="l"/>
                <a:tab pos="4343400" algn="l"/>
              </a:tabLst>
            </a:pPr>
            <a:r>
              <a:rPr lang="en-US" dirty="0" err="1" smtClean="0"/>
              <a:t>Geofysisk</a:t>
            </a:r>
            <a:r>
              <a:rPr lang="en-US" dirty="0" smtClean="0"/>
              <a:t> </a:t>
            </a:r>
            <a:r>
              <a:rPr lang="en-US" dirty="0" err="1" smtClean="0"/>
              <a:t>Institutt</a:t>
            </a:r>
            <a:r>
              <a:rPr lang="en-US" dirty="0" smtClean="0"/>
              <a:t>, 2013-02-08</a:t>
            </a:r>
            <a:endParaRPr lang="is-IS" dirty="0">
              <a:solidFill>
                <a:srgbClr val="000000"/>
              </a:solidFill>
            </a:endParaRPr>
          </a:p>
        </p:txBody>
      </p:sp>
    </p:spTree>
    <p:extLst>
      <p:ext uri="{BB962C8B-B14F-4D97-AF65-F5344CB8AC3E}">
        <p14:creationId xmlns:p14="http://schemas.microsoft.com/office/powerpoint/2010/main" val="282401033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22300"/>
            <a:ext cx="9144000" cy="5607246"/>
          </a:xfrm>
          <a:prstGeom prst="rect">
            <a:avLst/>
          </a:prstGeom>
        </p:spPr>
      </p:pic>
      <p:sp>
        <p:nvSpPr>
          <p:cNvPr id="17414" name="Rectangle 6"/>
          <p:cNvSpPr>
            <a:spLocks noChangeArrowheads="1"/>
          </p:cNvSpPr>
          <p:nvPr/>
        </p:nvSpPr>
        <p:spPr bwMode="auto">
          <a:xfrm>
            <a:off x="0" y="0"/>
            <a:ext cx="9180513" cy="539750"/>
          </a:xfrm>
          <a:prstGeom prst="rect">
            <a:avLst/>
          </a:prstGeom>
          <a:solidFill>
            <a:srgbClr val="FF6600"/>
          </a:solidFill>
          <a:ln w="9525">
            <a:noFill/>
            <a:round/>
            <a:headEnd/>
            <a:tailEnd/>
          </a:ln>
          <a:effectLst/>
        </p:spPr>
        <p:txBody>
          <a:bodyPr wrap="none" anchor="ctr"/>
          <a:lstStyle/>
          <a:p>
            <a:endParaRPr lang="is-IS"/>
          </a:p>
        </p:txBody>
      </p:sp>
      <p:sp>
        <p:nvSpPr>
          <p:cNvPr id="17" name="Rectangle 16"/>
          <p:cNvSpPr/>
          <p:nvPr/>
        </p:nvSpPr>
        <p:spPr>
          <a:xfrm>
            <a:off x="0" y="6500834"/>
            <a:ext cx="9144000" cy="35719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23" name="Rectangle 22"/>
          <p:cNvSpPr/>
          <p:nvPr/>
        </p:nvSpPr>
        <p:spPr>
          <a:xfrm>
            <a:off x="683568" y="0"/>
            <a:ext cx="5575565" cy="550279"/>
          </a:xfrm>
          <a:prstGeom prst="rect">
            <a:avLst/>
          </a:prstGeom>
        </p:spPr>
        <p:txBody>
          <a:bodyPr wrap="none">
            <a:spAutoFit/>
          </a:bodyPr>
          <a:lstStyle/>
          <a:p>
            <a:pPr marL="431800" indent="-323850">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Importance of high resolution</a:t>
            </a:r>
          </a:p>
        </p:txBody>
      </p:sp>
      <p:sp>
        <p:nvSpPr>
          <p:cNvPr id="2" name="Oval 1"/>
          <p:cNvSpPr/>
          <p:nvPr/>
        </p:nvSpPr>
        <p:spPr bwMode="auto">
          <a:xfrm>
            <a:off x="701040" y="3140269"/>
            <a:ext cx="1729221" cy="935103"/>
          </a:xfrm>
          <a:prstGeom prst="ellipse">
            <a:avLst/>
          </a:prstGeom>
          <a:noFill/>
          <a:ln w="349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smtClean="0">
              <a:ln>
                <a:noFill/>
              </a:ln>
              <a:effectLst/>
              <a:latin typeface="Arial" charset="0"/>
              <a:cs typeface="DejaVu Sans" charset="0"/>
            </a:endParaRPr>
          </a:p>
        </p:txBody>
      </p:sp>
      <p:sp>
        <p:nvSpPr>
          <p:cNvPr id="6" name="TextBox 5"/>
          <p:cNvSpPr txBox="1"/>
          <p:nvPr/>
        </p:nvSpPr>
        <p:spPr>
          <a:xfrm>
            <a:off x="171350" y="4185397"/>
            <a:ext cx="4336108" cy="1569660"/>
          </a:xfrm>
          <a:prstGeom prst="rect">
            <a:avLst/>
          </a:prstGeom>
          <a:noFill/>
        </p:spPr>
        <p:txBody>
          <a:bodyPr wrap="square" rtlCol="0">
            <a:spAutoFit/>
          </a:bodyPr>
          <a:lstStyle/>
          <a:p>
            <a:r>
              <a:rPr lang="en-US" sz="2400" dirty="0" smtClean="0">
                <a:solidFill>
                  <a:schemeClr val="bg1"/>
                </a:solidFill>
              </a:rPr>
              <a:t>How is the wind flow over this mountainous peninsula </a:t>
            </a:r>
            <a:r>
              <a:rPr lang="en-US" sz="2400" dirty="0">
                <a:solidFill>
                  <a:schemeClr val="bg1"/>
                </a:solidFill>
              </a:rPr>
              <a:t>simulated at </a:t>
            </a:r>
            <a:r>
              <a:rPr lang="en-US" sz="2400" dirty="0" smtClean="0">
                <a:solidFill>
                  <a:schemeClr val="bg1"/>
                </a:solidFill>
              </a:rPr>
              <a:t>9 and 1 km resolution?</a:t>
            </a:r>
            <a:endParaRPr lang="en-US" sz="2400" dirty="0">
              <a:solidFill>
                <a:schemeClr val="bg1"/>
              </a:solidFill>
            </a:endParaRPr>
          </a:p>
        </p:txBody>
      </p:sp>
      <p:cxnSp>
        <p:nvCxnSpPr>
          <p:cNvPr id="5" name="Straight Arrow Connector 4"/>
          <p:cNvCxnSpPr/>
          <p:nvPr/>
        </p:nvCxnSpPr>
        <p:spPr>
          <a:xfrm>
            <a:off x="701040" y="3140269"/>
            <a:ext cx="1729221" cy="0"/>
          </a:xfrm>
          <a:prstGeom prst="straightConnector1">
            <a:avLst/>
          </a:prstGeom>
          <a:ln w="25400">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683568" y="3140269"/>
            <a:ext cx="17472" cy="835383"/>
          </a:xfrm>
          <a:prstGeom prst="straightConnector1">
            <a:avLst/>
          </a:prstGeom>
          <a:ln w="25400">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960783" y="2827131"/>
            <a:ext cx="1082260" cy="369332"/>
          </a:xfrm>
          <a:prstGeom prst="rect">
            <a:avLst/>
          </a:prstGeom>
          <a:noFill/>
        </p:spPr>
        <p:txBody>
          <a:bodyPr wrap="square" rtlCol="0">
            <a:spAutoFit/>
          </a:bodyPr>
          <a:lstStyle/>
          <a:p>
            <a:r>
              <a:rPr lang="en-US" dirty="0" smtClean="0">
                <a:solidFill>
                  <a:schemeClr val="bg1"/>
                </a:solidFill>
              </a:rPr>
              <a:t>    60km</a:t>
            </a:r>
            <a:endParaRPr lang="en-US" dirty="0">
              <a:solidFill>
                <a:schemeClr val="bg1"/>
              </a:solidFill>
            </a:endParaRPr>
          </a:p>
        </p:txBody>
      </p:sp>
      <p:sp>
        <p:nvSpPr>
          <p:cNvPr id="20" name="TextBox 19"/>
          <p:cNvSpPr txBox="1"/>
          <p:nvPr/>
        </p:nvSpPr>
        <p:spPr>
          <a:xfrm>
            <a:off x="47666" y="3318425"/>
            <a:ext cx="1082260" cy="369332"/>
          </a:xfrm>
          <a:prstGeom prst="rect">
            <a:avLst/>
          </a:prstGeom>
          <a:noFill/>
        </p:spPr>
        <p:txBody>
          <a:bodyPr wrap="square" rtlCol="0">
            <a:spAutoFit/>
          </a:bodyPr>
          <a:lstStyle/>
          <a:p>
            <a:r>
              <a:rPr lang="en-US" dirty="0">
                <a:solidFill>
                  <a:schemeClr val="bg1"/>
                </a:solidFill>
              </a:rPr>
              <a:t>2</a:t>
            </a:r>
            <a:r>
              <a:rPr lang="en-US" dirty="0" smtClean="0">
                <a:solidFill>
                  <a:schemeClr val="bg1"/>
                </a:solidFill>
              </a:rPr>
              <a:t>0km</a:t>
            </a:r>
            <a:endParaRPr lang="en-US" dirty="0">
              <a:solidFill>
                <a:schemeClr val="bg1"/>
              </a:solidFill>
            </a:endParaRPr>
          </a:p>
        </p:txBody>
      </p:sp>
      <p:sp>
        <p:nvSpPr>
          <p:cNvPr id="21" name="TextBox 20"/>
          <p:cNvSpPr txBox="1"/>
          <p:nvPr/>
        </p:nvSpPr>
        <p:spPr>
          <a:xfrm>
            <a:off x="767298" y="3723951"/>
            <a:ext cx="1872089" cy="369332"/>
          </a:xfrm>
          <a:prstGeom prst="rect">
            <a:avLst/>
          </a:prstGeom>
          <a:noFill/>
        </p:spPr>
        <p:txBody>
          <a:bodyPr wrap="square" rtlCol="0">
            <a:spAutoFit/>
          </a:bodyPr>
          <a:lstStyle/>
          <a:p>
            <a:r>
              <a:rPr lang="en-US" dirty="0" smtClean="0">
                <a:solidFill>
                  <a:schemeClr val="bg1"/>
                </a:solidFill>
              </a:rPr>
              <a:t>400 &lt; Z &lt; 1400 m</a:t>
            </a:r>
            <a:endParaRPr lang="en-US" dirty="0">
              <a:solidFill>
                <a:schemeClr val="bg1"/>
              </a:solidFill>
            </a:endParaRPr>
          </a:p>
        </p:txBody>
      </p:sp>
      <p:sp>
        <p:nvSpPr>
          <p:cNvPr id="18" name="TextBox 17"/>
          <p:cNvSpPr txBox="1"/>
          <p:nvPr/>
        </p:nvSpPr>
        <p:spPr>
          <a:xfrm>
            <a:off x="6710531" y="-57907"/>
            <a:ext cx="2519247" cy="636174"/>
          </a:xfrm>
          <a:prstGeom prst="rect">
            <a:avLst/>
          </a:prstGeom>
          <a:noFill/>
        </p:spPr>
        <p:txBody>
          <a:bodyPr wrap="square" rtlCol="0">
            <a:spAutoFit/>
          </a:bodyPr>
          <a:lstStyle/>
          <a:p>
            <a:pPr algn="ctr">
              <a:lnSpc>
                <a:spcPct val="98000"/>
              </a:lnSpc>
              <a:tabLst>
                <a:tab pos="723900" algn="l"/>
                <a:tab pos="1447800" algn="l"/>
                <a:tab pos="2171700" algn="l"/>
                <a:tab pos="2895600" algn="l"/>
                <a:tab pos="3619500" algn="l"/>
                <a:tab pos="4343400" algn="l"/>
              </a:tabLst>
            </a:pPr>
            <a:r>
              <a:rPr lang="en-US" dirty="0" err="1" smtClean="0"/>
              <a:t>Geofysisk</a:t>
            </a:r>
            <a:r>
              <a:rPr lang="en-US" dirty="0" smtClean="0"/>
              <a:t> </a:t>
            </a:r>
            <a:r>
              <a:rPr lang="en-US" dirty="0" err="1" smtClean="0"/>
              <a:t>Institutt</a:t>
            </a:r>
            <a:r>
              <a:rPr lang="en-US" dirty="0" smtClean="0"/>
              <a:t>, 2013-02-08</a:t>
            </a:r>
            <a:endParaRPr lang="is-IS" dirty="0">
              <a:solidFill>
                <a:srgbClr val="000000"/>
              </a:solidFill>
            </a:endParaRPr>
          </a:p>
        </p:txBody>
      </p:sp>
    </p:spTree>
    <p:extLst>
      <p:ext uri="{BB962C8B-B14F-4D97-AF65-F5344CB8AC3E}">
        <p14:creationId xmlns:p14="http://schemas.microsoft.com/office/powerpoint/2010/main" val="388080832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sarweather.com/assets/0000/0365/files/365_highresolution.jpg"/>
          <p:cNvPicPr>
            <a:picLocks noChangeAspect="1" noChangeArrowheads="1"/>
          </p:cNvPicPr>
          <p:nvPr/>
        </p:nvPicPr>
        <p:blipFill rotWithShape="1">
          <a:blip r:embed="rId3" cstate="print"/>
          <a:srcRect l="88073" t="16" r="-2058" b="48800"/>
          <a:stretch/>
        </p:blipFill>
        <p:spPr bwMode="auto">
          <a:xfrm>
            <a:off x="7704000" y="588900"/>
            <a:ext cx="1351100" cy="5951596"/>
          </a:xfrm>
          <a:prstGeom prst="rect">
            <a:avLst/>
          </a:prstGeom>
          <a:noFill/>
        </p:spPr>
      </p:pic>
      <p:pic>
        <p:nvPicPr>
          <p:cNvPr id="38914" name="Picture 2" descr="http://sarweather.com/assets/0000/0365/files/365_highresolution.jpg"/>
          <p:cNvPicPr>
            <a:picLocks noChangeAspect="1" noChangeArrowheads="1"/>
          </p:cNvPicPr>
          <p:nvPr/>
        </p:nvPicPr>
        <p:blipFill rotWithShape="1">
          <a:blip r:embed="rId3" cstate="print"/>
          <a:srcRect l="-2803" r="9804"/>
          <a:stretch/>
        </p:blipFill>
        <p:spPr bwMode="auto">
          <a:xfrm>
            <a:off x="1944000" y="466029"/>
            <a:ext cx="4788000" cy="6196513"/>
          </a:xfrm>
          <a:prstGeom prst="rect">
            <a:avLst/>
          </a:prstGeom>
          <a:noFill/>
        </p:spPr>
      </p:pic>
      <p:sp>
        <p:nvSpPr>
          <p:cNvPr id="17414" name="Rectangle 6"/>
          <p:cNvSpPr>
            <a:spLocks noChangeArrowheads="1"/>
          </p:cNvSpPr>
          <p:nvPr/>
        </p:nvSpPr>
        <p:spPr bwMode="auto">
          <a:xfrm>
            <a:off x="0" y="0"/>
            <a:ext cx="9180513" cy="539750"/>
          </a:xfrm>
          <a:prstGeom prst="rect">
            <a:avLst/>
          </a:prstGeom>
          <a:solidFill>
            <a:srgbClr val="FF6600"/>
          </a:solidFill>
          <a:ln w="9525">
            <a:noFill/>
            <a:round/>
            <a:headEnd/>
            <a:tailEnd/>
          </a:ln>
          <a:effectLst/>
        </p:spPr>
        <p:txBody>
          <a:bodyPr wrap="none" anchor="ctr"/>
          <a:lstStyle/>
          <a:p>
            <a:endParaRPr lang="is-IS"/>
          </a:p>
        </p:txBody>
      </p:sp>
      <p:sp>
        <p:nvSpPr>
          <p:cNvPr id="17" name="Rectangle 16"/>
          <p:cNvSpPr/>
          <p:nvPr/>
        </p:nvSpPr>
        <p:spPr>
          <a:xfrm>
            <a:off x="0" y="6500834"/>
            <a:ext cx="9144000" cy="35719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23" name="Rectangle 22"/>
          <p:cNvSpPr/>
          <p:nvPr/>
        </p:nvSpPr>
        <p:spPr>
          <a:xfrm>
            <a:off x="683568" y="0"/>
            <a:ext cx="5575565" cy="550279"/>
          </a:xfrm>
          <a:prstGeom prst="rect">
            <a:avLst/>
          </a:prstGeom>
        </p:spPr>
        <p:txBody>
          <a:bodyPr wrap="none">
            <a:spAutoFit/>
          </a:bodyPr>
          <a:lstStyle/>
          <a:p>
            <a:pPr marL="431800" indent="-323850">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Importance of high resolution</a:t>
            </a:r>
          </a:p>
        </p:txBody>
      </p:sp>
      <p:sp>
        <p:nvSpPr>
          <p:cNvPr id="3" name="Rectangle 2"/>
          <p:cNvSpPr/>
          <p:nvPr/>
        </p:nvSpPr>
        <p:spPr>
          <a:xfrm>
            <a:off x="4316815" y="5703550"/>
            <a:ext cx="2848828" cy="7536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4320780" y="4215095"/>
            <a:ext cx="3444753" cy="1938992"/>
          </a:xfrm>
          <a:prstGeom prst="rect">
            <a:avLst/>
          </a:prstGeom>
          <a:noFill/>
        </p:spPr>
        <p:txBody>
          <a:bodyPr wrap="square" rtlCol="0">
            <a:spAutoFit/>
          </a:bodyPr>
          <a:lstStyle/>
          <a:p>
            <a:r>
              <a:rPr lang="en-US" sz="2400" dirty="0" smtClean="0"/>
              <a:t>When model resolution is increased to 1 km the true complexity and strength of the wind field becomes apparent</a:t>
            </a:r>
            <a:endParaRPr lang="en-US" sz="2400" dirty="0"/>
          </a:p>
        </p:txBody>
      </p:sp>
      <p:sp>
        <p:nvSpPr>
          <p:cNvPr id="4" name="TextBox 3"/>
          <p:cNvSpPr txBox="1"/>
          <p:nvPr/>
        </p:nvSpPr>
        <p:spPr>
          <a:xfrm>
            <a:off x="0" y="1688767"/>
            <a:ext cx="2418522" cy="830997"/>
          </a:xfrm>
          <a:prstGeom prst="rect">
            <a:avLst/>
          </a:prstGeom>
          <a:noFill/>
        </p:spPr>
        <p:txBody>
          <a:bodyPr wrap="square" rtlCol="0">
            <a:spAutoFit/>
          </a:bodyPr>
          <a:lstStyle/>
          <a:p>
            <a:r>
              <a:rPr lang="en-US" sz="2400" dirty="0" smtClean="0"/>
              <a:t>Very high resolution – 1 km</a:t>
            </a:r>
            <a:endParaRPr lang="en-US" sz="2400" dirty="0"/>
          </a:p>
        </p:txBody>
      </p:sp>
      <p:sp>
        <p:nvSpPr>
          <p:cNvPr id="15" name="TextBox 14"/>
          <p:cNvSpPr txBox="1"/>
          <p:nvPr/>
        </p:nvSpPr>
        <p:spPr>
          <a:xfrm>
            <a:off x="0" y="5006153"/>
            <a:ext cx="2418522" cy="830997"/>
          </a:xfrm>
          <a:prstGeom prst="rect">
            <a:avLst/>
          </a:prstGeom>
          <a:noFill/>
        </p:spPr>
        <p:txBody>
          <a:bodyPr wrap="square" rtlCol="0">
            <a:spAutoFit/>
          </a:bodyPr>
          <a:lstStyle/>
          <a:p>
            <a:r>
              <a:rPr lang="en-US" sz="2400" dirty="0" smtClean="0"/>
              <a:t>Medium resolution – 9 km</a:t>
            </a:r>
            <a:endParaRPr lang="en-US" sz="2400" dirty="0"/>
          </a:p>
        </p:txBody>
      </p:sp>
      <p:sp>
        <p:nvSpPr>
          <p:cNvPr id="14" name="TextBox 13"/>
          <p:cNvSpPr txBox="1"/>
          <p:nvPr/>
        </p:nvSpPr>
        <p:spPr>
          <a:xfrm>
            <a:off x="6710531" y="-57907"/>
            <a:ext cx="2519247" cy="636174"/>
          </a:xfrm>
          <a:prstGeom prst="rect">
            <a:avLst/>
          </a:prstGeom>
          <a:noFill/>
        </p:spPr>
        <p:txBody>
          <a:bodyPr wrap="square" rtlCol="0">
            <a:spAutoFit/>
          </a:bodyPr>
          <a:lstStyle/>
          <a:p>
            <a:pPr algn="ctr">
              <a:lnSpc>
                <a:spcPct val="98000"/>
              </a:lnSpc>
              <a:tabLst>
                <a:tab pos="723900" algn="l"/>
                <a:tab pos="1447800" algn="l"/>
                <a:tab pos="2171700" algn="l"/>
                <a:tab pos="2895600" algn="l"/>
                <a:tab pos="3619500" algn="l"/>
                <a:tab pos="4343400" algn="l"/>
              </a:tabLst>
            </a:pPr>
            <a:r>
              <a:rPr lang="en-US" dirty="0" err="1" smtClean="0"/>
              <a:t>Geofysisk</a:t>
            </a:r>
            <a:r>
              <a:rPr lang="en-US" dirty="0" smtClean="0"/>
              <a:t> </a:t>
            </a:r>
            <a:r>
              <a:rPr lang="en-US" dirty="0" err="1" smtClean="0"/>
              <a:t>Institutt</a:t>
            </a:r>
            <a:r>
              <a:rPr lang="en-US" dirty="0" smtClean="0"/>
              <a:t>, 2013-02-08</a:t>
            </a:r>
            <a:endParaRPr lang="is-IS" dirty="0">
              <a:solidFill>
                <a:srgbClr val="000000"/>
              </a:solidFill>
            </a:endParaRPr>
          </a:p>
        </p:txBody>
      </p:sp>
    </p:spTree>
    <p:extLst>
      <p:ext uri="{BB962C8B-B14F-4D97-AF65-F5344CB8AC3E}">
        <p14:creationId xmlns:p14="http://schemas.microsoft.com/office/powerpoint/2010/main" val="140994937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4" name="Rectangle 6"/>
          <p:cNvSpPr>
            <a:spLocks noChangeArrowheads="1"/>
          </p:cNvSpPr>
          <p:nvPr/>
        </p:nvSpPr>
        <p:spPr bwMode="auto">
          <a:xfrm>
            <a:off x="0" y="0"/>
            <a:ext cx="9180513" cy="539750"/>
          </a:xfrm>
          <a:prstGeom prst="rect">
            <a:avLst/>
          </a:prstGeom>
          <a:solidFill>
            <a:srgbClr val="FF6600"/>
          </a:solidFill>
          <a:ln w="9525">
            <a:noFill/>
            <a:round/>
            <a:headEnd/>
            <a:tailEnd/>
          </a:ln>
          <a:effectLst/>
        </p:spPr>
        <p:txBody>
          <a:bodyPr wrap="none" anchor="ctr"/>
          <a:lstStyle/>
          <a:p>
            <a:endParaRPr lang="is-IS"/>
          </a:p>
        </p:txBody>
      </p:sp>
      <p:sp>
        <p:nvSpPr>
          <p:cNvPr id="17" name="Rectangle 16"/>
          <p:cNvSpPr/>
          <p:nvPr/>
        </p:nvSpPr>
        <p:spPr>
          <a:xfrm>
            <a:off x="0" y="6500834"/>
            <a:ext cx="9144000" cy="35719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23" name="Rectangle 22"/>
          <p:cNvSpPr/>
          <p:nvPr/>
        </p:nvSpPr>
        <p:spPr>
          <a:xfrm>
            <a:off x="-145873" y="0"/>
            <a:ext cx="6844742" cy="556050"/>
          </a:xfrm>
          <a:prstGeom prst="rect">
            <a:avLst/>
          </a:prstGeom>
        </p:spPr>
        <p:txBody>
          <a:bodyPr wrap="none">
            <a:spAutoFit/>
          </a:bodyPr>
          <a:lstStyle/>
          <a:p>
            <a:pPr marL="431800" indent="-323850">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Why not always use 1km resolution?</a:t>
            </a:r>
          </a:p>
        </p:txBody>
      </p:sp>
      <p:graphicFrame>
        <p:nvGraphicFramePr>
          <p:cNvPr id="12" name="Chart 11"/>
          <p:cNvGraphicFramePr/>
          <p:nvPr>
            <p:extLst>
              <p:ext uri="{D42A27DB-BD31-4B8C-83A1-F6EECF244321}">
                <p14:modId xmlns:p14="http://schemas.microsoft.com/office/powerpoint/2010/main" val="3114048970"/>
              </p:ext>
            </p:extLst>
          </p:nvPr>
        </p:nvGraphicFramePr>
        <p:xfrm>
          <a:off x="1187624" y="908720"/>
          <a:ext cx="6959857" cy="4270464"/>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773043" y="5229200"/>
            <a:ext cx="7653131" cy="830997"/>
          </a:xfrm>
          <a:prstGeom prst="rect">
            <a:avLst/>
          </a:prstGeom>
          <a:noFill/>
        </p:spPr>
        <p:txBody>
          <a:bodyPr wrap="square" rtlCol="0">
            <a:spAutoFit/>
          </a:bodyPr>
          <a:lstStyle/>
          <a:p>
            <a:r>
              <a:rPr lang="en-US" sz="2400" dirty="0" smtClean="0"/>
              <a:t>Need 1000-times more CPU power to simulate a 1 km resolution forecast than a 10 km one for the same region!</a:t>
            </a:r>
            <a:endParaRPr lang="en-US" sz="2400" dirty="0"/>
          </a:p>
        </p:txBody>
      </p:sp>
      <p:sp>
        <p:nvSpPr>
          <p:cNvPr id="25" name="Freeform 24"/>
          <p:cNvSpPr/>
          <p:nvPr/>
        </p:nvSpPr>
        <p:spPr>
          <a:xfrm>
            <a:off x="6510820" y="1037256"/>
            <a:ext cx="454668" cy="1828132"/>
          </a:xfrm>
          <a:custGeom>
            <a:avLst/>
            <a:gdLst>
              <a:gd name="connsiteX0" fmla="*/ 0 w 471132"/>
              <a:gd name="connsiteY0" fmla="*/ 1808935 h 1808935"/>
              <a:gd name="connsiteX1" fmla="*/ 282213 w 471132"/>
              <a:gd name="connsiteY1" fmla="*/ 1209264 h 1808935"/>
              <a:gd name="connsiteX2" fmla="*/ 411561 w 471132"/>
              <a:gd name="connsiteY2" fmla="*/ 621351 h 1808935"/>
              <a:gd name="connsiteX3" fmla="*/ 470355 w 471132"/>
              <a:gd name="connsiteY3" fmla="*/ 33439 h 1808935"/>
              <a:gd name="connsiteX4" fmla="*/ 446837 w 471132"/>
              <a:gd name="connsiteY4" fmla="*/ 68713 h 1808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132" h="1808935">
                <a:moveTo>
                  <a:pt x="0" y="1808935"/>
                </a:moveTo>
                <a:cubicBezTo>
                  <a:pt x="106810" y="1608065"/>
                  <a:pt x="213620" y="1407195"/>
                  <a:pt x="282213" y="1209264"/>
                </a:cubicBezTo>
                <a:cubicBezTo>
                  <a:pt x="350807" y="1011333"/>
                  <a:pt x="380204" y="817322"/>
                  <a:pt x="411561" y="621351"/>
                </a:cubicBezTo>
                <a:cubicBezTo>
                  <a:pt x="442918" y="425380"/>
                  <a:pt x="464476" y="125545"/>
                  <a:pt x="470355" y="33439"/>
                </a:cubicBezTo>
                <a:cubicBezTo>
                  <a:pt x="476234" y="-58667"/>
                  <a:pt x="446837" y="68713"/>
                  <a:pt x="446837" y="68713"/>
                </a:cubicBezTo>
              </a:path>
            </a:pathLst>
          </a:custGeom>
          <a:ln w="57150" cap="flat" cmpd="sng">
            <a:solidFill>
              <a:srgbClr val="FF6600"/>
            </a:solidFill>
            <a:prstDash val="solid"/>
          </a:ln>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smtClean="0">
              <a:ln>
                <a:noFill/>
              </a:ln>
              <a:effectLst/>
              <a:latin typeface="Arial" charset="0"/>
              <a:cs typeface="DejaVu Sans" charset="0"/>
            </a:endParaRPr>
          </a:p>
        </p:txBody>
      </p:sp>
      <p:sp>
        <p:nvSpPr>
          <p:cNvPr id="14" name="TextBox 13"/>
          <p:cNvSpPr txBox="1"/>
          <p:nvPr/>
        </p:nvSpPr>
        <p:spPr>
          <a:xfrm>
            <a:off x="6710531" y="-57907"/>
            <a:ext cx="2519247" cy="636174"/>
          </a:xfrm>
          <a:prstGeom prst="rect">
            <a:avLst/>
          </a:prstGeom>
          <a:noFill/>
        </p:spPr>
        <p:txBody>
          <a:bodyPr wrap="square" rtlCol="0">
            <a:spAutoFit/>
          </a:bodyPr>
          <a:lstStyle/>
          <a:p>
            <a:pPr algn="ctr">
              <a:lnSpc>
                <a:spcPct val="98000"/>
              </a:lnSpc>
              <a:tabLst>
                <a:tab pos="723900" algn="l"/>
                <a:tab pos="1447800" algn="l"/>
                <a:tab pos="2171700" algn="l"/>
                <a:tab pos="2895600" algn="l"/>
                <a:tab pos="3619500" algn="l"/>
                <a:tab pos="4343400" algn="l"/>
              </a:tabLst>
            </a:pPr>
            <a:r>
              <a:rPr lang="en-US" dirty="0" err="1" smtClean="0"/>
              <a:t>Geofysisk</a:t>
            </a:r>
            <a:r>
              <a:rPr lang="en-US" dirty="0" smtClean="0"/>
              <a:t> </a:t>
            </a:r>
            <a:r>
              <a:rPr lang="en-US" dirty="0" err="1" smtClean="0"/>
              <a:t>Institutt</a:t>
            </a:r>
            <a:r>
              <a:rPr lang="en-US" dirty="0" smtClean="0"/>
              <a:t>, 2013-02-08</a:t>
            </a:r>
            <a:endParaRPr lang="is-IS" dirty="0">
              <a:solidFill>
                <a:srgbClr val="000000"/>
              </a:solidFill>
            </a:endParaRPr>
          </a:p>
        </p:txBody>
      </p:sp>
    </p:spTree>
    <p:extLst>
      <p:ext uri="{BB962C8B-B14F-4D97-AF65-F5344CB8AC3E}">
        <p14:creationId xmlns:p14="http://schemas.microsoft.com/office/powerpoint/2010/main" val="200902378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500834"/>
            <a:ext cx="9144000" cy="35719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5" name="Rectangle 6"/>
          <p:cNvSpPr>
            <a:spLocks noChangeArrowheads="1"/>
          </p:cNvSpPr>
          <p:nvPr/>
        </p:nvSpPr>
        <p:spPr bwMode="auto">
          <a:xfrm>
            <a:off x="0" y="0"/>
            <a:ext cx="9180513" cy="1044576"/>
          </a:xfrm>
          <a:prstGeom prst="rect">
            <a:avLst/>
          </a:prstGeom>
          <a:solidFill>
            <a:srgbClr val="FF6600"/>
          </a:solidFill>
          <a:ln w="9525">
            <a:noFill/>
            <a:round/>
            <a:headEnd/>
            <a:tailEnd/>
          </a:ln>
          <a:effectLst/>
        </p:spPr>
        <p:txBody>
          <a:bodyPr wrap="none" anchor="ctr"/>
          <a:lstStyle/>
          <a:p>
            <a:endParaRPr lang="is-IS"/>
          </a:p>
        </p:txBody>
      </p:sp>
      <p:sp>
        <p:nvSpPr>
          <p:cNvPr id="9" name="Rectangle 8"/>
          <p:cNvSpPr/>
          <p:nvPr/>
        </p:nvSpPr>
        <p:spPr>
          <a:xfrm>
            <a:off x="434548" y="12452"/>
            <a:ext cx="7084992" cy="830997"/>
          </a:xfrm>
          <a:prstGeom prst="rect">
            <a:avLst/>
          </a:prstGeom>
        </p:spPr>
        <p:txBody>
          <a:bodyPr wrap="none">
            <a:spAutoFit/>
          </a:bodyPr>
          <a:lstStyle/>
          <a:p>
            <a:pPr marL="431800" indent="-323850">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4800" dirty="0" smtClean="0"/>
              <a:t>Simulations of precipitation</a:t>
            </a:r>
          </a:p>
        </p:txBody>
      </p:sp>
      <p:sp>
        <p:nvSpPr>
          <p:cNvPr id="12" name="TextBox 11"/>
          <p:cNvSpPr txBox="1"/>
          <p:nvPr/>
        </p:nvSpPr>
        <p:spPr>
          <a:xfrm>
            <a:off x="6710531" y="-57907"/>
            <a:ext cx="2519247" cy="636174"/>
          </a:xfrm>
          <a:prstGeom prst="rect">
            <a:avLst/>
          </a:prstGeom>
          <a:noFill/>
        </p:spPr>
        <p:txBody>
          <a:bodyPr wrap="square" rtlCol="0">
            <a:spAutoFit/>
          </a:bodyPr>
          <a:lstStyle/>
          <a:p>
            <a:pPr algn="ctr">
              <a:lnSpc>
                <a:spcPct val="98000"/>
              </a:lnSpc>
              <a:tabLst>
                <a:tab pos="723900" algn="l"/>
                <a:tab pos="1447800" algn="l"/>
                <a:tab pos="2171700" algn="l"/>
                <a:tab pos="2895600" algn="l"/>
                <a:tab pos="3619500" algn="l"/>
                <a:tab pos="4343400" algn="l"/>
              </a:tabLst>
            </a:pPr>
            <a:r>
              <a:rPr lang="en-US" dirty="0" err="1" smtClean="0"/>
              <a:t>Geofysisk</a:t>
            </a:r>
            <a:r>
              <a:rPr lang="en-US" dirty="0" smtClean="0"/>
              <a:t> </a:t>
            </a:r>
            <a:r>
              <a:rPr lang="en-US" dirty="0" err="1" smtClean="0"/>
              <a:t>Institutt</a:t>
            </a:r>
            <a:r>
              <a:rPr lang="en-US" dirty="0" smtClean="0"/>
              <a:t>, 2013-02-08</a:t>
            </a:r>
            <a:endParaRPr lang="is-IS" dirty="0">
              <a:solidFill>
                <a:srgbClr val="000000"/>
              </a:solidFill>
            </a:endParaRPr>
          </a:p>
        </p:txBody>
      </p:sp>
      <p:pic>
        <p:nvPicPr>
          <p:cNvPr id="2" name="Picture 1"/>
          <p:cNvPicPr>
            <a:picLocks noChangeAspect="1"/>
          </p:cNvPicPr>
          <p:nvPr/>
        </p:nvPicPr>
        <p:blipFill>
          <a:blip r:embed="rId3"/>
          <a:stretch>
            <a:fillRect/>
          </a:stretch>
        </p:blipFill>
        <p:spPr>
          <a:xfrm>
            <a:off x="774700" y="1044576"/>
            <a:ext cx="7861300" cy="4941984"/>
          </a:xfrm>
          <a:prstGeom prst="rect">
            <a:avLst/>
          </a:prstGeom>
        </p:spPr>
      </p:pic>
      <p:sp>
        <p:nvSpPr>
          <p:cNvPr id="3" name="TextBox 2"/>
          <p:cNvSpPr txBox="1"/>
          <p:nvPr/>
        </p:nvSpPr>
        <p:spPr>
          <a:xfrm>
            <a:off x="752048" y="5821460"/>
            <a:ext cx="8201452" cy="707886"/>
          </a:xfrm>
          <a:prstGeom prst="rect">
            <a:avLst/>
          </a:prstGeom>
          <a:noFill/>
        </p:spPr>
        <p:txBody>
          <a:bodyPr wrap="square" rtlCol="0">
            <a:spAutoFit/>
          </a:bodyPr>
          <a:lstStyle/>
          <a:p>
            <a:r>
              <a:rPr lang="en-GB" sz="2000" dirty="0"/>
              <a:t>Mean annual precipitation from March 1988 through February 2003 as simulated by the MM5 </a:t>
            </a:r>
            <a:r>
              <a:rPr lang="en-GB" sz="2000" dirty="0" smtClean="0"/>
              <a:t>model at a 8 km horizontal resolution</a:t>
            </a:r>
            <a:endParaRPr lang="en-GB" sz="2000" dirty="0"/>
          </a:p>
        </p:txBody>
      </p:sp>
    </p:spTree>
    <p:extLst>
      <p:ext uri="{BB962C8B-B14F-4D97-AF65-F5344CB8AC3E}">
        <p14:creationId xmlns:p14="http://schemas.microsoft.com/office/powerpoint/2010/main" val="108339785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500834"/>
            <a:ext cx="9144000" cy="35719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5" name="Rectangle 6"/>
          <p:cNvSpPr>
            <a:spLocks noChangeArrowheads="1"/>
          </p:cNvSpPr>
          <p:nvPr/>
        </p:nvSpPr>
        <p:spPr bwMode="auto">
          <a:xfrm>
            <a:off x="0" y="0"/>
            <a:ext cx="9180513" cy="1044576"/>
          </a:xfrm>
          <a:prstGeom prst="rect">
            <a:avLst/>
          </a:prstGeom>
          <a:solidFill>
            <a:srgbClr val="FF6600"/>
          </a:solidFill>
          <a:ln w="9525">
            <a:noFill/>
            <a:round/>
            <a:headEnd/>
            <a:tailEnd/>
          </a:ln>
          <a:effectLst/>
        </p:spPr>
        <p:txBody>
          <a:bodyPr wrap="none" anchor="ctr"/>
          <a:lstStyle/>
          <a:p>
            <a:endParaRPr lang="is-IS"/>
          </a:p>
        </p:txBody>
      </p:sp>
      <p:sp>
        <p:nvSpPr>
          <p:cNvPr id="9" name="Rectangle 8"/>
          <p:cNvSpPr/>
          <p:nvPr/>
        </p:nvSpPr>
        <p:spPr>
          <a:xfrm>
            <a:off x="434548" y="12452"/>
            <a:ext cx="7084992" cy="830997"/>
          </a:xfrm>
          <a:prstGeom prst="rect">
            <a:avLst/>
          </a:prstGeom>
        </p:spPr>
        <p:txBody>
          <a:bodyPr wrap="none">
            <a:spAutoFit/>
          </a:bodyPr>
          <a:lstStyle/>
          <a:p>
            <a:pPr marL="431800" indent="-323850">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4800" dirty="0" smtClean="0"/>
              <a:t>Simulations of precipitation</a:t>
            </a:r>
          </a:p>
        </p:txBody>
      </p:sp>
      <p:sp>
        <p:nvSpPr>
          <p:cNvPr id="12" name="TextBox 11"/>
          <p:cNvSpPr txBox="1"/>
          <p:nvPr/>
        </p:nvSpPr>
        <p:spPr>
          <a:xfrm>
            <a:off x="6710531" y="-57907"/>
            <a:ext cx="2519247" cy="636174"/>
          </a:xfrm>
          <a:prstGeom prst="rect">
            <a:avLst/>
          </a:prstGeom>
          <a:noFill/>
        </p:spPr>
        <p:txBody>
          <a:bodyPr wrap="square" rtlCol="0">
            <a:spAutoFit/>
          </a:bodyPr>
          <a:lstStyle/>
          <a:p>
            <a:pPr algn="ctr">
              <a:lnSpc>
                <a:spcPct val="98000"/>
              </a:lnSpc>
              <a:tabLst>
                <a:tab pos="723900" algn="l"/>
                <a:tab pos="1447800" algn="l"/>
                <a:tab pos="2171700" algn="l"/>
                <a:tab pos="2895600" algn="l"/>
                <a:tab pos="3619500" algn="l"/>
                <a:tab pos="4343400" algn="l"/>
              </a:tabLst>
            </a:pPr>
            <a:r>
              <a:rPr lang="en-US" dirty="0" err="1" smtClean="0"/>
              <a:t>Geofysisk</a:t>
            </a:r>
            <a:r>
              <a:rPr lang="en-US" dirty="0" smtClean="0"/>
              <a:t> </a:t>
            </a:r>
            <a:r>
              <a:rPr lang="en-US" dirty="0" err="1" smtClean="0"/>
              <a:t>Institutt</a:t>
            </a:r>
            <a:r>
              <a:rPr lang="en-US" dirty="0" smtClean="0"/>
              <a:t>, 2013-02-08</a:t>
            </a:r>
            <a:endParaRPr lang="is-IS" dirty="0">
              <a:solidFill>
                <a:srgbClr val="000000"/>
              </a:solidFill>
            </a:endParaRPr>
          </a:p>
        </p:txBody>
      </p:sp>
      <p:sp>
        <p:nvSpPr>
          <p:cNvPr id="3" name="TextBox 2"/>
          <p:cNvSpPr txBox="1"/>
          <p:nvPr/>
        </p:nvSpPr>
        <p:spPr>
          <a:xfrm>
            <a:off x="434548" y="5554760"/>
            <a:ext cx="8201452" cy="707886"/>
          </a:xfrm>
          <a:prstGeom prst="rect">
            <a:avLst/>
          </a:prstGeom>
          <a:noFill/>
        </p:spPr>
        <p:txBody>
          <a:bodyPr wrap="square" rtlCol="0">
            <a:spAutoFit/>
          </a:bodyPr>
          <a:lstStyle/>
          <a:p>
            <a:r>
              <a:rPr lang="en-GB" sz="2000" dirty="0" smtClean="0"/>
              <a:t>The effects of terrain on the precipitation pattern, and amount, are very large with the mountains constituting to about 40% increase in precipitation</a:t>
            </a:r>
            <a:endParaRPr lang="en-GB" sz="2000" dirty="0"/>
          </a:p>
        </p:txBody>
      </p:sp>
      <p:pic>
        <p:nvPicPr>
          <p:cNvPr id="6" name="Picture 5"/>
          <p:cNvPicPr>
            <a:picLocks noChangeAspect="1"/>
          </p:cNvPicPr>
          <p:nvPr/>
        </p:nvPicPr>
        <p:blipFill>
          <a:blip r:embed="rId3"/>
          <a:stretch>
            <a:fillRect/>
          </a:stretch>
        </p:blipFill>
        <p:spPr>
          <a:xfrm>
            <a:off x="50800" y="1968500"/>
            <a:ext cx="9134324" cy="2997200"/>
          </a:xfrm>
          <a:prstGeom prst="rect">
            <a:avLst/>
          </a:prstGeom>
        </p:spPr>
      </p:pic>
      <p:sp>
        <p:nvSpPr>
          <p:cNvPr id="10" name="TextBox 9"/>
          <p:cNvSpPr txBox="1"/>
          <p:nvPr/>
        </p:nvSpPr>
        <p:spPr>
          <a:xfrm>
            <a:off x="434548" y="4965700"/>
            <a:ext cx="8201452" cy="400110"/>
          </a:xfrm>
          <a:prstGeom prst="rect">
            <a:avLst/>
          </a:prstGeom>
          <a:noFill/>
        </p:spPr>
        <p:txBody>
          <a:bodyPr wrap="square" rtlCol="0">
            <a:spAutoFit/>
          </a:bodyPr>
          <a:lstStyle/>
          <a:p>
            <a:r>
              <a:rPr lang="en-GB" sz="2000" dirty="0" smtClean="0"/>
              <a:t>Unmodified terrain                                      Terrain height set to 1 meter</a:t>
            </a:r>
            <a:endParaRPr lang="en-GB" sz="2000" dirty="0"/>
          </a:p>
        </p:txBody>
      </p:sp>
      <p:sp>
        <p:nvSpPr>
          <p:cNvPr id="11" name="TextBox 10"/>
          <p:cNvSpPr txBox="1"/>
          <p:nvPr/>
        </p:nvSpPr>
        <p:spPr>
          <a:xfrm>
            <a:off x="434548" y="1435100"/>
            <a:ext cx="8201452" cy="400110"/>
          </a:xfrm>
          <a:prstGeom prst="rect">
            <a:avLst/>
          </a:prstGeom>
          <a:noFill/>
        </p:spPr>
        <p:txBody>
          <a:bodyPr wrap="square" rtlCol="0">
            <a:spAutoFit/>
          </a:bodyPr>
          <a:lstStyle/>
          <a:p>
            <a:r>
              <a:rPr lang="en-GB" sz="2000" dirty="0" smtClean="0"/>
              <a:t>Simulation period is September 2001 through August 2002</a:t>
            </a:r>
            <a:endParaRPr lang="en-GB" sz="2000" dirty="0"/>
          </a:p>
        </p:txBody>
      </p:sp>
    </p:spTree>
    <p:extLst>
      <p:ext uri="{BB962C8B-B14F-4D97-AF65-F5344CB8AC3E}">
        <p14:creationId xmlns:p14="http://schemas.microsoft.com/office/powerpoint/2010/main" val="100281830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urkoma-AddaBar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949856" y="2064349"/>
            <a:ext cx="3251200" cy="4659700"/>
          </a:xfrm>
          <a:prstGeom prst="rect">
            <a:avLst/>
          </a:prstGeom>
        </p:spPr>
      </p:pic>
      <p:sp>
        <p:nvSpPr>
          <p:cNvPr id="4" name="Rectangle 3"/>
          <p:cNvSpPr/>
          <p:nvPr/>
        </p:nvSpPr>
        <p:spPr>
          <a:xfrm>
            <a:off x="0" y="6500834"/>
            <a:ext cx="9144000" cy="35719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5" name="Rectangle 6"/>
          <p:cNvSpPr>
            <a:spLocks noChangeArrowheads="1"/>
          </p:cNvSpPr>
          <p:nvPr/>
        </p:nvSpPr>
        <p:spPr bwMode="auto">
          <a:xfrm>
            <a:off x="0" y="0"/>
            <a:ext cx="9180513" cy="1044576"/>
          </a:xfrm>
          <a:prstGeom prst="rect">
            <a:avLst/>
          </a:prstGeom>
          <a:solidFill>
            <a:srgbClr val="FF6600"/>
          </a:solidFill>
          <a:ln w="9525">
            <a:noFill/>
            <a:round/>
            <a:headEnd/>
            <a:tailEnd/>
          </a:ln>
          <a:effectLst/>
        </p:spPr>
        <p:txBody>
          <a:bodyPr wrap="none" anchor="ctr"/>
          <a:lstStyle/>
          <a:p>
            <a:endParaRPr lang="is-IS"/>
          </a:p>
        </p:txBody>
      </p:sp>
      <p:sp>
        <p:nvSpPr>
          <p:cNvPr id="9" name="Rectangle 8"/>
          <p:cNvSpPr/>
          <p:nvPr/>
        </p:nvSpPr>
        <p:spPr>
          <a:xfrm>
            <a:off x="434548" y="12452"/>
            <a:ext cx="7084992" cy="830997"/>
          </a:xfrm>
          <a:prstGeom prst="rect">
            <a:avLst/>
          </a:prstGeom>
        </p:spPr>
        <p:txBody>
          <a:bodyPr wrap="none">
            <a:spAutoFit/>
          </a:bodyPr>
          <a:lstStyle/>
          <a:p>
            <a:pPr marL="431800" indent="-323850">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4800" dirty="0" smtClean="0"/>
              <a:t>Simulations of precipitation</a:t>
            </a:r>
          </a:p>
        </p:txBody>
      </p:sp>
      <p:sp>
        <p:nvSpPr>
          <p:cNvPr id="12" name="TextBox 11"/>
          <p:cNvSpPr txBox="1"/>
          <p:nvPr/>
        </p:nvSpPr>
        <p:spPr>
          <a:xfrm>
            <a:off x="6710531" y="-57907"/>
            <a:ext cx="2519247" cy="636174"/>
          </a:xfrm>
          <a:prstGeom prst="rect">
            <a:avLst/>
          </a:prstGeom>
          <a:noFill/>
        </p:spPr>
        <p:txBody>
          <a:bodyPr wrap="square" rtlCol="0">
            <a:spAutoFit/>
          </a:bodyPr>
          <a:lstStyle/>
          <a:p>
            <a:pPr algn="ctr">
              <a:lnSpc>
                <a:spcPct val="98000"/>
              </a:lnSpc>
              <a:tabLst>
                <a:tab pos="723900" algn="l"/>
                <a:tab pos="1447800" algn="l"/>
                <a:tab pos="2171700" algn="l"/>
                <a:tab pos="2895600" algn="l"/>
                <a:tab pos="3619500" algn="l"/>
                <a:tab pos="4343400" algn="l"/>
              </a:tabLst>
            </a:pPr>
            <a:r>
              <a:rPr lang="en-US" dirty="0" err="1" smtClean="0"/>
              <a:t>Geofysisk</a:t>
            </a:r>
            <a:r>
              <a:rPr lang="en-US" dirty="0" smtClean="0"/>
              <a:t> </a:t>
            </a:r>
            <a:r>
              <a:rPr lang="en-US" dirty="0" err="1" smtClean="0"/>
              <a:t>Institutt</a:t>
            </a:r>
            <a:r>
              <a:rPr lang="en-US" dirty="0" smtClean="0"/>
              <a:t>, 2013-02-08</a:t>
            </a:r>
            <a:endParaRPr lang="is-IS" dirty="0">
              <a:solidFill>
                <a:srgbClr val="000000"/>
              </a:solidFill>
            </a:endParaRPr>
          </a:p>
        </p:txBody>
      </p:sp>
      <p:pic>
        <p:nvPicPr>
          <p:cNvPr id="2" name="Picture 1"/>
          <p:cNvPicPr>
            <a:picLocks noChangeAspect="1"/>
          </p:cNvPicPr>
          <p:nvPr/>
        </p:nvPicPr>
        <p:blipFill>
          <a:blip r:embed="rId4"/>
          <a:stretch>
            <a:fillRect/>
          </a:stretch>
        </p:blipFill>
        <p:spPr>
          <a:xfrm>
            <a:off x="3609782" y="1044576"/>
            <a:ext cx="5570731" cy="3502024"/>
          </a:xfrm>
          <a:prstGeom prst="rect">
            <a:avLst/>
          </a:prstGeom>
        </p:spPr>
      </p:pic>
      <p:sp>
        <p:nvSpPr>
          <p:cNvPr id="3" name="TextBox 2"/>
          <p:cNvSpPr txBox="1"/>
          <p:nvPr/>
        </p:nvSpPr>
        <p:spPr>
          <a:xfrm>
            <a:off x="752048" y="5821460"/>
            <a:ext cx="8201452" cy="400110"/>
          </a:xfrm>
          <a:prstGeom prst="rect">
            <a:avLst/>
          </a:prstGeom>
          <a:noFill/>
        </p:spPr>
        <p:txBody>
          <a:bodyPr wrap="square" rtlCol="0">
            <a:spAutoFit/>
          </a:bodyPr>
          <a:lstStyle/>
          <a:p>
            <a:r>
              <a:rPr lang="en-GB" sz="2000" dirty="0" smtClean="0"/>
              <a:t>Some similarities with the early work of </a:t>
            </a:r>
            <a:r>
              <a:rPr lang="en-GB" sz="2000" dirty="0" err="1" smtClean="0"/>
              <a:t>Adda</a:t>
            </a:r>
            <a:r>
              <a:rPr lang="en-GB" sz="2000" dirty="0" smtClean="0"/>
              <a:t> </a:t>
            </a:r>
            <a:r>
              <a:rPr lang="en-GB" sz="2000" dirty="0" err="1" smtClean="0"/>
              <a:t>Bára</a:t>
            </a:r>
            <a:r>
              <a:rPr lang="en-GB" sz="2000" dirty="0" smtClean="0"/>
              <a:t>, and some differences</a:t>
            </a:r>
            <a:endParaRPr lang="en-GB" sz="2000" dirty="0"/>
          </a:p>
        </p:txBody>
      </p:sp>
      <p:cxnSp>
        <p:nvCxnSpPr>
          <p:cNvPr id="7" name="Straight Arrow Connector 6"/>
          <p:cNvCxnSpPr/>
          <p:nvPr/>
        </p:nvCxnSpPr>
        <p:spPr>
          <a:xfrm flipH="1" flipV="1">
            <a:off x="5943600" y="3797300"/>
            <a:ext cx="1752600" cy="21336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flipV="1">
            <a:off x="6896100" y="3378200"/>
            <a:ext cx="800100" cy="25527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flipV="1">
            <a:off x="1752600" y="5156200"/>
            <a:ext cx="434548" cy="7747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V="1">
            <a:off x="2187148" y="3378200"/>
            <a:ext cx="3045252" cy="25527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V="1">
            <a:off x="2187148" y="4102100"/>
            <a:ext cx="454452" cy="1828800"/>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V="1">
            <a:off x="2187148" y="2501900"/>
            <a:ext cx="3756452" cy="3429000"/>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9624841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3-02-08 at 8.30.3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648" y="1044576"/>
            <a:ext cx="7840634" cy="5443558"/>
          </a:xfrm>
          <a:prstGeom prst="rect">
            <a:avLst/>
          </a:prstGeom>
        </p:spPr>
      </p:pic>
      <p:sp>
        <p:nvSpPr>
          <p:cNvPr id="4" name="Rectangle 3"/>
          <p:cNvSpPr/>
          <p:nvPr/>
        </p:nvSpPr>
        <p:spPr>
          <a:xfrm>
            <a:off x="0" y="6500834"/>
            <a:ext cx="9144000" cy="35719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5" name="Rectangle 6"/>
          <p:cNvSpPr>
            <a:spLocks noChangeArrowheads="1"/>
          </p:cNvSpPr>
          <p:nvPr/>
        </p:nvSpPr>
        <p:spPr bwMode="auto">
          <a:xfrm>
            <a:off x="0" y="0"/>
            <a:ext cx="9180513" cy="1044576"/>
          </a:xfrm>
          <a:prstGeom prst="rect">
            <a:avLst/>
          </a:prstGeom>
          <a:solidFill>
            <a:srgbClr val="FF6600"/>
          </a:solidFill>
          <a:ln w="9525">
            <a:noFill/>
            <a:round/>
            <a:headEnd/>
            <a:tailEnd/>
          </a:ln>
          <a:effectLst/>
        </p:spPr>
        <p:txBody>
          <a:bodyPr wrap="none" anchor="ctr"/>
          <a:lstStyle/>
          <a:p>
            <a:endParaRPr lang="is-IS"/>
          </a:p>
        </p:txBody>
      </p:sp>
      <p:sp>
        <p:nvSpPr>
          <p:cNvPr id="9" name="Rectangle 8"/>
          <p:cNvSpPr/>
          <p:nvPr/>
        </p:nvSpPr>
        <p:spPr>
          <a:xfrm>
            <a:off x="434548" y="12452"/>
            <a:ext cx="7084992" cy="830997"/>
          </a:xfrm>
          <a:prstGeom prst="rect">
            <a:avLst/>
          </a:prstGeom>
        </p:spPr>
        <p:txBody>
          <a:bodyPr wrap="none">
            <a:spAutoFit/>
          </a:bodyPr>
          <a:lstStyle/>
          <a:p>
            <a:pPr marL="431800" indent="-323850">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4800" dirty="0" smtClean="0"/>
              <a:t>Simulations of precipitation</a:t>
            </a:r>
          </a:p>
        </p:txBody>
      </p:sp>
      <p:sp>
        <p:nvSpPr>
          <p:cNvPr id="12" name="TextBox 11"/>
          <p:cNvSpPr txBox="1"/>
          <p:nvPr/>
        </p:nvSpPr>
        <p:spPr>
          <a:xfrm>
            <a:off x="6710531" y="-57907"/>
            <a:ext cx="2519247" cy="636174"/>
          </a:xfrm>
          <a:prstGeom prst="rect">
            <a:avLst/>
          </a:prstGeom>
          <a:noFill/>
        </p:spPr>
        <p:txBody>
          <a:bodyPr wrap="square" rtlCol="0">
            <a:spAutoFit/>
          </a:bodyPr>
          <a:lstStyle/>
          <a:p>
            <a:pPr algn="ctr">
              <a:lnSpc>
                <a:spcPct val="98000"/>
              </a:lnSpc>
              <a:tabLst>
                <a:tab pos="723900" algn="l"/>
                <a:tab pos="1447800" algn="l"/>
                <a:tab pos="2171700" algn="l"/>
                <a:tab pos="2895600" algn="l"/>
                <a:tab pos="3619500" algn="l"/>
                <a:tab pos="4343400" algn="l"/>
              </a:tabLst>
            </a:pPr>
            <a:r>
              <a:rPr lang="en-US" dirty="0" err="1" smtClean="0"/>
              <a:t>Geofysisk</a:t>
            </a:r>
            <a:r>
              <a:rPr lang="en-US" dirty="0" smtClean="0"/>
              <a:t> </a:t>
            </a:r>
            <a:r>
              <a:rPr lang="en-US" dirty="0" err="1" smtClean="0"/>
              <a:t>Institutt</a:t>
            </a:r>
            <a:r>
              <a:rPr lang="en-US" dirty="0" smtClean="0"/>
              <a:t>, 2013-02-08</a:t>
            </a:r>
            <a:endParaRPr lang="is-IS" dirty="0">
              <a:solidFill>
                <a:srgbClr val="000000"/>
              </a:solidFill>
            </a:endParaRPr>
          </a:p>
        </p:txBody>
      </p:sp>
      <p:sp>
        <p:nvSpPr>
          <p:cNvPr id="10" name="Oval 9"/>
          <p:cNvSpPr/>
          <p:nvPr/>
        </p:nvSpPr>
        <p:spPr>
          <a:xfrm>
            <a:off x="3314700" y="3530600"/>
            <a:ext cx="952500" cy="107950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7" name="Oval 16"/>
          <p:cNvSpPr/>
          <p:nvPr/>
        </p:nvSpPr>
        <p:spPr>
          <a:xfrm>
            <a:off x="4279900" y="3479800"/>
            <a:ext cx="850900" cy="95250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9" name="Oval 18"/>
          <p:cNvSpPr/>
          <p:nvPr/>
        </p:nvSpPr>
        <p:spPr>
          <a:xfrm>
            <a:off x="5295900" y="3759200"/>
            <a:ext cx="952500" cy="107950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0" name="Oval 19"/>
          <p:cNvSpPr/>
          <p:nvPr/>
        </p:nvSpPr>
        <p:spPr>
          <a:xfrm>
            <a:off x="6240631" y="3797300"/>
            <a:ext cx="952500" cy="107950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2" name="Oval 21"/>
          <p:cNvSpPr/>
          <p:nvPr/>
        </p:nvSpPr>
        <p:spPr>
          <a:xfrm>
            <a:off x="5105400" y="3683000"/>
            <a:ext cx="2414140" cy="187960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6375390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500834"/>
            <a:ext cx="9144000" cy="35719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5" name="Rectangle 6"/>
          <p:cNvSpPr>
            <a:spLocks noChangeArrowheads="1"/>
          </p:cNvSpPr>
          <p:nvPr/>
        </p:nvSpPr>
        <p:spPr bwMode="auto">
          <a:xfrm>
            <a:off x="0" y="0"/>
            <a:ext cx="9180513" cy="1044576"/>
          </a:xfrm>
          <a:prstGeom prst="rect">
            <a:avLst/>
          </a:prstGeom>
          <a:solidFill>
            <a:srgbClr val="FF6600"/>
          </a:solidFill>
          <a:ln w="9525">
            <a:noFill/>
            <a:round/>
            <a:headEnd/>
            <a:tailEnd/>
          </a:ln>
          <a:effectLst/>
        </p:spPr>
        <p:txBody>
          <a:bodyPr wrap="none" anchor="ctr"/>
          <a:lstStyle/>
          <a:p>
            <a:endParaRPr lang="is-IS"/>
          </a:p>
        </p:txBody>
      </p:sp>
      <p:sp>
        <p:nvSpPr>
          <p:cNvPr id="9" name="Rectangle 8"/>
          <p:cNvSpPr/>
          <p:nvPr/>
        </p:nvSpPr>
        <p:spPr>
          <a:xfrm>
            <a:off x="434548" y="12452"/>
            <a:ext cx="7084992" cy="830997"/>
          </a:xfrm>
          <a:prstGeom prst="rect">
            <a:avLst/>
          </a:prstGeom>
        </p:spPr>
        <p:txBody>
          <a:bodyPr wrap="none">
            <a:spAutoFit/>
          </a:bodyPr>
          <a:lstStyle/>
          <a:p>
            <a:pPr marL="431800" indent="-323850">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4800" dirty="0" smtClean="0"/>
              <a:t>Simulations of precipitation</a:t>
            </a:r>
          </a:p>
        </p:txBody>
      </p:sp>
      <p:sp>
        <p:nvSpPr>
          <p:cNvPr id="12" name="TextBox 11"/>
          <p:cNvSpPr txBox="1"/>
          <p:nvPr/>
        </p:nvSpPr>
        <p:spPr>
          <a:xfrm>
            <a:off x="6710531" y="-57907"/>
            <a:ext cx="2519247" cy="636174"/>
          </a:xfrm>
          <a:prstGeom prst="rect">
            <a:avLst/>
          </a:prstGeom>
          <a:noFill/>
        </p:spPr>
        <p:txBody>
          <a:bodyPr wrap="square" rtlCol="0">
            <a:spAutoFit/>
          </a:bodyPr>
          <a:lstStyle/>
          <a:p>
            <a:pPr algn="ctr">
              <a:lnSpc>
                <a:spcPct val="98000"/>
              </a:lnSpc>
              <a:tabLst>
                <a:tab pos="723900" algn="l"/>
                <a:tab pos="1447800" algn="l"/>
                <a:tab pos="2171700" algn="l"/>
                <a:tab pos="2895600" algn="l"/>
                <a:tab pos="3619500" algn="l"/>
                <a:tab pos="4343400" algn="l"/>
              </a:tabLst>
            </a:pPr>
            <a:r>
              <a:rPr lang="en-US" dirty="0" err="1" smtClean="0"/>
              <a:t>Geofysisk</a:t>
            </a:r>
            <a:r>
              <a:rPr lang="en-US" dirty="0" smtClean="0"/>
              <a:t> </a:t>
            </a:r>
            <a:r>
              <a:rPr lang="en-US" dirty="0" err="1" smtClean="0"/>
              <a:t>Institutt</a:t>
            </a:r>
            <a:r>
              <a:rPr lang="en-US" dirty="0" smtClean="0"/>
              <a:t>, 2013-02-08</a:t>
            </a:r>
            <a:endParaRPr lang="is-IS" dirty="0">
              <a:solidFill>
                <a:srgbClr val="000000"/>
              </a:solidFill>
            </a:endParaRPr>
          </a:p>
        </p:txBody>
      </p:sp>
      <p:sp>
        <p:nvSpPr>
          <p:cNvPr id="3" name="TextBox 2"/>
          <p:cNvSpPr txBox="1"/>
          <p:nvPr/>
        </p:nvSpPr>
        <p:spPr>
          <a:xfrm>
            <a:off x="191873" y="4308476"/>
            <a:ext cx="4100726" cy="1323439"/>
          </a:xfrm>
          <a:prstGeom prst="rect">
            <a:avLst/>
          </a:prstGeom>
          <a:noFill/>
        </p:spPr>
        <p:txBody>
          <a:bodyPr wrap="square" rtlCol="0">
            <a:spAutoFit/>
          </a:bodyPr>
          <a:lstStyle/>
          <a:p>
            <a:r>
              <a:rPr lang="en-GB" sz="2000" dirty="0" smtClean="0"/>
              <a:t>Observed (solid lines) and simulated (dashed lines) accumulated winter precipitation for five large ice caps in central and SE Iceland</a:t>
            </a:r>
            <a:endParaRPr lang="en-GB" sz="2000" dirty="0"/>
          </a:p>
        </p:txBody>
      </p:sp>
      <p:pic>
        <p:nvPicPr>
          <p:cNvPr id="6" name="Picture 5"/>
          <p:cNvPicPr>
            <a:picLocks noChangeAspect="1"/>
          </p:cNvPicPr>
          <p:nvPr/>
        </p:nvPicPr>
        <p:blipFill>
          <a:blip r:embed="rId3"/>
          <a:stretch>
            <a:fillRect/>
          </a:stretch>
        </p:blipFill>
        <p:spPr>
          <a:xfrm>
            <a:off x="0" y="1044576"/>
            <a:ext cx="4375778" cy="3263900"/>
          </a:xfrm>
          <a:prstGeom prst="rect">
            <a:avLst/>
          </a:prstGeom>
        </p:spPr>
      </p:pic>
      <p:pic>
        <p:nvPicPr>
          <p:cNvPr id="10" name="Picture 9"/>
          <p:cNvPicPr>
            <a:picLocks noChangeAspect="1"/>
          </p:cNvPicPr>
          <p:nvPr/>
        </p:nvPicPr>
        <p:blipFill>
          <a:blip r:embed="rId4"/>
          <a:stretch>
            <a:fillRect/>
          </a:stretch>
        </p:blipFill>
        <p:spPr>
          <a:xfrm>
            <a:off x="4292599" y="1485900"/>
            <a:ext cx="4760475" cy="4038600"/>
          </a:xfrm>
          <a:prstGeom prst="rect">
            <a:avLst/>
          </a:prstGeom>
        </p:spPr>
      </p:pic>
      <p:sp>
        <p:nvSpPr>
          <p:cNvPr id="2" name="TextBox 1"/>
          <p:cNvSpPr txBox="1"/>
          <p:nvPr/>
        </p:nvSpPr>
        <p:spPr>
          <a:xfrm>
            <a:off x="1092200" y="3225800"/>
            <a:ext cx="1968500" cy="369332"/>
          </a:xfrm>
          <a:prstGeom prst="rect">
            <a:avLst/>
          </a:prstGeom>
          <a:noFill/>
        </p:spPr>
        <p:txBody>
          <a:bodyPr wrap="square" rtlCol="0">
            <a:spAutoFit/>
          </a:bodyPr>
          <a:lstStyle/>
          <a:p>
            <a:r>
              <a:rPr lang="en-GB" dirty="0" err="1" smtClean="0"/>
              <a:t>Hofsjökull</a:t>
            </a:r>
            <a:r>
              <a:rPr lang="en-GB" dirty="0" smtClean="0"/>
              <a:t> ice cap</a:t>
            </a:r>
            <a:endParaRPr lang="en-GB" dirty="0"/>
          </a:p>
        </p:txBody>
      </p:sp>
    </p:spTree>
    <p:extLst>
      <p:ext uri="{BB962C8B-B14F-4D97-AF65-F5344CB8AC3E}">
        <p14:creationId xmlns:p14="http://schemas.microsoft.com/office/powerpoint/2010/main" val="24342168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4" name="Rectangle 6"/>
          <p:cNvSpPr>
            <a:spLocks noChangeArrowheads="1"/>
          </p:cNvSpPr>
          <p:nvPr/>
        </p:nvSpPr>
        <p:spPr bwMode="auto">
          <a:xfrm>
            <a:off x="0" y="0"/>
            <a:ext cx="9180513" cy="539750"/>
          </a:xfrm>
          <a:prstGeom prst="rect">
            <a:avLst/>
          </a:prstGeom>
          <a:solidFill>
            <a:srgbClr val="FF6600"/>
          </a:solidFill>
          <a:ln w="9525">
            <a:noFill/>
            <a:round/>
            <a:headEnd/>
            <a:tailEnd/>
          </a:ln>
          <a:effectLst/>
        </p:spPr>
        <p:txBody>
          <a:bodyPr wrap="none" anchor="ctr"/>
          <a:lstStyle/>
          <a:p>
            <a:endParaRPr lang="is-IS"/>
          </a:p>
        </p:txBody>
      </p:sp>
      <p:sp>
        <p:nvSpPr>
          <p:cNvPr id="17" name="Rectangle 16"/>
          <p:cNvSpPr/>
          <p:nvPr/>
        </p:nvSpPr>
        <p:spPr>
          <a:xfrm>
            <a:off x="0" y="6500834"/>
            <a:ext cx="9144000" cy="35719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23" name="Rectangle 22"/>
          <p:cNvSpPr/>
          <p:nvPr/>
        </p:nvSpPr>
        <p:spPr>
          <a:xfrm>
            <a:off x="683568" y="0"/>
            <a:ext cx="6002765" cy="584776"/>
          </a:xfrm>
          <a:prstGeom prst="rect">
            <a:avLst/>
          </a:prstGeom>
        </p:spPr>
        <p:txBody>
          <a:bodyPr wrap="none">
            <a:spAutoFit/>
          </a:bodyPr>
          <a:lstStyle/>
          <a:p>
            <a:pPr marL="431800" indent="-323850">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Observations of weather in Iceland</a:t>
            </a:r>
          </a:p>
        </p:txBody>
      </p:sp>
      <p:sp>
        <p:nvSpPr>
          <p:cNvPr id="6" name="TextBox 5"/>
          <p:cNvSpPr txBox="1"/>
          <p:nvPr/>
        </p:nvSpPr>
        <p:spPr>
          <a:xfrm>
            <a:off x="6922397" y="1281495"/>
            <a:ext cx="1929503" cy="3046988"/>
          </a:xfrm>
          <a:prstGeom prst="rect">
            <a:avLst/>
          </a:prstGeom>
          <a:noFill/>
        </p:spPr>
        <p:txBody>
          <a:bodyPr wrap="square" rtlCol="0">
            <a:spAutoFit/>
          </a:bodyPr>
          <a:lstStyle/>
          <a:p>
            <a:r>
              <a:rPr lang="en-US" sz="2400" dirty="0" smtClean="0"/>
              <a:t>Current observational network in Iceland. Most stations are automatic, or becoming automatic</a:t>
            </a:r>
            <a:endParaRPr lang="en-US" sz="2400" dirty="0"/>
          </a:p>
        </p:txBody>
      </p:sp>
      <p:sp>
        <p:nvSpPr>
          <p:cNvPr id="14" name="TextBox 13"/>
          <p:cNvSpPr txBox="1"/>
          <p:nvPr/>
        </p:nvSpPr>
        <p:spPr>
          <a:xfrm>
            <a:off x="6710531" y="-57907"/>
            <a:ext cx="2519247" cy="636174"/>
          </a:xfrm>
          <a:prstGeom prst="rect">
            <a:avLst/>
          </a:prstGeom>
          <a:noFill/>
        </p:spPr>
        <p:txBody>
          <a:bodyPr wrap="square" rtlCol="0">
            <a:spAutoFit/>
          </a:bodyPr>
          <a:lstStyle/>
          <a:p>
            <a:pPr algn="ctr">
              <a:lnSpc>
                <a:spcPct val="98000"/>
              </a:lnSpc>
              <a:tabLst>
                <a:tab pos="723900" algn="l"/>
                <a:tab pos="1447800" algn="l"/>
                <a:tab pos="2171700" algn="l"/>
                <a:tab pos="2895600" algn="l"/>
                <a:tab pos="3619500" algn="l"/>
                <a:tab pos="4343400" algn="l"/>
              </a:tabLst>
            </a:pPr>
            <a:r>
              <a:rPr lang="en-US" dirty="0" err="1" smtClean="0"/>
              <a:t>Geofysisk</a:t>
            </a:r>
            <a:r>
              <a:rPr lang="en-US" dirty="0" smtClean="0"/>
              <a:t> </a:t>
            </a:r>
            <a:r>
              <a:rPr lang="en-US" dirty="0" err="1" smtClean="0"/>
              <a:t>Institutt</a:t>
            </a:r>
            <a:r>
              <a:rPr lang="en-US" dirty="0" smtClean="0"/>
              <a:t>, 2013-02-08</a:t>
            </a:r>
            <a:endParaRPr lang="is-IS" dirty="0">
              <a:solidFill>
                <a:srgbClr val="000000"/>
              </a:solidFill>
            </a:endParaRPr>
          </a:p>
        </p:txBody>
      </p:sp>
      <p:pic>
        <p:nvPicPr>
          <p:cNvPr id="5" name="Picture 4" descr="stations_w_orograph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614" y="990600"/>
            <a:ext cx="6805584" cy="5045125"/>
          </a:xfrm>
          <a:prstGeom prst="rect">
            <a:avLst/>
          </a:prstGeom>
        </p:spPr>
      </p:pic>
      <p:sp>
        <p:nvSpPr>
          <p:cNvPr id="7" name="TextBox 6"/>
          <p:cNvSpPr txBox="1"/>
          <p:nvPr/>
        </p:nvSpPr>
        <p:spPr>
          <a:xfrm>
            <a:off x="2806700" y="1548031"/>
            <a:ext cx="1422400" cy="369332"/>
          </a:xfrm>
          <a:prstGeom prst="rect">
            <a:avLst/>
          </a:prstGeom>
          <a:noFill/>
        </p:spPr>
        <p:txBody>
          <a:bodyPr wrap="square" rtlCol="0">
            <a:spAutoFit/>
          </a:bodyPr>
          <a:lstStyle/>
          <a:p>
            <a:r>
              <a:rPr lang="en-GB" dirty="0" err="1" smtClean="0"/>
              <a:t>Hveravellir</a:t>
            </a:r>
            <a:endParaRPr lang="en-GB" dirty="0"/>
          </a:p>
        </p:txBody>
      </p:sp>
      <p:cxnSp>
        <p:nvCxnSpPr>
          <p:cNvPr id="9" name="Straight Arrow Connector 8"/>
          <p:cNvCxnSpPr/>
          <p:nvPr/>
        </p:nvCxnSpPr>
        <p:spPr>
          <a:xfrm>
            <a:off x="3505200" y="1917363"/>
            <a:ext cx="292100" cy="172753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1663700" y="4160134"/>
            <a:ext cx="1422400" cy="369332"/>
          </a:xfrm>
          <a:prstGeom prst="rect">
            <a:avLst/>
          </a:prstGeom>
          <a:noFill/>
        </p:spPr>
        <p:txBody>
          <a:bodyPr wrap="square" rtlCol="0">
            <a:spAutoFit/>
          </a:bodyPr>
          <a:lstStyle/>
          <a:p>
            <a:r>
              <a:rPr lang="en-GB" dirty="0" smtClean="0"/>
              <a:t>Reykjavík</a:t>
            </a:r>
            <a:endParaRPr lang="en-GB" dirty="0"/>
          </a:p>
        </p:txBody>
      </p:sp>
      <p:sp>
        <p:nvSpPr>
          <p:cNvPr id="20" name="TextBox 19"/>
          <p:cNvSpPr txBox="1"/>
          <p:nvPr/>
        </p:nvSpPr>
        <p:spPr>
          <a:xfrm>
            <a:off x="683568" y="4960234"/>
            <a:ext cx="1615132" cy="369332"/>
          </a:xfrm>
          <a:prstGeom prst="rect">
            <a:avLst/>
          </a:prstGeom>
          <a:noFill/>
        </p:spPr>
        <p:txBody>
          <a:bodyPr wrap="square" rtlCol="0">
            <a:spAutoFit/>
          </a:bodyPr>
          <a:lstStyle/>
          <a:p>
            <a:r>
              <a:rPr lang="en-GB" dirty="0" err="1" smtClean="0"/>
              <a:t>Kefalvík</a:t>
            </a:r>
            <a:r>
              <a:rPr lang="en-GB" dirty="0" smtClean="0"/>
              <a:t> airport</a:t>
            </a:r>
            <a:endParaRPr lang="en-GB" dirty="0"/>
          </a:p>
        </p:txBody>
      </p:sp>
      <p:cxnSp>
        <p:nvCxnSpPr>
          <p:cNvPr id="21" name="Straight Arrow Connector 20"/>
          <p:cNvCxnSpPr/>
          <p:nvPr/>
        </p:nvCxnSpPr>
        <p:spPr>
          <a:xfrm flipH="1" flipV="1">
            <a:off x="6121400" y="3251200"/>
            <a:ext cx="125581" cy="121476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5562600" y="4298434"/>
            <a:ext cx="1891898" cy="369332"/>
          </a:xfrm>
          <a:prstGeom prst="rect">
            <a:avLst/>
          </a:prstGeom>
          <a:noFill/>
        </p:spPr>
        <p:txBody>
          <a:bodyPr wrap="square" rtlCol="0">
            <a:spAutoFit/>
          </a:bodyPr>
          <a:lstStyle/>
          <a:p>
            <a:r>
              <a:rPr lang="en-GB" dirty="0" err="1" smtClean="0"/>
              <a:t>Egilstaðir</a:t>
            </a:r>
            <a:r>
              <a:rPr lang="en-GB" dirty="0" smtClean="0"/>
              <a:t> airport</a:t>
            </a:r>
            <a:endParaRPr lang="en-GB" dirty="0"/>
          </a:p>
        </p:txBody>
      </p:sp>
      <p:cxnSp>
        <p:nvCxnSpPr>
          <p:cNvPr id="25" name="Straight Arrow Connector 24"/>
          <p:cNvCxnSpPr/>
          <p:nvPr/>
        </p:nvCxnSpPr>
        <p:spPr>
          <a:xfrm flipV="1">
            <a:off x="1371600" y="4667766"/>
            <a:ext cx="927100" cy="36143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8013167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500834"/>
            <a:ext cx="9144000" cy="35719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5" name="Rectangle 6"/>
          <p:cNvSpPr>
            <a:spLocks noChangeArrowheads="1"/>
          </p:cNvSpPr>
          <p:nvPr/>
        </p:nvSpPr>
        <p:spPr bwMode="auto">
          <a:xfrm>
            <a:off x="0" y="0"/>
            <a:ext cx="9180513" cy="1044576"/>
          </a:xfrm>
          <a:prstGeom prst="rect">
            <a:avLst/>
          </a:prstGeom>
          <a:solidFill>
            <a:srgbClr val="FF6600"/>
          </a:solidFill>
          <a:ln w="9525">
            <a:noFill/>
            <a:round/>
            <a:headEnd/>
            <a:tailEnd/>
          </a:ln>
          <a:effectLst/>
        </p:spPr>
        <p:txBody>
          <a:bodyPr wrap="none" anchor="ctr"/>
          <a:lstStyle/>
          <a:p>
            <a:endParaRPr lang="is-IS"/>
          </a:p>
        </p:txBody>
      </p:sp>
      <p:sp>
        <p:nvSpPr>
          <p:cNvPr id="9" name="Rectangle 8"/>
          <p:cNvSpPr/>
          <p:nvPr/>
        </p:nvSpPr>
        <p:spPr>
          <a:xfrm>
            <a:off x="434548" y="12452"/>
            <a:ext cx="7084992" cy="830997"/>
          </a:xfrm>
          <a:prstGeom prst="rect">
            <a:avLst/>
          </a:prstGeom>
        </p:spPr>
        <p:txBody>
          <a:bodyPr wrap="none">
            <a:spAutoFit/>
          </a:bodyPr>
          <a:lstStyle/>
          <a:p>
            <a:pPr marL="431800" indent="-323850">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4800" dirty="0" smtClean="0"/>
              <a:t>Simulations of precipitation</a:t>
            </a:r>
          </a:p>
        </p:txBody>
      </p:sp>
      <p:sp>
        <p:nvSpPr>
          <p:cNvPr id="12" name="TextBox 11"/>
          <p:cNvSpPr txBox="1"/>
          <p:nvPr/>
        </p:nvSpPr>
        <p:spPr>
          <a:xfrm>
            <a:off x="6710531" y="-57907"/>
            <a:ext cx="2519247" cy="636174"/>
          </a:xfrm>
          <a:prstGeom prst="rect">
            <a:avLst/>
          </a:prstGeom>
          <a:noFill/>
        </p:spPr>
        <p:txBody>
          <a:bodyPr wrap="square" rtlCol="0">
            <a:spAutoFit/>
          </a:bodyPr>
          <a:lstStyle/>
          <a:p>
            <a:pPr algn="ctr">
              <a:lnSpc>
                <a:spcPct val="98000"/>
              </a:lnSpc>
              <a:tabLst>
                <a:tab pos="723900" algn="l"/>
                <a:tab pos="1447800" algn="l"/>
                <a:tab pos="2171700" algn="l"/>
                <a:tab pos="2895600" algn="l"/>
                <a:tab pos="3619500" algn="l"/>
                <a:tab pos="4343400" algn="l"/>
              </a:tabLst>
            </a:pPr>
            <a:r>
              <a:rPr lang="en-US" dirty="0" err="1" smtClean="0"/>
              <a:t>Geofysisk</a:t>
            </a:r>
            <a:r>
              <a:rPr lang="en-US" dirty="0" smtClean="0"/>
              <a:t> </a:t>
            </a:r>
            <a:r>
              <a:rPr lang="en-US" dirty="0" err="1" smtClean="0"/>
              <a:t>Institutt</a:t>
            </a:r>
            <a:r>
              <a:rPr lang="en-US" dirty="0" smtClean="0"/>
              <a:t>, 2013-02-08</a:t>
            </a:r>
            <a:endParaRPr lang="is-IS" dirty="0">
              <a:solidFill>
                <a:srgbClr val="000000"/>
              </a:solidFill>
            </a:endParaRPr>
          </a:p>
        </p:txBody>
      </p:sp>
      <p:sp>
        <p:nvSpPr>
          <p:cNvPr id="3" name="TextBox 2"/>
          <p:cNvSpPr txBox="1"/>
          <p:nvPr/>
        </p:nvSpPr>
        <p:spPr>
          <a:xfrm>
            <a:off x="191873" y="4257676"/>
            <a:ext cx="4100726" cy="2246769"/>
          </a:xfrm>
          <a:prstGeom prst="rect">
            <a:avLst/>
          </a:prstGeom>
          <a:noFill/>
        </p:spPr>
        <p:txBody>
          <a:bodyPr wrap="square" rtlCol="0">
            <a:spAutoFit/>
          </a:bodyPr>
          <a:lstStyle/>
          <a:p>
            <a:r>
              <a:rPr lang="en-GB" sz="2000" dirty="0" smtClean="0"/>
              <a:t>As the </a:t>
            </a:r>
            <a:r>
              <a:rPr lang="en-GB" sz="2000" dirty="0" smtClean="0"/>
              <a:t>southern margin of </a:t>
            </a:r>
            <a:r>
              <a:rPr lang="en-GB" sz="2000" dirty="0" err="1" smtClean="0"/>
              <a:t>Vatnajökull</a:t>
            </a:r>
            <a:r>
              <a:rPr lang="en-GB" sz="2000" dirty="0" smtClean="0"/>
              <a:t> ice cap reaches near sea level, it’s mass balance is sensitive to liquid precipitation and/or winter ablation. This may explain why observed precipitation is about 500mm less than simulated</a:t>
            </a:r>
            <a:endParaRPr lang="en-GB" sz="2000" dirty="0"/>
          </a:p>
        </p:txBody>
      </p:sp>
      <p:pic>
        <p:nvPicPr>
          <p:cNvPr id="6" name="Picture 5"/>
          <p:cNvPicPr>
            <a:picLocks noChangeAspect="1"/>
          </p:cNvPicPr>
          <p:nvPr/>
        </p:nvPicPr>
        <p:blipFill>
          <a:blip r:embed="rId3"/>
          <a:stretch>
            <a:fillRect/>
          </a:stretch>
        </p:blipFill>
        <p:spPr>
          <a:xfrm>
            <a:off x="0" y="1044576"/>
            <a:ext cx="4375778" cy="3263900"/>
          </a:xfrm>
          <a:prstGeom prst="rect">
            <a:avLst/>
          </a:prstGeom>
        </p:spPr>
      </p:pic>
      <p:pic>
        <p:nvPicPr>
          <p:cNvPr id="10" name="Picture 9"/>
          <p:cNvPicPr>
            <a:picLocks noChangeAspect="1"/>
          </p:cNvPicPr>
          <p:nvPr/>
        </p:nvPicPr>
        <p:blipFill>
          <a:blip r:embed="rId4"/>
          <a:stretch>
            <a:fillRect/>
          </a:stretch>
        </p:blipFill>
        <p:spPr>
          <a:xfrm>
            <a:off x="4292599" y="1485900"/>
            <a:ext cx="4760475" cy="4038600"/>
          </a:xfrm>
          <a:prstGeom prst="rect">
            <a:avLst/>
          </a:prstGeom>
        </p:spPr>
      </p:pic>
      <p:cxnSp>
        <p:nvCxnSpPr>
          <p:cNvPr id="7" name="Straight Arrow Connector 6"/>
          <p:cNvCxnSpPr/>
          <p:nvPr/>
        </p:nvCxnSpPr>
        <p:spPr>
          <a:xfrm flipV="1">
            <a:off x="4025900" y="2362200"/>
            <a:ext cx="1282700" cy="194627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1423182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500834"/>
            <a:ext cx="9144000" cy="35719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5" name="Rectangle 6"/>
          <p:cNvSpPr>
            <a:spLocks noChangeArrowheads="1"/>
          </p:cNvSpPr>
          <p:nvPr/>
        </p:nvSpPr>
        <p:spPr bwMode="auto">
          <a:xfrm>
            <a:off x="0" y="0"/>
            <a:ext cx="9180513" cy="1044576"/>
          </a:xfrm>
          <a:prstGeom prst="rect">
            <a:avLst/>
          </a:prstGeom>
          <a:solidFill>
            <a:srgbClr val="FF6600"/>
          </a:solidFill>
          <a:ln w="9525">
            <a:noFill/>
            <a:round/>
            <a:headEnd/>
            <a:tailEnd/>
          </a:ln>
          <a:effectLst/>
        </p:spPr>
        <p:txBody>
          <a:bodyPr wrap="none" anchor="ctr"/>
          <a:lstStyle/>
          <a:p>
            <a:endParaRPr lang="is-IS"/>
          </a:p>
        </p:txBody>
      </p:sp>
      <p:sp>
        <p:nvSpPr>
          <p:cNvPr id="9" name="Rectangle 8"/>
          <p:cNvSpPr/>
          <p:nvPr/>
        </p:nvSpPr>
        <p:spPr>
          <a:xfrm>
            <a:off x="434548" y="12452"/>
            <a:ext cx="7084992" cy="830997"/>
          </a:xfrm>
          <a:prstGeom prst="rect">
            <a:avLst/>
          </a:prstGeom>
        </p:spPr>
        <p:txBody>
          <a:bodyPr wrap="none">
            <a:spAutoFit/>
          </a:bodyPr>
          <a:lstStyle/>
          <a:p>
            <a:pPr marL="431800" indent="-323850">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4800" dirty="0" smtClean="0"/>
              <a:t>Simulations of precipitation</a:t>
            </a:r>
          </a:p>
        </p:txBody>
      </p:sp>
      <p:sp>
        <p:nvSpPr>
          <p:cNvPr id="12" name="TextBox 11"/>
          <p:cNvSpPr txBox="1"/>
          <p:nvPr/>
        </p:nvSpPr>
        <p:spPr>
          <a:xfrm>
            <a:off x="6710531" y="-57907"/>
            <a:ext cx="2519247" cy="636174"/>
          </a:xfrm>
          <a:prstGeom prst="rect">
            <a:avLst/>
          </a:prstGeom>
          <a:noFill/>
        </p:spPr>
        <p:txBody>
          <a:bodyPr wrap="square" rtlCol="0">
            <a:spAutoFit/>
          </a:bodyPr>
          <a:lstStyle/>
          <a:p>
            <a:pPr algn="ctr">
              <a:lnSpc>
                <a:spcPct val="98000"/>
              </a:lnSpc>
              <a:tabLst>
                <a:tab pos="723900" algn="l"/>
                <a:tab pos="1447800" algn="l"/>
                <a:tab pos="2171700" algn="l"/>
                <a:tab pos="2895600" algn="l"/>
                <a:tab pos="3619500" algn="l"/>
                <a:tab pos="4343400" algn="l"/>
              </a:tabLst>
            </a:pPr>
            <a:r>
              <a:rPr lang="en-US" dirty="0" err="1" smtClean="0"/>
              <a:t>Geofysisk</a:t>
            </a:r>
            <a:r>
              <a:rPr lang="en-US" dirty="0" smtClean="0"/>
              <a:t> </a:t>
            </a:r>
            <a:r>
              <a:rPr lang="en-US" dirty="0" err="1" smtClean="0"/>
              <a:t>Institutt</a:t>
            </a:r>
            <a:r>
              <a:rPr lang="en-US" dirty="0" smtClean="0"/>
              <a:t>, 2013-02-08</a:t>
            </a:r>
            <a:endParaRPr lang="is-IS" dirty="0">
              <a:solidFill>
                <a:srgbClr val="000000"/>
              </a:solidFill>
            </a:endParaRPr>
          </a:p>
        </p:txBody>
      </p:sp>
      <p:sp>
        <p:nvSpPr>
          <p:cNvPr id="3" name="TextBox 2"/>
          <p:cNvSpPr txBox="1"/>
          <p:nvPr/>
        </p:nvSpPr>
        <p:spPr>
          <a:xfrm>
            <a:off x="420473" y="5757700"/>
            <a:ext cx="8367928" cy="707886"/>
          </a:xfrm>
          <a:prstGeom prst="rect">
            <a:avLst/>
          </a:prstGeom>
          <a:noFill/>
        </p:spPr>
        <p:txBody>
          <a:bodyPr wrap="square" rtlCol="0">
            <a:spAutoFit/>
          </a:bodyPr>
          <a:lstStyle/>
          <a:p>
            <a:r>
              <a:rPr lang="en-GB" sz="2000" dirty="0" smtClean="0"/>
              <a:t>Simulated discharge, using modelled precipitation as input, agrees well with observed discharge from 69 watershed gauges</a:t>
            </a:r>
            <a:endParaRPr lang="en-GB" sz="2000" dirty="0"/>
          </a:p>
        </p:txBody>
      </p:sp>
      <p:pic>
        <p:nvPicPr>
          <p:cNvPr id="2" name="Picture 1"/>
          <p:cNvPicPr>
            <a:picLocks noChangeAspect="1"/>
          </p:cNvPicPr>
          <p:nvPr/>
        </p:nvPicPr>
        <p:blipFill>
          <a:blip r:embed="rId3"/>
          <a:stretch>
            <a:fillRect/>
          </a:stretch>
        </p:blipFill>
        <p:spPr>
          <a:xfrm>
            <a:off x="917147" y="843449"/>
            <a:ext cx="6838517" cy="4985851"/>
          </a:xfrm>
          <a:prstGeom prst="rect">
            <a:avLst/>
          </a:prstGeom>
        </p:spPr>
      </p:pic>
    </p:spTree>
    <p:extLst>
      <p:ext uri="{BB962C8B-B14F-4D97-AF65-F5344CB8AC3E}">
        <p14:creationId xmlns:p14="http://schemas.microsoft.com/office/powerpoint/2010/main" val="2984607403"/>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500834"/>
            <a:ext cx="9144000" cy="35719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5" name="Rectangle 6"/>
          <p:cNvSpPr>
            <a:spLocks noChangeArrowheads="1"/>
          </p:cNvSpPr>
          <p:nvPr/>
        </p:nvSpPr>
        <p:spPr bwMode="auto">
          <a:xfrm>
            <a:off x="0" y="0"/>
            <a:ext cx="9180513" cy="1044576"/>
          </a:xfrm>
          <a:prstGeom prst="rect">
            <a:avLst/>
          </a:prstGeom>
          <a:solidFill>
            <a:srgbClr val="FF6600"/>
          </a:solidFill>
          <a:ln w="9525">
            <a:noFill/>
            <a:round/>
            <a:headEnd/>
            <a:tailEnd/>
          </a:ln>
          <a:effectLst/>
        </p:spPr>
        <p:txBody>
          <a:bodyPr wrap="none" anchor="ctr"/>
          <a:lstStyle/>
          <a:p>
            <a:endParaRPr lang="is-IS"/>
          </a:p>
        </p:txBody>
      </p:sp>
      <p:sp>
        <p:nvSpPr>
          <p:cNvPr id="12" name="TextBox 11"/>
          <p:cNvSpPr txBox="1"/>
          <p:nvPr/>
        </p:nvSpPr>
        <p:spPr>
          <a:xfrm>
            <a:off x="6710531" y="-57907"/>
            <a:ext cx="2519247" cy="636174"/>
          </a:xfrm>
          <a:prstGeom prst="rect">
            <a:avLst/>
          </a:prstGeom>
          <a:noFill/>
        </p:spPr>
        <p:txBody>
          <a:bodyPr wrap="square" rtlCol="0">
            <a:spAutoFit/>
          </a:bodyPr>
          <a:lstStyle/>
          <a:p>
            <a:pPr algn="ctr">
              <a:lnSpc>
                <a:spcPct val="98000"/>
              </a:lnSpc>
              <a:tabLst>
                <a:tab pos="723900" algn="l"/>
                <a:tab pos="1447800" algn="l"/>
                <a:tab pos="2171700" algn="l"/>
                <a:tab pos="2895600" algn="l"/>
                <a:tab pos="3619500" algn="l"/>
                <a:tab pos="4343400" algn="l"/>
              </a:tabLst>
            </a:pPr>
            <a:r>
              <a:rPr lang="en-US" dirty="0" err="1" smtClean="0"/>
              <a:t>Geofysisk</a:t>
            </a:r>
            <a:r>
              <a:rPr lang="en-US" dirty="0" smtClean="0"/>
              <a:t> </a:t>
            </a:r>
            <a:r>
              <a:rPr lang="en-US" dirty="0" err="1" smtClean="0"/>
              <a:t>Institutt</a:t>
            </a:r>
            <a:r>
              <a:rPr lang="en-US" dirty="0" smtClean="0"/>
              <a:t>, 2013-02-08</a:t>
            </a:r>
            <a:endParaRPr lang="is-IS" dirty="0">
              <a:solidFill>
                <a:srgbClr val="000000"/>
              </a:solidFill>
            </a:endParaRPr>
          </a:p>
        </p:txBody>
      </p:sp>
      <p:sp>
        <p:nvSpPr>
          <p:cNvPr id="8" name="TextBox 7"/>
          <p:cNvSpPr txBox="1"/>
          <p:nvPr/>
        </p:nvSpPr>
        <p:spPr>
          <a:xfrm>
            <a:off x="6218237" y="1080412"/>
            <a:ext cx="3011541" cy="4832093"/>
          </a:xfrm>
          <a:prstGeom prst="rect">
            <a:avLst/>
          </a:prstGeom>
          <a:noFill/>
        </p:spPr>
        <p:txBody>
          <a:bodyPr wrap="square" rtlCol="0">
            <a:spAutoFit/>
          </a:bodyPr>
          <a:lstStyle/>
          <a:p>
            <a:r>
              <a:rPr lang="en-GB" sz="2800" dirty="0" smtClean="0"/>
              <a:t>There is </a:t>
            </a:r>
            <a:r>
              <a:rPr lang="en-GB" sz="2800" dirty="0" smtClean="0"/>
              <a:t>however the </a:t>
            </a:r>
            <a:r>
              <a:rPr lang="en-GB" sz="2800" dirty="0" smtClean="0"/>
              <a:t>issue of false alarms, both “dry” (16%) and “wet” (7%). In the “wet” cases, the model tends to produce small amounts (&lt;0.5mm/day) quite frequently</a:t>
            </a:r>
            <a:endParaRPr lang="en-GB" sz="2800" dirty="0"/>
          </a:p>
        </p:txBody>
      </p:sp>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4" b="37274"/>
          <a:stretch/>
        </p:blipFill>
        <p:spPr bwMode="auto">
          <a:xfrm>
            <a:off x="0" y="1296312"/>
            <a:ext cx="6218237" cy="430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7" name="Rectangle 6"/>
          <p:cNvSpPr/>
          <p:nvPr/>
        </p:nvSpPr>
        <p:spPr>
          <a:xfrm>
            <a:off x="434548" y="12452"/>
            <a:ext cx="7084992" cy="830997"/>
          </a:xfrm>
          <a:prstGeom prst="rect">
            <a:avLst/>
          </a:prstGeom>
        </p:spPr>
        <p:txBody>
          <a:bodyPr wrap="none">
            <a:spAutoFit/>
          </a:bodyPr>
          <a:lstStyle/>
          <a:p>
            <a:pPr marL="431800" indent="-323850">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4800" dirty="0" smtClean="0"/>
              <a:t>Simulations of precipitation</a:t>
            </a:r>
          </a:p>
        </p:txBody>
      </p:sp>
      <p:sp>
        <p:nvSpPr>
          <p:cNvPr id="3" name="Rectangle 2"/>
          <p:cNvSpPr/>
          <p:nvPr/>
        </p:nvSpPr>
        <p:spPr>
          <a:xfrm>
            <a:off x="927100" y="5168900"/>
            <a:ext cx="4470400" cy="4294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extBox 1"/>
          <p:cNvSpPr txBox="1"/>
          <p:nvPr/>
        </p:nvSpPr>
        <p:spPr>
          <a:xfrm>
            <a:off x="815548" y="5168900"/>
            <a:ext cx="5318552" cy="646331"/>
          </a:xfrm>
          <a:prstGeom prst="rect">
            <a:avLst/>
          </a:prstGeom>
          <a:noFill/>
        </p:spPr>
        <p:txBody>
          <a:bodyPr wrap="square" rtlCol="0">
            <a:spAutoFit/>
          </a:bodyPr>
          <a:lstStyle/>
          <a:p>
            <a:r>
              <a:rPr lang="en-GB" b="1" dirty="0" smtClean="0"/>
              <a:t>MM5: Dry       MM5: Dry    MM5: Wet    MM5: Wet</a:t>
            </a:r>
          </a:p>
          <a:p>
            <a:r>
              <a:rPr lang="en-GB" b="1" dirty="0" err="1" smtClean="0"/>
              <a:t>Obs</a:t>
            </a:r>
            <a:r>
              <a:rPr lang="en-GB" b="1" dirty="0" smtClean="0"/>
              <a:t>: Dry          </a:t>
            </a:r>
            <a:r>
              <a:rPr lang="en-GB" b="1" dirty="0" err="1" smtClean="0"/>
              <a:t>Obs</a:t>
            </a:r>
            <a:r>
              <a:rPr lang="en-GB" b="1" dirty="0" smtClean="0"/>
              <a:t>: Wet      </a:t>
            </a:r>
            <a:r>
              <a:rPr lang="en-GB" b="1" dirty="0" err="1" smtClean="0"/>
              <a:t>Obs</a:t>
            </a:r>
            <a:r>
              <a:rPr lang="en-GB" b="1" dirty="0" smtClean="0"/>
              <a:t>: Dry         </a:t>
            </a:r>
            <a:r>
              <a:rPr lang="en-GB" b="1" dirty="0" err="1" smtClean="0"/>
              <a:t>Obs</a:t>
            </a:r>
            <a:r>
              <a:rPr lang="en-GB" b="1" dirty="0" smtClean="0"/>
              <a:t>: Wet</a:t>
            </a:r>
            <a:endParaRPr lang="en-GB" b="1" dirty="0"/>
          </a:p>
        </p:txBody>
      </p:sp>
    </p:spTree>
    <p:extLst>
      <p:ext uri="{BB962C8B-B14F-4D97-AF65-F5344CB8AC3E}">
        <p14:creationId xmlns:p14="http://schemas.microsoft.com/office/powerpoint/2010/main" val="278507694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500834"/>
            <a:ext cx="9144000" cy="35719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5" name="Rectangle 6"/>
          <p:cNvSpPr>
            <a:spLocks noChangeArrowheads="1"/>
          </p:cNvSpPr>
          <p:nvPr/>
        </p:nvSpPr>
        <p:spPr bwMode="auto">
          <a:xfrm>
            <a:off x="0" y="0"/>
            <a:ext cx="9180513" cy="1044576"/>
          </a:xfrm>
          <a:prstGeom prst="rect">
            <a:avLst/>
          </a:prstGeom>
          <a:solidFill>
            <a:srgbClr val="FF6600"/>
          </a:solidFill>
          <a:ln w="9525">
            <a:noFill/>
            <a:round/>
            <a:headEnd/>
            <a:tailEnd/>
          </a:ln>
          <a:effectLst/>
        </p:spPr>
        <p:txBody>
          <a:bodyPr wrap="none" anchor="ctr"/>
          <a:lstStyle/>
          <a:p>
            <a:endParaRPr lang="is-IS"/>
          </a:p>
        </p:txBody>
      </p:sp>
      <p:sp>
        <p:nvSpPr>
          <p:cNvPr id="9" name="Rectangle 8"/>
          <p:cNvSpPr/>
          <p:nvPr/>
        </p:nvSpPr>
        <p:spPr>
          <a:xfrm>
            <a:off x="434548" y="12452"/>
            <a:ext cx="7084992" cy="830997"/>
          </a:xfrm>
          <a:prstGeom prst="rect">
            <a:avLst/>
          </a:prstGeom>
        </p:spPr>
        <p:txBody>
          <a:bodyPr wrap="none">
            <a:spAutoFit/>
          </a:bodyPr>
          <a:lstStyle/>
          <a:p>
            <a:pPr marL="431800" indent="-323850">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4800" dirty="0" smtClean="0"/>
              <a:t>Simulations of precipitation</a:t>
            </a:r>
          </a:p>
        </p:txBody>
      </p:sp>
      <p:sp>
        <p:nvSpPr>
          <p:cNvPr id="12" name="TextBox 11"/>
          <p:cNvSpPr txBox="1"/>
          <p:nvPr/>
        </p:nvSpPr>
        <p:spPr>
          <a:xfrm>
            <a:off x="6710531" y="-57907"/>
            <a:ext cx="2519247" cy="636174"/>
          </a:xfrm>
          <a:prstGeom prst="rect">
            <a:avLst/>
          </a:prstGeom>
          <a:noFill/>
        </p:spPr>
        <p:txBody>
          <a:bodyPr wrap="square" rtlCol="0">
            <a:spAutoFit/>
          </a:bodyPr>
          <a:lstStyle/>
          <a:p>
            <a:pPr algn="ctr">
              <a:lnSpc>
                <a:spcPct val="98000"/>
              </a:lnSpc>
              <a:tabLst>
                <a:tab pos="723900" algn="l"/>
                <a:tab pos="1447800" algn="l"/>
                <a:tab pos="2171700" algn="l"/>
                <a:tab pos="2895600" algn="l"/>
                <a:tab pos="3619500" algn="l"/>
                <a:tab pos="4343400" algn="l"/>
              </a:tabLst>
            </a:pPr>
            <a:r>
              <a:rPr lang="en-US" dirty="0" err="1" smtClean="0"/>
              <a:t>Geofysisk</a:t>
            </a:r>
            <a:r>
              <a:rPr lang="en-US" dirty="0" smtClean="0"/>
              <a:t> </a:t>
            </a:r>
            <a:r>
              <a:rPr lang="en-US" dirty="0" err="1" smtClean="0"/>
              <a:t>Institutt</a:t>
            </a:r>
            <a:r>
              <a:rPr lang="en-US" dirty="0" smtClean="0"/>
              <a:t>, 2013-02-08</a:t>
            </a:r>
            <a:endParaRPr lang="is-IS" dirty="0">
              <a:solidFill>
                <a:srgbClr val="000000"/>
              </a:solidFill>
            </a:endParaRPr>
          </a:p>
        </p:txBody>
      </p:sp>
      <p:pic>
        <p:nvPicPr>
          <p:cNvPr id="6" name="Picture 5"/>
          <p:cNvPicPr>
            <a:picLocks noChangeAspect="1"/>
          </p:cNvPicPr>
          <p:nvPr/>
        </p:nvPicPr>
        <p:blipFill>
          <a:blip r:embed="rId3"/>
          <a:stretch>
            <a:fillRect/>
          </a:stretch>
        </p:blipFill>
        <p:spPr>
          <a:xfrm>
            <a:off x="266699" y="1044576"/>
            <a:ext cx="7758709" cy="5229224"/>
          </a:xfrm>
          <a:prstGeom prst="rect">
            <a:avLst/>
          </a:prstGeom>
        </p:spPr>
      </p:pic>
    </p:spTree>
    <p:extLst>
      <p:ext uri="{BB962C8B-B14F-4D97-AF65-F5344CB8AC3E}">
        <p14:creationId xmlns:p14="http://schemas.microsoft.com/office/powerpoint/2010/main" val="201617779"/>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500834"/>
            <a:ext cx="9144000" cy="35719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5" name="Rectangle 6"/>
          <p:cNvSpPr>
            <a:spLocks noChangeArrowheads="1"/>
          </p:cNvSpPr>
          <p:nvPr/>
        </p:nvSpPr>
        <p:spPr bwMode="auto">
          <a:xfrm>
            <a:off x="0" y="0"/>
            <a:ext cx="9180513" cy="1044576"/>
          </a:xfrm>
          <a:prstGeom prst="rect">
            <a:avLst/>
          </a:prstGeom>
          <a:solidFill>
            <a:srgbClr val="FF6600"/>
          </a:solidFill>
          <a:ln w="9525">
            <a:noFill/>
            <a:round/>
            <a:headEnd/>
            <a:tailEnd/>
          </a:ln>
          <a:effectLst/>
        </p:spPr>
        <p:txBody>
          <a:bodyPr wrap="none" anchor="ctr"/>
          <a:lstStyle/>
          <a:p>
            <a:endParaRPr lang="is-IS"/>
          </a:p>
        </p:txBody>
      </p:sp>
      <p:sp>
        <p:nvSpPr>
          <p:cNvPr id="9" name="Rectangle 8"/>
          <p:cNvSpPr/>
          <p:nvPr/>
        </p:nvSpPr>
        <p:spPr>
          <a:xfrm>
            <a:off x="434548" y="12452"/>
            <a:ext cx="7084992" cy="830997"/>
          </a:xfrm>
          <a:prstGeom prst="rect">
            <a:avLst/>
          </a:prstGeom>
        </p:spPr>
        <p:txBody>
          <a:bodyPr wrap="none">
            <a:spAutoFit/>
          </a:bodyPr>
          <a:lstStyle/>
          <a:p>
            <a:pPr marL="431800" indent="-323850">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4800" dirty="0" smtClean="0"/>
              <a:t>Simulations of precipitation</a:t>
            </a:r>
          </a:p>
        </p:txBody>
      </p:sp>
      <p:sp>
        <p:nvSpPr>
          <p:cNvPr id="12" name="TextBox 11"/>
          <p:cNvSpPr txBox="1"/>
          <p:nvPr/>
        </p:nvSpPr>
        <p:spPr>
          <a:xfrm>
            <a:off x="6710531" y="-57907"/>
            <a:ext cx="2519247" cy="636174"/>
          </a:xfrm>
          <a:prstGeom prst="rect">
            <a:avLst/>
          </a:prstGeom>
          <a:noFill/>
        </p:spPr>
        <p:txBody>
          <a:bodyPr wrap="square" rtlCol="0">
            <a:spAutoFit/>
          </a:bodyPr>
          <a:lstStyle/>
          <a:p>
            <a:pPr algn="ctr">
              <a:lnSpc>
                <a:spcPct val="98000"/>
              </a:lnSpc>
              <a:tabLst>
                <a:tab pos="723900" algn="l"/>
                <a:tab pos="1447800" algn="l"/>
                <a:tab pos="2171700" algn="l"/>
                <a:tab pos="2895600" algn="l"/>
                <a:tab pos="3619500" algn="l"/>
                <a:tab pos="4343400" algn="l"/>
              </a:tabLst>
            </a:pPr>
            <a:r>
              <a:rPr lang="en-US" dirty="0" err="1" smtClean="0"/>
              <a:t>Geofysisk</a:t>
            </a:r>
            <a:r>
              <a:rPr lang="en-US" dirty="0" smtClean="0"/>
              <a:t> </a:t>
            </a:r>
            <a:r>
              <a:rPr lang="en-US" dirty="0" err="1" smtClean="0"/>
              <a:t>Institutt</a:t>
            </a:r>
            <a:r>
              <a:rPr lang="en-US" dirty="0" smtClean="0"/>
              <a:t>, 2013-02-08</a:t>
            </a:r>
            <a:endParaRPr lang="is-IS" dirty="0">
              <a:solidFill>
                <a:srgbClr val="000000"/>
              </a:solidFill>
            </a:endParaRPr>
          </a:p>
        </p:txBody>
      </p:sp>
      <p:pic>
        <p:nvPicPr>
          <p:cNvPr id="2" name="Picture 1"/>
          <p:cNvPicPr>
            <a:picLocks noChangeAspect="1"/>
          </p:cNvPicPr>
          <p:nvPr/>
        </p:nvPicPr>
        <p:blipFill>
          <a:blip r:embed="rId3"/>
          <a:stretch>
            <a:fillRect/>
          </a:stretch>
        </p:blipFill>
        <p:spPr>
          <a:xfrm>
            <a:off x="1041400" y="1092200"/>
            <a:ext cx="7099300" cy="4913166"/>
          </a:xfrm>
          <a:prstGeom prst="rect">
            <a:avLst/>
          </a:prstGeom>
        </p:spPr>
      </p:pic>
      <p:sp>
        <p:nvSpPr>
          <p:cNvPr id="8" name="TextBox 7"/>
          <p:cNvSpPr txBox="1"/>
          <p:nvPr/>
        </p:nvSpPr>
        <p:spPr>
          <a:xfrm>
            <a:off x="674472" y="5957755"/>
            <a:ext cx="8774327" cy="400110"/>
          </a:xfrm>
          <a:prstGeom prst="rect">
            <a:avLst/>
          </a:prstGeom>
          <a:noFill/>
        </p:spPr>
        <p:txBody>
          <a:bodyPr wrap="square" rtlCol="0">
            <a:spAutoFit/>
          </a:bodyPr>
          <a:lstStyle/>
          <a:p>
            <a:r>
              <a:rPr lang="en-GB" sz="2000" dirty="0" smtClean="0"/>
              <a:t>Accumulated precipitation during IOP5, 3 – 7 October 2002.</a:t>
            </a:r>
            <a:endParaRPr lang="en-GB" sz="2000" dirty="0"/>
          </a:p>
        </p:txBody>
      </p:sp>
      <p:cxnSp>
        <p:nvCxnSpPr>
          <p:cNvPr id="7" name="Straight Connector 6"/>
          <p:cNvCxnSpPr/>
          <p:nvPr/>
        </p:nvCxnSpPr>
        <p:spPr>
          <a:xfrm>
            <a:off x="3721100" y="2959100"/>
            <a:ext cx="1308100" cy="18542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4690026" y="4627890"/>
            <a:ext cx="402674" cy="523220"/>
          </a:xfrm>
          <a:prstGeom prst="rect">
            <a:avLst/>
          </a:prstGeom>
          <a:noFill/>
        </p:spPr>
        <p:txBody>
          <a:bodyPr wrap="none" rtlCol="0">
            <a:spAutoFit/>
          </a:bodyPr>
          <a:lstStyle/>
          <a:p>
            <a:r>
              <a:rPr lang="en-GB" sz="2800" b="1" dirty="0" smtClean="0">
                <a:solidFill>
                  <a:srgbClr val="FF0000"/>
                </a:solidFill>
              </a:rPr>
              <a:t>A</a:t>
            </a:r>
            <a:endParaRPr lang="en-GB" sz="2800" b="1" dirty="0">
              <a:solidFill>
                <a:srgbClr val="FF0000"/>
              </a:solidFill>
            </a:endParaRPr>
          </a:p>
        </p:txBody>
      </p:sp>
      <p:sp>
        <p:nvSpPr>
          <p:cNvPr id="13" name="TextBox 12"/>
          <p:cNvSpPr txBox="1"/>
          <p:nvPr/>
        </p:nvSpPr>
        <p:spPr>
          <a:xfrm>
            <a:off x="3381926" y="2697490"/>
            <a:ext cx="385943" cy="523220"/>
          </a:xfrm>
          <a:prstGeom prst="rect">
            <a:avLst/>
          </a:prstGeom>
          <a:noFill/>
        </p:spPr>
        <p:txBody>
          <a:bodyPr wrap="none" rtlCol="0">
            <a:spAutoFit/>
          </a:bodyPr>
          <a:lstStyle/>
          <a:p>
            <a:r>
              <a:rPr lang="en-GB" sz="2800" b="1" dirty="0" smtClean="0">
                <a:solidFill>
                  <a:srgbClr val="FF0000"/>
                </a:solidFill>
              </a:rPr>
              <a:t>B</a:t>
            </a:r>
            <a:endParaRPr lang="en-GB" sz="2800" b="1" dirty="0">
              <a:solidFill>
                <a:srgbClr val="FF0000"/>
              </a:solidFill>
            </a:endParaRPr>
          </a:p>
        </p:txBody>
      </p:sp>
    </p:spTree>
    <p:extLst>
      <p:ext uri="{BB962C8B-B14F-4D97-AF65-F5344CB8AC3E}">
        <p14:creationId xmlns:p14="http://schemas.microsoft.com/office/powerpoint/2010/main" val="243067658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500834"/>
            <a:ext cx="9144000" cy="35719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5" name="Rectangle 6"/>
          <p:cNvSpPr>
            <a:spLocks noChangeArrowheads="1"/>
          </p:cNvSpPr>
          <p:nvPr/>
        </p:nvSpPr>
        <p:spPr bwMode="auto">
          <a:xfrm>
            <a:off x="0" y="0"/>
            <a:ext cx="9180513" cy="1044576"/>
          </a:xfrm>
          <a:prstGeom prst="rect">
            <a:avLst/>
          </a:prstGeom>
          <a:solidFill>
            <a:srgbClr val="FF6600"/>
          </a:solidFill>
          <a:ln w="9525">
            <a:noFill/>
            <a:round/>
            <a:headEnd/>
            <a:tailEnd/>
          </a:ln>
          <a:effectLst/>
        </p:spPr>
        <p:txBody>
          <a:bodyPr wrap="none" anchor="ctr"/>
          <a:lstStyle/>
          <a:p>
            <a:endParaRPr lang="is-IS"/>
          </a:p>
        </p:txBody>
      </p:sp>
      <p:sp>
        <p:nvSpPr>
          <p:cNvPr id="9" name="Rectangle 8"/>
          <p:cNvSpPr/>
          <p:nvPr/>
        </p:nvSpPr>
        <p:spPr>
          <a:xfrm>
            <a:off x="434548" y="12452"/>
            <a:ext cx="7084992" cy="830997"/>
          </a:xfrm>
          <a:prstGeom prst="rect">
            <a:avLst/>
          </a:prstGeom>
        </p:spPr>
        <p:txBody>
          <a:bodyPr wrap="none">
            <a:spAutoFit/>
          </a:bodyPr>
          <a:lstStyle/>
          <a:p>
            <a:pPr marL="431800" indent="-323850">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4800" dirty="0" smtClean="0"/>
              <a:t>Simulations of precipitation</a:t>
            </a:r>
          </a:p>
        </p:txBody>
      </p:sp>
      <p:sp>
        <p:nvSpPr>
          <p:cNvPr id="12" name="TextBox 11"/>
          <p:cNvSpPr txBox="1"/>
          <p:nvPr/>
        </p:nvSpPr>
        <p:spPr>
          <a:xfrm>
            <a:off x="6710531" y="-57907"/>
            <a:ext cx="2519247" cy="636174"/>
          </a:xfrm>
          <a:prstGeom prst="rect">
            <a:avLst/>
          </a:prstGeom>
          <a:noFill/>
        </p:spPr>
        <p:txBody>
          <a:bodyPr wrap="square" rtlCol="0">
            <a:spAutoFit/>
          </a:bodyPr>
          <a:lstStyle/>
          <a:p>
            <a:pPr algn="ctr">
              <a:lnSpc>
                <a:spcPct val="98000"/>
              </a:lnSpc>
              <a:tabLst>
                <a:tab pos="723900" algn="l"/>
                <a:tab pos="1447800" algn="l"/>
                <a:tab pos="2171700" algn="l"/>
                <a:tab pos="2895600" algn="l"/>
                <a:tab pos="3619500" algn="l"/>
                <a:tab pos="4343400" algn="l"/>
              </a:tabLst>
            </a:pPr>
            <a:r>
              <a:rPr lang="en-US" dirty="0" err="1" smtClean="0"/>
              <a:t>Geofysisk</a:t>
            </a:r>
            <a:r>
              <a:rPr lang="en-US" dirty="0" smtClean="0"/>
              <a:t> </a:t>
            </a:r>
            <a:r>
              <a:rPr lang="en-US" dirty="0" err="1" smtClean="0"/>
              <a:t>Institutt</a:t>
            </a:r>
            <a:r>
              <a:rPr lang="en-US" dirty="0" smtClean="0"/>
              <a:t>, 2013-02-08</a:t>
            </a:r>
            <a:endParaRPr lang="is-IS" dirty="0">
              <a:solidFill>
                <a:srgbClr val="000000"/>
              </a:solidFill>
            </a:endParaRPr>
          </a:p>
        </p:txBody>
      </p:sp>
      <p:sp>
        <p:nvSpPr>
          <p:cNvPr id="8" name="TextBox 7"/>
          <p:cNvSpPr txBox="1"/>
          <p:nvPr/>
        </p:nvSpPr>
        <p:spPr>
          <a:xfrm>
            <a:off x="674472" y="5957755"/>
            <a:ext cx="8774327" cy="400110"/>
          </a:xfrm>
          <a:prstGeom prst="rect">
            <a:avLst/>
          </a:prstGeom>
          <a:noFill/>
        </p:spPr>
        <p:txBody>
          <a:bodyPr wrap="square" rtlCol="0">
            <a:spAutoFit/>
          </a:bodyPr>
          <a:lstStyle/>
          <a:p>
            <a:r>
              <a:rPr lang="en-GB" sz="2000" dirty="0"/>
              <a:t>Sensitivity to various CNP values </a:t>
            </a:r>
            <a:r>
              <a:rPr lang="en-GB" sz="2000" dirty="0" smtClean="0"/>
              <a:t>at </a:t>
            </a:r>
            <a:r>
              <a:rPr lang="en-GB" sz="2000" dirty="0"/>
              <a:t>2 km horizontal </a:t>
            </a:r>
            <a:r>
              <a:rPr lang="en-GB" sz="2000" dirty="0" smtClean="0"/>
              <a:t>resolution</a:t>
            </a:r>
            <a:endParaRPr lang="en-GB" sz="2000" dirty="0"/>
          </a:p>
        </p:txBody>
      </p:sp>
      <p:pic>
        <p:nvPicPr>
          <p:cNvPr id="3" name="Picture 2"/>
          <p:cNvPicPr>
            <a:picLocks noChangeAspect="1"/>
          </p:cNvPicPr>
          <p:nvPr/>
        </p:nvPicPr>
        <p:blipFill>
          <a:blip r:embed="rId3"/>
          <a:stretch>
            <a:fillRect/>
          </a:stretch>
        </p:blipFill>
        <p:spPr>
          <a:xfrm>
            <a:off x="1360040" y="1044576"/>
            <a:ext cx="6159500" cy="4942578"/>
          </a:xfrm>
          <a:prstGeom prst="rect">
            <a:avLst/>
          </a:prstGeom>
        </p:spPr>
      </p:pic>
      <p:sp>
        <p:nvSpPr>
          <p:cNvPr id="10" name="TextBox 9"/>
          <p:cNvSpPr txBox="1"/>
          <p:nvPr/>
        </p:nvSpPr>
        <p:spPr>
          <a:xfrm>
            <a:off x="1743626" y="5313690"/>
            <a:ext cx="402674" cy="523220"/>
          </a:xfrm>
          <a:prstGeom prst="rect">
            <a:avLst/>
          </a:prstGeom>
          <a:noFill/>
        </p:spPr>
        <p:txBody>
          <a:bodyPr wrap="none" rtlCol="0">
            <a:spAutoFit/>
          </a:bodyPr>
          <a:lstStyle/>
          <a:p>
            <a:r>
              <a:rPr lang="en-GB" sz="2800" b="1" dirty="0" smtClean="0">
                <a:solidFill>
                  <a:srgbClr val="FF0000"/>
                </a:solidFill>
              </a:rPr>
              <a:t>A</a:t>
            </a:r>
            <a:endParaRPr lang="en-GB" sz="2800" b="1" dirty="0">
              <a:solidFill>
                <a:srgbClr val="FF0000"/>
              </a:solidFill>
            </a:endParaRPr>
          </a:p>
        </p:txBody>
      </p:sp>
      <p:sp>
        <p:nvSpPr>
          <p:cNvPr id="11" name="TextBox 10"/>
          <p:cNvSpPr txBox="1"/>
          <p:nvPr/>
        </p:nvSpPr>
        <p:spPr>
          <a:xfrm>
            <a:off x="6810926" y="5316624"/>
            <a:ext cx="385943" cy="523220"/>
          </a:xfrm>
          <a:prstGeom prst="rect">
            <a:avLst/>
          </a:prstGeom>
          <a:noFill/>
        </p:spPr>
        <p:txBody>
          <a:bodyPr wrap="none" rtlCol="0">
            <a:spAutoFit/>
          </a:bodyPr>
          <a:lstStyle/>
          <a:p>
            <a:r>
              <a:rPr lang="en-GB" sz="2800" b="1" dirty="0" smtClean="0">
                <a:solidFill>
                  <a:srgbClr val="FF0000"/>
                </a:solidFill>
              </a:rPr>
              <a:t>B</a:t>
            </a:r>
            <a:endParaRPr lang="en-GB" sz="2800" b="1" dirty="0">
              <a:solidFill>
                <a:srgbClr val="FF0000"/>
              </a:solidFill>
            </a:endParaRPr>
          </a:p>
        </p:txBody>
      </p:sp>
      <p:sp>
        <p:nvSpPr>
          <p:cNvPr id="7" name="Rectangle 6"/>
          <p:cNvSpPr/>
          <p:nvPr/>
        </p:nvSpPr>
        <p:spPr>
          <a:xfrm>
            <a:off x="7222269" y="1333500"/>
            <a:ext cx="322671" cy="2070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TextBox 5"/>
          <p:cNvSpPr txBox="1"/>
          <p:nvPr/>
        </p:nvSpPr>
        <p:spPr>
          <a:xfrm rot="16200000">
            <a:off x="6955572" y="1975534"/>
            <a:ext cx="1930400" cy="646331"/>
          </a:xfrm>
          <a:prstGeom prst="rect">
            <a:avLst/>
          </a:prstGeom>
          <a:noFill/>
        </p:spPr>
        <p:txBody>
          <a:bodyPr wrap="square" rtlCol="0">
            <a:spAutoFit/>
          </a:bodyPr>
          <a:lstStyle/>
          <a:p>
            <a:r>
              <a:rPr lang="en-GB" dirty="0" smtClean="0"/>
              <a:t>Accumulated precipitation [mm]</a:t>
            </a:r>
            <a:endParaRPr lang="en-GB" dirty="0"/>
          </a:p>
        </p:txBody>
      </p:sp>
      <p:sp>
        <p:nvSpPr>
          <p:cNvPr id="14" name="Rectangle 13"/>
          <p:cNvSpPr/>
          <p:nvPr/>
        </p:nvSpPr>
        <p:spPr>
          <a:xfrm>
            <a:off x="1471755" y="3243590"/>
            <a:ext cx="322671" cy="2070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TextBox 12"/>
          <p:cNvSpPr txBox="1"/>
          <p:nvPr/>
        </p:nvSpPr>
        <p:spPr>
          <a:xfrm rot="16200000">
            <a:off x="501765" y="4025325"/>
            <a:ext cx="1930400" cy="646331"/>
          </a:xfrm>
          <a:prstGeom prst="rect">
            <a:avLst/>
          </a:prstGeom>
          <a:noFill/>
        </p:spPr>
        <p:txBody>
          <a:bodyPr wrap="square" rtlCol="0">
            <a:spAutoFit/>
          </a:bodyPr>
          <a:lstStyle/>
          <a:p>
            <a:r>
              <a:rPr lang="en-GB" dirty="0" smtClean="0"/>
              <a:t>Height above sea level [m]</a:t>
            </a:r>
            <a:endParaRPr lang="en-GB" dirty="0"/>
          </a:p>
        </p:txBody>
      </p:sp>
      <p:sp>
        <p:nvSpPr>
          <p:cNvPr id="15" name="TextBox 14"/>
          <p:cNvSpPr txBox="1"/>
          <p:nvPr/>
        </p:nvSpPr>
        <p:spPr>
          <a:xfrm>
            <a:off x="1016000" y="2082800"/>
            <a:ext cx="3136900" cy="646331"/>
          </a:xfrm>
          <a:prstGeom prst="rect">
            <a:avLst/>
          </a:prstGeom>
          <a:noFill/>
        </p:spPr>
        <p:txBody>
          <a:bodyPr wrap="square" rtlCol="0">
            <a:spAutoFit/>
          </a:bodyPr>
          <a:lstStyle/>
          <a:p>
            <a:r>
              <a:rPr lang="en-GB" dirty="0" smtClean="0"/>
              <a:t>Maritime CNP</a:t>
            </a:r>
          </a:p>
          <a:p>
            <a:r>
              <a:rPr lang="en-GB" dirty="0" smtClean="0"/>
              <a:t>Continental CNP</a:t>
            </a:r>
            <a:endParaRPr lang="en-GB" dirty="0"/>
          </a:p>
        </p:txBody>
      </p:sp>
      <p:cxnSp>
        <p:nvCxnSpPr>
          <p:cNvPr id="17" name="Straight Arrow Connector 16"/>
          <p:cNvCxnSpPr/>
          <p:nvPr/>
        </p:nvCxnSpPr>
        <p:spPr>
          <a:xfrm flipV="1">
            <a:off x="2476500" y="2120900"/>
            <a:ext cx="2298700" cy="1397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V="1">
            <a:off x="2717800" y="2413000"/>
            <a:ext cx="2057400" cy="1397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6025864" y="3962400"/>
            <a:ext cx="2392810" cy="646331"/>
          </a:xfrm>
          <a:prstGeom prst="rect">
            <a:avLst/>
          </a:prstGeom>
          <a:noFill/>
        </p:spPr>
        <p:txBody>
          <a:bodyPr wrap="square" rtlCol="0">
            <a:spAutoFit/>
          </a:bodyPr>
          <a:lstStyle/>
          <a:p>
            <a:r>
              <a:rPr lang="en-GB" dirty="0" smtClean="0"/>
              <a:t>Too little precipitation on the lee side!!!</a:t>
            </a:r>
          </a:p>
        </p:txBody>
      </p:sp>
      <p:cxnSp>
        <p:nvCxnSpPr>
          <p:cNvPr id="21" name="Straight Arrow Connector 20"/>
          <p:cNvCxnSpPr/>
          <p:nvPr/>
        </p:nvCxnSpPr>
        <p:spPr>
          <a:xfrm flipH="1" flipV="1">
            <a:off x="6025865" y="3086100"/>
            <a:ext cx="684666" cy="9779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6593248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472" y="578267"/>
            <a:ext cx="7498901" cy="5499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 name="Rectangle 3"/>
          <p:cNvSpPr/>
          <p:nvPr/>
        </p:nvSpPr>
        <p:spPr>
          <a:xfrm>
            <a:off x="0" y="6500834"/>
            <a:ext cx="9144000" cy="35719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5" name="Rectangle 6"/>
          <p:cNvSpPr>
            <a:spLocks noChangeArrowheads="1"/>
          </p:cNvSpPr>
          <p:nvPr/>
        </p:nvSpPr>
        <p:spPr bwMode="auto">
          <a:xfrm>
            <a:off x="0" y="0"/>
            <a:ext cx="9180513" cy="1044576"/>
          </a:xfrm>
          <a:prstGeom prst="rect">
            <a:avLst/>
          </a:prstGeom>
          <a:solidFill>
            <a:srgbClr val="FF6600"/>
          </a:solidFill>
          <a:ln w="9525">
            <a:noFill/>
            <a:round/>
            <a:headEnd/>
            <a:tailEnd/>
          </a:ln>
          <a:effectLst/>
        </p:spPr>
        <p:txBody>
          <a:bodyPr wrap="none" anchor="ctr"/>
          <a:lstStyle/>
          <a:p>
            <a:endParaRPr lang="is-IS"/>
          </a:p>
        </p:txBody>
      </p:sp>
      <p:sp>
        <p:nvSpPr>
          <p:cNvPr id="9" name="Rectangle 8"/>
          <p:cNvSpPr/>
          <p:nvPr/>
        </p:nvSpPr>
        <p:spPr>
          <a:xfrm>
            <a:off x="434548" y="12452"/>
            <a:ext cx="7084992" cy="830997"/>
          </a:xfrm>
          <a:prstGeom prst="rect">
            <a:avLst/>
          </a:prstGeom>
        </p:spPr>
        <p:txBody>
          <a:bodyPr wrap="none">
            <a:spAutoFit/>
          </a:bodyPr>
          <a:lstStyle/>
          <a:p>
            <a:pPr marL="431800" indent="-323850">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4800" dirty="0" smtClean="0"/>
              <a:t>Simulations of precipitation</a:t>
            </a:r>
          </a:p>
        </p:txBody>
      </p:sp>
      <p:sp>
        <p:nvSpPr>
          <p:cNvPr id="12" name="TextBox 11"/>
          <p:cNvSpPr txBox="1"/>
          <p:nvPr/>
        </p:nvSpPr>
        <p:spPr>
          <a:xfrm>
            <a:off x="6710531" y="-57907"/>
            <a:ext cx="2519247" cy="636174"/>
          </a:xfrm>
          <a:prstGeom prst="rect">
            <a:avLst/>
          </a:prstGeom>
          <a:noFill/>
        </p:spPr>
        <p:txBody>
          <a:bodyPr wrap="square" rtlCol="0">
            <a:spAutoFit/>
          </a:bodyPr>
          <a:lstStyle/>
          <a:p>
            <a:pPr algn="ctr">
              <a:lnSpc>
                <a:spcPct val="98000"/>
              </a:lnSpc>
              <a:tabLst>
                <a:tab pos="723900" algn="l"/>
                <a:tab pos="1447800" algn="l"/>
                <a:tab pos="2171700" algn="l"/>
                <a:tab pos="2895600" algn="l"/>
                <a:tab pos="3619500" algn="l"/>
                <a:tab pos="4343400" algn="l"/>
              </a:tabLst>
            </a:pPr>
            <a:r>
              <a:rPr lang="en-US" dirty="0" err="1" smtClean="0"/>
              <a:t>Geofysisk</a:t>
            </a:r>
            <a:r>
              <a:rPr lang="en-US" dirty="0" smtClean="0"/>
              <a:t> </a:t>
            </a:r>
            <a:r>
              <a:rPr lang="en-US" dirty="0" err="1" smtClean="0"/>
              <a:t>Institutt</a:t>
            </a:r>
            <a:r>
              <a:rPr lang="en-US" dirty="0" smtClean="0"/>
              <a:t>, 2013-02-08</a:t>
            </a:r>
            <a:endParaRPr lang="is-IS" dirty="0">
              <a:solidFill>
                <a:srgbClr val="000000"/>
              </a:solidFill>
            </a:endParaRPr>
          </a:p>
        </p:txBody>
      </p:sp>
      <p:sp>
        <p:nvSpPr>
          <p:cNvPr id="8" name="TextBox 7"/>
          <p:cNvSpPr txBox="1"/>
          <p:nvPr/>
        </p:nvSpPr>
        <p:spPr>
          <a:xfrm>
            <a:off x="1837445" y="5864611"/>
            <a:ext cx="6424828" cy="400110"/>
          </a:xfrm>
          <a:prstGeom prst="rect">
            <a:avLst/>
          </a:prstGeom>
          <a:noFill/>
        </p:spPr>
        <p:txBody>
          <a:bodyPr wrap="square" rtlCol="0">
            <a:spAutoFit/>
          </a:bodyPr>
          <a:lstStyle/>
          <a:p>
            <a:r>
              <a:rPr lang="en-GB" sz="2000" dirty="0" smtClean="0"/>
              <a:t>Ratio between observed and simulated precipitation</a:t>
            </a:r>
            <a:endParaRPr lang="en-GB" sz="2000" dirty="0"/>
          </a:p>
        </p:txBody>
      </p:sp>
    </p:spTree>
    <p:extLst>
      <p:ext uri="{BB962C8B-B14F-4D97-AF65-F5344CB8AC3E}">
        <p14:creationId xmlns:p14="http://schemas.microsoft.com/office/powerpoint/2010/main" val="17868669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ChangeArrowheads="1"/>
          </p:cNvSpPr>
          <p:nvPr/>
        </p:nvSpPr>
        <p:spPr bwMode="auto">
          <a:xfrm>
            <a:off x="0" y="0"/>
            <a:ext cx="9180513" cy="1044576"/>
          </a:xfrm>
          <a:prstGeom prst="rect">
            <a:avLst/>
          </a:prstGeom>
          <a:solidFill>
            <a:srgbClr val="FF6600"/>
          </a:solidFill>
          <a:ln w="9525">
            <a:noFill/>
            <a:round/>
            <a:headEnd/>
            <a:tailEnd/>
          </a:ln>
          <a:effectLst/>
        </p:spPr>
        <p:txBody>
          <a:bodyPr wrap="none" anchor="ctr"/>
          <a:lstStyle/>
          <a:p>
            <a:endParaRPr lang="is-IS"/>
          </a:p>
        </p:txBody>
      </p:sp>
      <p:sp>
        <p:nvSpPr>
          <p:cNvPr id="17" name="Rectangle 16"/>
          <p:cNvSpPr/>
          <p:nvPr/>
        </p:nvSpPr>
        <p:spPr>
          <a:xfrm>
            <a:off x="0" y="6500834"/>
            <a:ext cx="9144000" cy="35719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14" name="TextBox 13"/>
          <p:cNvSpPr txBox="1"/>
          <p:nvPr/>
        </p:nvSpPr>
        <p:spPr>
          <a:xfrm>
            <a:off x="6710531" y="-57907"/>
            <a:ext cx="2519247" cy="636174"/>
          </a:xfrm>
          <a:prstGeom prst="rect">
            <a:avLst/>
          </a:prstGeom>
          <a:noFill/>
        </p:spPr>
        <p:txBody>
          <a:bodyPr wrap="square" rtlCol="0">
            <a:spAutoFit/>
          </a:bodyPr>
          <a:lstStyle/>
          <a:p>
            <a:pPr algn="ctr">
              <a:lnSpc>
                <a:spcPct val="98000"/>
              </a:lnSpc>
              <a:tabLst>
                <a:tab pos="723900" algn="l"/>
                <a:tab pos="1447800" algn="l"/>
                <a:tab pos="2171700" algn="l"/>
                <a:tab pos="2895600" algn="l"/>
                <a:tab pos="3619500" algn="l"/>
                <a:tab pos="4343400" algn="l"/>
              </a:tabLst>
            </a:pPr>
            <a:r>
              <a:rPr lang="en-US" dirty="0" err="1" smtClean="0"/>
              <a:t>Geofysisk</a:t>
            </a:r>
            <a:r>
              <a:rPr lang="en-US" dirty="0" smtClean="0"/>
              <a:t> </a:t>
            </a:r>
            <a:r>
              <a:rPr lang="en-US" dirty="0" err="1" smtClean="0"/>
              <a:t>Institutt</a:t>
            </a:r>
            <a:r>
              <a:rPr lang="en-US" dirty="0" smtClean="0"/>
              <a:t>, 2013-02-08</a:t>
            </a:r>
            <a:endParaRPr lang="is-IS" dirty="0">
              <a:solidFill>
                <a:srgbClr val="000000"/>
              </a:solidFill>
            </a:endParaRPr>
          </a:p>
        </p:txBody>
      </p:sp>
      <p:sp>
        <p:nvSpPr>
          <p:cNvPr id="2" name="TextBox 1"/>
          <p:cNvSpPr txBox="1"/>
          <p:nvPr/>
        </p:nvSpPr>
        <p:spPr>
          <a:xfrm>
            <a:off x="683568" y="930701"/>
            <a:ext cx="7596832" cy="5693867"/>
          </a:xfrm>
          <a:prstGeom prst="rect">
            <a:avLst/>
          </a:prstGeom>
          <a:noFill/>
        </p:spPr>
        <p:txBody>
          <a:bodyPr wrap="square" rtlCol="0">
            <a:spAutoFit/>
          </a:bodyPr>
          <a:lstStyle/>
          <a:p>
            <a:pPr algn="ctr"/>
            <a:r>
              <a:rPr lang="en-GB" sz="2800" dirty="0" smtClean="0"/>
              <a:t>To </a:t>
            </a:r>
            <a:r>
              <a:rPr lang="en-GB" sz="2800" dirty="0" smtClean="0"/>
              <a:t>summarise</a:t>
            </a:r>
            <a:endParaRPr lang="en-GB" sz="2800" dirty="0" smtClean="0"/>
          </a:p>
          <a:p>
            <a:pPr marL="342900" indent="-342900">
              <a:buFont typeface="Arial"/>
              <a:buChar char="•"/>
            </a:pPr>
            <a:r>
              <a:rPr lang="en-GB" sz="2800" dirty="0" smtClean="0"/>
              <a:t>We can use atmospheric models to simulate precipitation in Iceland</a:t>
            </a:r>
          </a:p>
          <a:p>
            <a:pPr marL="342900" indent="-342900">
              <a:buFont typeface="Arial"/>
              <a:buChar char="•"/>
            </a:pPr>
            <a:r>
              <a:rPr lang="en-GB" sz="2800" dirty="0" smtClean="0"/>
              <a:t>Simulated precipitation over longer periods agrees well with glaciological and hydrological data. Important for the hydropower sector</a:t>
            </a:r>
          </a:p>
          <a:p>
            <a:pPr marL="342900" indent="-342900">
              <a:buFont typeface="Arial"/>
              <a:buChar char="•"/>
            </a:pPr>
            <a:r>
              <a:rPr lang="en-GB" sz="2800" dirty="0" smtClean="0"/>
              <a:t>On short timescales the false alarm rate is 16% for “dry” and 7% for “wet” </a:t>
            </a:r>
            <a:r>
              <a:rPr lang="en-GB" sz="2800" dirty="0" smtClean="0"/>
              <a:t>summer events</a:t>
            </a:r>
            <a:endParaRPr lang="en-GB" sz="2800" dirty="0" smtClean="0"/>
          </a:p>
          <a:p>
            <a:pPr marL="342900" indent="-342900">
              <a:buFont typeface="Arial"/>
              <a:buChar char="•"/>
            </a:pPr>
            <a:r>
              <a:rPr lang="en-GB" sz="2800" dirty="0" smtClean="0"/>
              <a:t>Precipitation in complex terrain is better represented as model resolution is increased</a:t>
            </a:r>
          </a:p>
          <a:p>
            <a:pPr marL="342900" indent="-342900">
              <a:buFont typeface="Arial"/>
              <a:buChar char="•"/>
            </a:pPr>
            <a:r>
              <a:rPr lang="en-GB" sz="2800" dirty="0" smtClean="0"/>
              <a:t> Model underestimates precipitation in the lee of </a:t>
            </a:r>
            <a:r>
              <a:rPr lang="en-GB" sz="2800" dirty="0" smtClean="0"/>
              <a:t>a narrow </a:t>
            </a:r>
            <a:r>
              <a:rPr lang="en-GB" sz="2800" dirty="0" smtClean="0"/>
              <a:t>mountain </a:t>
            </a:r>
            <a:r>
              <a:rPr lang="en-GB" sz="2800" dirty="0" smtClean="0"/>
              <a:t>range, </a:t>
            </a:r>
            <a:r>
              <a:rPr lang="en-GB" sz="2800" dirty="0" smtClean="0"/>
              <a:t>independent of resolution</a:t>
            </a:r>
            <a:endParaRPr lang="en-GB" sz="2800" dirty="0"/>
          </a:p>
        </p:txBody>
      </p:sp>
      <p:sp>
        <p:nvSpPr>
          <p:cNvPr id="7" name="Rectangle 6"/>
          <p:cNvSpPr/>
          <p:nvPr/>
        </p:nvSpPr>
        <p:spPr>
          <a:xfrm>
            <a:off x="434548" y="12452"/>
            <a:ext cx="7084992" cy="830997"/>
          </a:xfrm>
          <a:prstGeom prst="rect">
            <a:avLst/>
          </a:prstGeom>
        </p:spPr>
        <p:txBody>
          <a:bodyPr wrap="none">
            <a:spAutoFit/>
          </a:bodyPr>
          <a:lstStyle/>
          <a:p>
            <a:pPr marL="431800" indent="-323850">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4800" dirty="0" smtClean="0"/>
              <a:t>Simulations of precipitation</a:t>
            </a:r>
          </a:p>
        </p:txBody>
      </p:sp>
    </p:spTree>
    <p:extLst>
      <p:ext uri="{BB962C8B-B14F-4D97-AF65-F5344CB8AC3E}">
        <p14:creationId xmlns:p14="http://schemas.microsoft.com/office/powerpoint/2010/main" val="311773449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500834"/>
            <a:ext cx="9144000" cy="35719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5" name="Rectangle 6"/>
          <p:cNvSpPr>
            <a:spLocks noChangeArrowheads="1"/>
          </p:cNvSpPr>
          <p:nvPr/>
        </p:nvSpPr>
        <p:spPr bwMode="auto">
          <a:xfrm>
            <a:off x="0" y="0"/>
            <a:ext cx="9180513" cy="1044576"/>
          </a:xfrm>
          <a:prstGeom prst="rect">
            <a:avLst/>
          </a:prstGeom>
          <a:solidFill>
            <a:srgbClr val="FF6600"/>
          </a:solidFill>
          <a:ln w="9525">
            <a:noFill/>
            <a:round/>
            <a:headEnd/>
            <a:tailEnd/>
          </a:ln>
          <a:effectLst/>
        </p:spPr>
        <p:txBody>
          <a:bodyPr wrap="none" anchor="ctr"/>
          <a:lstStyle/>
          <a:p>
            <a:endParaRPr lang="is-IS"/>
          </a:p>
        </p:txBody>
      </p:sp>
      <p:sp>
        <p:nvSpPr>
          <p:cNvPr id="9" name="Rectangle 8"/>
          <p:cNvSpPr/>
          <p:nvPr/>
        </p:nvSpPr>
        <p:spPr>
          <a:xfrm>
            <a:off x="434548" y="12452"/>
            <a:ext cx="5351345" cy="830997"/>
          </a:xfrm>
          <a:prstGeom prst="rect">
            <a:avLst/>
          </a:prstGeom>
        </p:spPr>
        <p:txBody>
          <a:bodyPr wrap="none">
            <a:spAutoFit/>
          </a:bodyPr>
          <a:lstStyle/>
          <a:p>
            <a:pPr marL="431800" indent="-323850">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4800" dirty="0" smtClean="0"/>
              <a:t>Simulations of winds</a:t>
            </a:r>
          </a:p>
        </p:txBody>
      </p:sp>
      <p:sp>
        <p:nvSpPr>
          <p:cNvPr id="12" name="TextBox 11"/>
          <p:cNvSpPr txBox="1"/>
          <p:nvPr/>
        </p:nvSpPr>
        <p:spPr>
          <a:xfrm>
            <a:off x="6710531" y="-57907"/>
            <a:ext cx="2519247" cy="636174"/>
          </a:xfrm>
          <a:prstGeom prst="rect">
            <a:avLst/>
          </a:prstGeom>
          <a:noFill/>
        </p:spPr>
        <p:txBody>
          <a:bodyPr wrap="square" rtlCol="0">
            <a:spAutoFit/>
          </a:bodyPr>
          <a:lstStyle/>
          <a:p>
            <a:pPr algn="ctr">
              <a:lnSpc>
                <a:spcPct val="98000"/>
              </a:lnSpc>
              <a:tabLst>
                <a:tab pos="723900" algn="l"/>
                <a:tab pos="1447800" algn="l"/>
                <a:tab pos="2171700" algn="l"/>
                <a:tab pos="2895600" algn="l"/>
                <a:tab pos="3619500" algn="l"/>
                <a:tab pos="4343400" algn="l"/>
              </a:tabLst>
            </a:pPr>
            <a:r>
              <a:rPr lang="en-US" dirty="0" err="1" smtClean="0"/>
              <a:t>Geofysisk</a:t>
            </a:r>
            <a:r>
              <a:rPr lang="en-US" dirty="0" smtClean="0"/>
              <a:t> </a:t>
            </a:r>
            <a:r>
              <a:rPr lang="en-US" dirty="0" err="1" smtClean="0"/>
              <a:t>Institutt</a:t>
            </a:r>
            <a:r>
              <a:rPr lang="en-US" dirty="0" smtClean="0"/>
              <a:t>, 2013-02-08</a:t>
            </a:r>
            <a:endParaRPr lang="is-IS" dirty="0">
              <a:solidFill>
                <a:srgbClr val="000000"/>
              </a:solidFill>
            </a:endParaRPr>
          </a:p>
        </p:txBody>
      </p:sp>
      <p:sp>
        <p:nvSpPr>
          <p:cNvPr id="3" name="TextBox 2"/>
          <p:cNvSpPr txBox="1"/>
          <p:nvPr/>
        </p:nvSpPr>
        <p:spPr>
          <a:xfrm>
            <a:off x="434548" y="4767360"/>
            <a:ext cx="8518952" cy="1015663"/>
          </a:xfrm>
          <a:prstGeom prst="rect">
            <a:avLst/>
          </a:prstGeom>
          <a:noFill/>
        </p:spPr>
        <p:txBody>
          <a:bodyPr wrap="square" rtlCol="0">
            <a:spAutoFit/>
          </a:bodyPr>
          <a:lstStyle/>
          <a:p>
            <a:r>
              <a:rPr lang="en-GB" sz="2000" dirty="0" smtClean="0"/>
              <a:t>Simulated (@8km resolution) and observed 10 meter winds for a fifteen year period 1987-</a:t>
            </a:r>
            <a:r>
              <a:rPr lang="en-GB" sz="2000" dirty="0" smtClean="0"/>
              <a:t>2002 for thirteen different locations away from significant unresolved orography.</a:t>
            </a:r>
            <a:endParaRPr lang="en-GB" sz="2000" dirty="0"/>
          </a:p>
        </p:txBody>
      </p:sp>
      <p:pic>
        <p:nvPicPr>
          <p:cNvPr id="8" name="Picture 7" descr="Screen shot 2013-02-07 at 7.45.28 PM.png"/>
          <p:cNvPicPr>
            <a:picLocks noChangeAspect="1"/>
          </p:cNvPicPr>
          <p:nvPr/>
        </p:nvPicPr>
        <p:blipFill>
          <a:blip r:embed="rId3">
            <a:extLst>
              <a:ext uri="{BEBA8EAE-BF5A-486C-A8C5-ECC9F3942E4B}">
                <a14:imgProps xmlns:a14="http://schemas.microsoft.com/office/drawing/2010/main">
                  <a14:imgLayer r:embed="rId4">
                    <a14:imgEffect>
                      <a14:sharpenSoften amount="83000"/>
                    </a14:imgEffect>
                    <a14:imgEffect>
                      <a14:brightnessContrast contrast="10000"/>
                    </a14:imgEffect>
                  </a14:imgLayer>
                </a14:imgProps>
              </a:ext>
              <a:ext uri="{28A0092B-C50C-407E-A947-70E740481C1C}">
                <a14:useLocalDpi xmlns:a14="http://schemas.microsoft.com/office/drawing/2010/main" val="0"/>
              </a:ext>
            </a:extLst>
          </a:blip>
          <a:stretch>
            <a:fillRect/>
          </a:stretch>
        </p:blipFill>
        <p:spPr>
          <a:xfrm>
            <a:off x="-1587" y="1323976"/>
            <a:ext cx="9144000" cy="3556000"/>
          </a:xfrm>
          <a:prstGeom prst="rect">
            <a:avLst/>
          </a:prstGeom>
        </p:spPr>
      </p:pic>
      <p:sp>
        <p:nvSpPr>
          <p:cNvPr id="2" name="Oval 1"/>
          <p:cNvSpPr/>
          <p:nvPr/>
        </p:nvSpPr>
        <p:spPr>
          <a:xfrm>
            <a:off x="8140700" y="2406650"/>
            <a:ext cx="563731" cy="317500"/>
          </a:xfrm>
          <a:prstGeom prst="ellipse">
            <a:avLst/>
          </a:prstGeom>
          <a:noFill/>
          <a:ln w="2540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Oval 9"/>
          <p:cNvSpPr/>
          <p:nvPr/>
        </p:nvSpPr>
        <p:spPr>
          <a:xfrm>
            <a:off x="6134100" y="2400300"/>
            <a:ext cx="563731" cy="31750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Oval 12"/>
          <p:cNvSpPr/>
          <p:nvPr/>
        </p:nvSpPr>
        <p:spPr>
          <a:xfrm>
            <a:off x="1321082" y="3597276"/>
            <a:ext cx="563731" cy="31750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Oval 13"/>
          <p:cNvSpPr/>
          <p:nvPr/>
        </p:nvSpPr>
        <p:spPr>
          <a:xfrm>
            <a:off x="1790982" y="4105276"/>
            <a:ext cx="563731" cy="317500"/>
          </a:xfrm>
          <a:prstGeom prst="ellipse">
            <a:avLst/>
          </a:prstGeom>
          <a:noFill/>
          <a:ln w="2540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831910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500834"/>
            <a:ext cx="9144000" cy="35719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5" name="Rectangle 6"/>
          <p:cNvSpPr>
            <a:spLocks noChangeArrowheads="1"/>
          </p:cNvSpPr>
          <p:nvPr/>
        </p:nvSpPr>
        <p:spPr bwMode="auto">
          <a:xfrm>
            <a:off x="0" y="0"/>
            <a:ext cx="9180513" cy="1044576"/>
          </a:xfrm>
          <a:prstGeom prst="rect">
            <a:avLst/>
          </a:prstGeom>
          <a:solidFill>
            <a:srgbClr val="FF6600"/>
          </a:solidFill>
          <a:ln w="9525">
            <a:noFill/>
            <a:round/>
            <a:headEnd/>
            <a:tailEnd/>
          </a:ln>
          <a:effectLst/>
        </p:spPr>
        <p:txBody>
          <a:bodyPr wrap="none" anchor="ctr"/>
          <a:lstStyle/>
          <a:p>
            <a:endParaRPr lang="is-IS"/>
          </a:p>
        </p:txBody>
      </p:sp>
      <p:sp>
        <p:nvSpPr>
          <p:cNvPr id="12" name="TextBox 11"/>
          <p:cNvSpPr txBox="1"/>
          <p:nvPr/>
        </p:nvSpPr>
        <p:spPr>
          <a:xfrm>
            <a:off x="6710531" y="-57907"/>
            <a:ext cx="2519247" cy="636174"/>
          </a:xfrm>
          <a:prstGeom prst="rect">
            <a:avLst/>
          </a:prstGeom>
          <a:noFill/>
        </p:spPr>
        <p:txBody>
          <a:bodyPr wrap="square" rtlCol="0">
            <a:spAutoFit/>
          </a:bodyPr>
          <a:lstStyle/>
          <a:p>
            <a:pPr algn="ctr">
              <a:lnSpc>
                <a:spcPct val="98000"/>
              </a:lnSpc>
              <a:tabLst>
                <a:tab pos="723900" algn="l"/>
                <a:tab pos="1447800" algn="l"/>
                <a:tab pos="2171700" algn="l"/>
                <a:tab pos="2895600" algn="l"/>
                <a:tab pos="3619500" algn="l"/>
                <a:tab pos="4343400" algn="l"/>
              </a:tabLst>
            </a:pPr>
            <a:r>
              <a:rPr lang="en-US" dirty="0" err="1" smtClean="0"/>
              <a:t>Geofysisk</a:t>
            </a:r>
            <a:r>
              <a:rPr lang="en-US" dirty="0" smtClean="0"/>
              <a:t> </a:t>
            </a:r>
            <a:r>
              <a:rPr lang="en-US" dirty="0" err="1" smtClean="0"/>
              <a:t>Institutt</a:t>
            </a:r>
            <a:r>
              <a:rPr lang="en-US" dirty="0" smtClean="0"/>
              <a:t>, 2013-02-08</a:t>
            </a:r>
            <a:endParaRPr lang="is-IS" dirty="0">
              <a:solidFill>
                <a:srgbClr val="000000"/>
              </a:solidFill>
            </a:endParaRPr>
          </a:p>
        </p:txBody>
      </p:sp>
      <p:sp>
        <p:nvSpPr>
          <p:cNvPr id="3" name="TextBox 2"/>
          <p:cNvSpPr txBox="1"/>
          <p:nvPr/>
        </p:nvSpPr>
        <p:spPr>
          <a:xfrm>
            <a:off x="5140378" y="4564160"/>
            <a:ext cx="4089400" cy="1631216"/>
          </a:xfrm>
          <a:prstGeom prst="rect">
            <a:avLst/>
          </a:prstGeom>
          <a:noFill/>
        </p:spPr>
        <p:txBody>
          <a:bodyPr wrap="square" rtlCol="0">
            <a:spAutoFit/>
          </a:bodyPr>
          <a:lstStyle/>
          <a:p>
            <a:r>
              <a:rPr lang="en-GB" sz="2000" dirty="0" smtClean="0"/>
              <a:t>A more recent downscaling experiment has been done with the WRF model at a 3km horizontal resolution for the period 1994 to 2012</a:t>
            </a:r>
            <a:endParaRPr lang="en-GB" sz="2000" dirty="0"/>
          </a:p>
        </p:txBody>
      </p:sp>
      <p:pic>
        <p:nvPicPr>
          <p:cNvPr id="6" name="Picture 5" descr="Screen shot 2013-02-07 at 8.14.5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0892" y="1044576"/>
            <a:ext cx="5033108" cy="3322509"/>
          </a:xfrm>
          <a:prstGeom prst="rect">
            <a:avLst/>
          </a:prstGeom>
        </p:spPr>
      </p:pic>
      <p:sp>
        <p:nvSpPr>
          <p:cNvPr id="21" name="TextBox 20"/>
          <p:cNvSpPr txBox="1"/>
          <p:nvPr/>
        </p:nvSpPr>
        <p:spPr>
          <a:xfrm>
            <a:off x="431800" y="533556"/>
            <a:ext cx="4165600" cy="430887"/>
          </a:xfrm>
          <a:prstGeom prst="rect">
            <a:avLst/>
          </a:prstGeom>
          <a:noFill/>
        </p:spPr>
        <p:txBody>
          <a:bodyPr wrap="square" rtlCol="0">
            <a:spAutoFit/>
          </a:bodyPr>
          <a:lstStyle/>
          <a:p>
            <a:r>
              <a:rPr lang="en-GB" sz="2200" b="1" dirty="0" smtClean="0">
                <a:solidFill>
                  <a:schemeClr val="bg1"/>
                </a:solidFill>
              </a:rPr>
              <a:t>Direction   </a:t>
            </a:r>
            <a:r>
              <a:rPr lang="en-GB" sz="2200" b="1" dirty="0" smtClean="0">
                <a:solidFill>
                  <a:schemeClr val="bg1"/>
                </a:solidFill>
              </a:rPr>
              <a:t> Speed      </a:t>
            </a:r>
            <a:r>
              <a:rPr lang="en-GB" sz="2200" b="1" dirty="0" smtClean="0">
                <a:solidFill>
                  <a:schemeClr val="bg1"/>
                </a:solidFill>
              </a:rPr>
              <a:t>Temperature</a:t>
            </a:r>
            <a:endParaRPr lang="en-GB" sz="2200" b="1" dirty="0">
              <a:solidFill>
                <a:schemeClr val="bg1"/>
              </a:solidFill>
            </a:endParaRPr>
          </a:p>
        </p:txBody>
      </p:sp>
      <p:pic>
        <p:nvPicPr>
          <p:cNvPr id="8" name="Picture 7" descr="Screen shot 2013-02-08 at 9.18.04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113" y="5028436"/>
            <a:ext cx="4120687" cy="1345398"/>
          </a:xfrm>
          <a:prstGeom prst="rect">
            <a:avLst/>
          </a:prstGeom>
        </p:spPr>
      </p:pic>
      <p:sp>
        <p:nvSpPr>
          <p:cNvPr id="11" name="TextBox 10"/>
          <p:cNvSpPr txBox="1"/>
          <p:nvPr/>
        </p:nvSpPr>
        <p:spPr>
          <a:xfrm>
            <a:off x="1358900" y="6146248"/>
            <a:ext cx="2006600" cy="584776"/>
          </a:xfrm>
          <a:prstGeom prst="rect">
            <a:avLst/>
          </a:prstGeom>
          <a:noFill/>
        </p:spPr>
        <p:txBody>
          <a:bodyPr wrap="square" rtlCol="0">
            <a:spAutoFit/>
          </a:bodyPr>
          <a:lstStyle/>
          <a:p>
            <a:r>
              <a:rPr lang="en-GB" sz="3200" dirty="0" smtClean="0"/>
              <a:t>Observed</a:t>
            </a:r>
            <a:endParaRPr lang="en-GB" sz="3200" dirty="0"/>
          </a:p>
        </p:txBody>
      </p:sp>
      <p:pic>
        <p:nvPicPr>
          <p:cNvPr id="7" name="Picture 6" descr="Screen shot 2013-02-08 at 9.17.26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4000" y="913643"/>
            <a:ext cx="4154879" cy="4114800"/>
          </a:xfrm>
          <a:prstGeom prst="rect">
            <a:avLst/>
          </a:prstGeom>
        </p:spPr>
      </p:pic>
      <p:sp>
        <p:nvSpPr>
          <p:cNvPr id="9" name="TextBox 8"/>
          <p:cNvSpPr txBox="1"/>
          <p:nvPr/>
        </p:nvSpPr>
        <p:spPr>
          <a:xfrm rot="16200000">
            <a:off x="-1285181" y="2984216"/>
            <a:ext cx="3066587" cy="584776"/>
          </a:xfrm>
          <a:prstGeom prst="rect">
            <a:avLst/>
          </a:prstGeom>
          <a:noFill/>
        </p:spPr>
        <p:txBody>
          <a:bodyPr wrap="square" rtlCol="0">
            <a:spAutoFit/>
          </a:bodyPr>
          <a:lstStyle/>
          <a:p>
            <a:r>
              <a:rPr lang="en-GB" sz="3200" dirty="0" smtClean="0"/>
              <a:t>Simulated</a:t>
            </a:r>
            <a:endParaRPr lang="en-GB" sz="3200" dirty="0"/>
          </a:p>
        </p:txBody>
      </p:sp>
      <p:cxnSp>
        <p:nvCxnSpPr>
          <p:cNvPr id="19" name="Straight Arrow Connector 18"/>
          <p:cNvCxnSpPr/>
          <p:nvPr/>
        </p:nvCxnSpPr>
        <p:spPr>
          <a:xfrm flipH="1">
            <a:off x="4241800" y="2755907"/>
            <a:ext cx="2029070" cy="292099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4241800" y="3276607"/>
            <a:ext cx="3768970" cy="109047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flipV="1">
            <a:off x="4241800" y="1641717"/>
            <a:ext cx="1028700" cy="163489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flipV="1">
            <a:off x="4241800" y="2971043"/>
            <a:ext cx="1627555" cy="40716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2263877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4" name="Rectangle 6"/>
          <p:cNvSpPr>
            <a:spLocks noChangeArrowheads="1"/>
          </p:cNvSpPr>
          <p:nvPr/>
        </p:nvSpPr>
        <p:spPr bwMode="auto">
          <a:xfrm>
            <a:off x="0" y="0"/>
            <a:ext cx="9180513" cy="539750"/>
          </a:xfrm>
          <a:prstGeom prst="rect">
            <a:avLst/>
          </a:prstGeom>
          <a:solidFill>
            <a:srgbClr val="FF6600"/>
          </a:solidFill>
          <a:ln w="9525">
            <a:noFill/>
            <a:round/>
            <a:headEnd/>
            <a:tailEnd/>
          </a:ln>
          <a:effectLst/>
        </p:spPr>
        <p:txBody>
          <a:bodyPr wrap="none" anchor="ctr"/>
          <a:lstStyle/>
          <a:p>
            <a:endParaRPr lang="is-IS"/>
          </a:p>
        </p:txBody>
      </p:sp>
      <p:sp>
        <p:nvSpPr>
          <p:cNvPr id="17" name="Rectangle 16"/>
          <p:cNvSpPr/>
          <p:nvPr/>
        </p:nvSpPr>
        <p:spPr>
          <a:xfrm>
            <a:off x="0" y="6500834"/>
            <a:ext cx="9144000" cy="35719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23" name="Rectangle 22"/>
          <p:cNvSpPr/>
          <p:nvPr/>
        </p:nvSpPr>
        <p:spPr>
          <a:xfrm>
            <a:off x="683568" y="0"/>
            <a:ext cx="6002765" cy="584776"/>
          </a:xfrm>
          <a:prstGeom prst="rect">
            <a:avLst/>
          </a:prstGeom>
        </p:spPr>
        <p:txBody>
          <a:bodyPr wrap="none">
            <a:spAutoFit/>
          </a:bodyPr>
          <a:lstStyle/>
          <a:p>
            <a:pPr marL="431800" indent="-323850">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Observations of weather in Iceland</a:t>
            </a:r>
          </a:p>
        </p:txBody>
      </p:sp>
      <p:sp>
        <p:nvSpPr>
          <p:cNvPr id="6" name="TextBox 5"/>
          <p:cNvSpPr txBox="1"/>
          <p:nvPr/>
        </p:nvSpPr>
        <p:spPr>
          <a:xfrm>
            <a:off x="835968" y="5199444"/>
            <a:ext cx="7659687" cy="830997"/>
          </a:xfrm>
          <a:prstGeom prst="rect">
            <a:avLst/>
          </a:prstGeom>
          <a:noFill/>
        </p:spPr>
        <p:txBody>
          <a:bodyPr wrap="square" rtlCol="0">
            <a:spAutoFit/>
          </a:bodyPr>
          <a:lstStyle/>
          <a:p>
            <a:r>
              <a:rPr lang="en-US" sz="2400" dirty="0" smtClean="0"/>
              <a:t>Snow stakes at </a:t>
            </a:r>
            <a:r>
              <a:rPr lang="en-US" sz="2400" dirty="0" err="1" smtClean="0"/>
              <a:t>Hveravellir</a:t>
            </a:r>
            <a:r>
              <a:rPr lang="en-US" sz="2400" dirty="0" smtClean="0"/>
              <a:t>, central Iceland. Height above sea level is 640 meters.</a:t>
            </a:r>
            <a:endParaRPr lang="en-US" sz="2400" dirty="0"/>
          </a:p>
        </p:txBody>
      </p:sp>
      <p:sp>
        <p:nvSpPr>
          <p:cNvPr id="14" name="TextBox 13"/>
          <p:cNvSpPr txBox="1"/>
          <p:nvPr/>
        </p:nvSpPr>
        <p:spPr>
          <a:xfrm>
            <a:off x="6710531" y="-57907"/>
            <a:ext cx="2519247" cy="636174"/>
          </a:xfrm>
          <a:prstGeom prst="rect">
            <a:avLst/>
          </a:prstGeom>
          <a:noFill/>
        </p:spPr>
        <p:txBody>
          <a:bodyPr wrap="square" rtlCol="0">
            <a:spAutoFit/>
          </a:bodyPr>
          <a:lstStyle/>
          <a:p>
            <a:pPr algn="ctr">
              <a:lnSpc>
                <a:spcPct val="98000"/>
              </a:lnSpc>
              <a:tabLst>
                <a:tab pos="723900" algn="l"/>
                <a:tab pos="1447800" algn="l"/>
                <a:tab pos="2171700" algn="l"/>
                <a:tab pos="2895600" algn="l"/>
                <a:tab pos="3619500" algn="l"/>
                <a:tab pos="4343400" algn="l"/>
              </a:tabLst>
            </a:pPr>
            <a:r>
              <a:rPr lang="en-US" dirty="0" err="1" smtClean="0"/>
              <a:t>Geofysisk</a:t>
            </a:r>
            <a:r>
              <a:rPr lang="en-US" dirty="0" smtClean="0"/>
              <a:t> </a:t>
            </a:r>
            <a:r>
              <a:rPr lang="en-US" dirty="0" err="1" smtClean="0"/>
              <a:t>Institutt</a:t>
            </a:r>
            <a:r>
              <a:rPr lang="en-US" dirty="0" smtClean="0"/>
              <a:t>, 2013-02-08</a:t>
            </a:r>
            <a:endParaRPr lang="is-IS" dirty="0">
              <a:solidFill>
                <a:srgbClr val="000000"/>
              </a:solidFill>
            </a:endParaRPr>
          </a:p>
        </p:txBody>
      </p:sp>
      <p:pic>
        <p:nvPicPr>
          <p:cNvPr id="9" name="Picture 2" descr="hve1_ljosmy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5600" y="1011705"/>
            <a:ext cx="6407150" cy="4187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247478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500834"/>
            <a:ext cx="9144000" cy="35719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5" name="Rectangle 6"/>
          <p:cNvSpPr>
            <a:spLocks noChangeArrowheads="1"/>
          </p:cNvSpPr>
          <p:nvPr/>
        </p:nvSpPr>
        <p:spPr bwMode="auto">
          <a:xfrm>
            <a:off x="0" y="0"/>
            <a:ext cx="9180513" cy="1044576"/>
          </a:xfrm>
          <a:prstGeom prst="rect">
            <a:avLst/>
          </a:prstGeom>
          <a:solidFill>
            <a:srgbClr val="FF6600"/>
          </a:solidFill>
          <a:ln w="9525">
            <a:noFill/>
            <a:round/>
            <a:headEnd/>
            <a:tailEnd/>
          </a:ln>
          <a:effectLst/>
        </p:spPr>
        <p:txBody>
          <a:bodyPr wrap="none" anchor="ctr"/>
          <a:lstStyle/>
          <a:p>
            <a:endParaRPr lang="is-IS"/>
          </a:p>
        </p:txBody>
      </p:sp>
      <p:sp>
        <p:nvSpPr>
          <p:cNvPr id="9" name="Rectangle 8"/>
          <p:cNvSpPr/>
          <p:nvPr/>
        </p:nvSpPr>
        <p:spPr>
          <a:xfrm>
            <a:off x="434548" y="12452"/>
            <a:ext cx="5859296" cy="830997"/>
          </a:xfrm>
          <a:prstGeom prst="rect">
            <a:avLst/>
          </a:prstGeom>
        </p:spPr>
        <p:txBody>
          <a:bodyPr wrap="none">
            <a:spAutoFit/>
          </a:bodyPr>
          <a:lstStyle/>
          <a:p>
            <a:pPr marL="431800" indent="-323850">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4800" dirty="0" smtClean="0"/>
              <a:t>Simulated mean </a:t>
            </a:r>
            <a:r>
              <a:rPr lang="en-US" sz="4800" dirty="0" smtClean="0"/>
              <a:t>winds</a:t>
            </a:r>
          </a:p>
        </p:txBody>
      </p:sp>
      <p:sp>
        <p:nvSpPr>
          <p:cNvPr id="12" name="TextBox 11"/>
          <p:cNvSpPr txBox="1"/>
          <p:nvPr/>
        </p:nvSpPr>
        <p:spPr>
          <a:xfrm>
            <a:off x="6710531" y="-57907"/>
            <a:ext cx="2519247" cy="636174"/>
          </a:xfrm>
          <a:prstGeom prst="rect">
            <a:avLst/>
          </a:prstGeom>
          <a:noFill/>
        </p:spPr>
        <p:txBody>
          <a:bodyPr wrap="square" rtlCol="0">
            <a:spAutoFit/>
          </a:bodyPr>
          <a:lstStyle/>
          <a:p>
            <a:pPr algn="ctr">
              <a:lnSpc>
                <a:spcPct val="98000"/>
              </a:lnSpc>
              <a:tabLst>
                <a:tab pos="723900" algn="l"/>
                <a:tab pos="1447800" algn="l"/>
                <a:tab pos="2171700" algn="l"/>
                <a:tab pos="2895600" algn="l"/>
                <a:tab pos="3619500" algn="l"/>
                <a:tab pos="4343400" algn="l"/>
              </a:tabLst>
            </a:pPr>
            <a:r>
              <a:rPr lang="en-US" dirty="0" err="1" smtClean="0"/>
              <a:t>Geofysisk</a:t>
            </a:r>
            <a:r>
              <a:rPr lang="en-US" dirty="0" smtClean="0"/>
              <a:t> </a:t>
            </a:r>
            <a:r>
              <a:rPr lang="en-US" dirty="0" err="1" smtClean="0"/>
              <a:t>Institutt</a:t>
            </a:r>
            <a:r>
              <a:rPr lang="en-US" dirty="0" smtClean="0"/>
              <a:t>, 2013-02-08</a:t>
            </a:r>
            <a:endParaRPr lang="is-IS" dirty="0">
              <a:solidFill>
                <a:srgbClr val="000000"/>
              </a:solidFill>
            </a:endParaRPr>
          </a:p>
        </p:txBody>
      </p:sp>
      <p:pic>
        <p:nvPicPr>
          <p:cNvPr id="2" name="Picture 1"/>
          <p:cNvPicPr>
            <a:picLocks noChangeAspect="1"/>
          </p:cNvPicPr>
          <p:nvPr/>
        </p:nvPicPr>
        <p:blipFill rotWithShape="1">
          <a:blip r:embed="rId3"/>
          <a:srcRect r="7831"/>
          <a:stretch/>
        </p:blipFill>
        <p:spPr>
          <a:xfrm>
            <a:off x="279400" y="1104900"/>
            <a:ext cx="3816000" cy="5431230"/>
          </a:xfrm>
          <a:prstGeom prst="rect">
            <a:avLst/>
          </a:prstGeom>
        </p:spPr>
      </p:pic>
      <p:pic>
        <p:nvPicPr>
          <p:cNvPr id="6" name="Picture 5"/>
          <p:cNvPicPr>
            <a:picLocks noChangeAspect="1"/>
          </p:cNvPicPr>
          <p:nvPr/>
        </p:nvPicPr>
        <p:blipFill rotWithShape="1">
          <a:blip r:embed="rId4"/>
          <a:srcRect r="7963"/>
          <a:stretch/>
        </p:blipFill>
        <p:spPr>
          <a:xfrm>
            <a:off x="5130800" y="1117600"/>
            <a:ext cx="3740400" cy="5359768"/>
          </a:xfrm>
          <a:prstGeom prst="rect">
            <a:avLst/>
          </a:prstGeom>
        </p:spPr>
      </p:pic>
      <p:pic>
        <p:nvPicPr>
          <p:cNvPr id="8" name="Picture 7"/>
          <p:cNvPicPr>
            <a:picLocks noChangeAspect="1"/>
          </p:cNvPicPr>
          <p:nvPr/>
        </p:nvPicPr>
        <p:blipFill rotWithShape="1">
          <a:blip r:embed="rId4"/>
          <a:srcRect l="91347" t="339" r="-119" b="50659"/>
          <a:stretch/>
        </p:blipFill>
        <p:spPr>
          <a:xfrm>
            <a:off x="4372995" y="1212500"/>
            <a:ext cx="719705" cy="5302800"/>
          </a:xfrm>
          <a:prstGeom prst="rect">
            <a:avLst/>
          </a:prstGeom>
        </p:spPr>
      </p:pic>
      <p:sp>
        <p:nvSpPr>
          <p:cNvPr id="3" name="TextBox 2"/>
          <p:cNvSpPr txBox="1"/>
          <p:nvPr/>
        </p:nvSpPr>
        <p:spPr>
          <a:xfrm>
            <a:off x="4229100" y="805349"/>
            <a:ext cx="927100" cy="584776"/>
          </a:xfrm>
          <a:prstGeom prst="rect">
            <a:avLst/>
          </a:prstGeom>
          <a:noFill/>
        </p:spPr>
        <p:txBody>
          <a:bodyPr wrap="square" rtlCol="0">
            <a:spAutoFit/>
          </a:bodyPr>
          <a:lstStyle/>
          <a:p>
            <a:r>
              <a:rPr lang="en-GB" sz="3200" b="1" dirty="0" smtClean="0"/>
              <a:t>m/s</a:t>
            </a:r>
            <a:endParaRPr lang="en-GB" sz="3200" b="1" dirty="0"/>
          </a:p>
        </p:txBody>
      </p:sp>
      <p:sp>
        <p:nvSpPr>
          <p:cNvPr id="10" name="TextBox 9"/>
          <p:cNvSpPr txBox="1"/>
          <p:nvPr/>
        </p:nvSpPr>
        <p:spPr>
          <a:xfrm>
            <a:off x="520700" y="1072800"/>
            <a:ext cx="927100" cy="584776"/>
          </a:xfrm>
          <a:prstGeom prst="rect">
            <a:avLst/>
          </a:prstGeom>
          <a:noFill/>
        </p:spPr>
        <p:txBody>
          <a:bodyPr wrap="square" rtlCol="0">
            <a:spAutoFit/>
          </a:bodyPr>
          <a:lstStyle/>
          <a:p>
            <a:r>
              <a:rPr lang="en-GB" sz="3200" b="1" dirty="0" smtClean="0"/>
              <a:t>JJA</a:t>
            </a:r>
            <a:endParaRPr lang="en-GB" sz="3200" b="1" dirty="0"/>
          </a:p>
        </p:txBody>
      </p:sp>
      <p:sp>
        <p:nvSpPr>
          <p:cNvPr id="11" name="TextBox 10"/>
          <p:cNvSpPr txBox="1"/>
          <p:nvPr/>
        </p:nvSpPr>
        <p:spPr>
          <a:xfrm>
            <a:off x="508000" y="3714400"/>
            <a:ext cx="927100" cy="584776"/>
          </a:xfrm>
          <a:prstGeom prst="rect">
            <a:avLst/>
          </a:prstGeom>
          <a:noFill/>
        </p:spPr>
        <p:txBody>
          <a:bodyPr wrap="square" rtlCol="0">
            <a:spAutoFit/>
          </a:bodyPr>
          <a:lstStyle/>
          <a:p>
            <a:r>
              <a:rPr lang="en-GB" sz="3200" b="1" dirty="0" smtClean="0"/>
              <a:t>DJF</a:t>
            </a:r>
            <a:endParaRPr lang="en-GB" sz="3200" b="1" dirty="0"/>
          </a:p>
        </p:txBody>
      </p:sp>
      <p:sp>
        <p:nvSpPr>
          <p:cNvPr id="13" name="TextBox 12"/>
          <p:cNvSpPr txBox="1"/>
          <p:nvPr/>
        </p:nvSpPr>
        <p:spPr>
          <a:xfrm>
            <a:off x="5359400" y="1066676"/>
            <a:ext cx="2501900" cy="584776"/>
          </a:xfrm>
          <a:prstGeom prst="rect">
            <a:avLst/>
          </a:prstGeom>
          <a:noFill/>
        </p:spPr>
        <p:txBody>
          <a:bodyPr wrap="square" rtlCol="0">
            <a:spAutoFit/>
          </a:bodyPr>
          <a:lstStyle/>
          <a:p>
            <a:r>
              <a:rPr lang="en-GB" sz="3200" b="1" dirty="0" smtClean="0"/>
              <a:t>SE-direction</a:t>
            </a:r>
            <a:endParaRPr lang="en-GB" sz="3200" b="1" dirty="0"/>
          </a:p>
        </p:txBody>
      </p:sp>
      <p:sp>
        <p:nvSpPr>
          <p:cNvPr id="14" name="TextBox 13"/>
          <p:cNvSpPr txBox="1"/>
          <p:nvPr/>
        </p:nvSpPr>
        <p:spPr>
          <a:xfrm>
            <a:off x="5372100" y="3739800"/>
            <a:ext cx="2501900" cy="584776"/>
          </a:xfrm>
          <a:prstGeom prst="rect">
            <a:avLst/>
          </a:prstGeom>
          <a:noFill/>
        </p:spPr>
        <p:txBody>
          <a:bodyPr wrap="square" rtlCol="0">
            <a:spAutoFit/>
          </a:bodyPr>
          <a:lstStyle/>
          <a:p>
            <a:r>
              <a:rPr lang="en-GB" sz="3200" b="1" dirty="0" smtClean="0"/>
              <a:t>SW-direction</a:t>
            </a:r>
            <a:endParaRPr lang="en-GB" sz="3200" b="1" dirty="0"/>
          </a:p>
        </p:txBody>
      </p:sp>
    </p:spTree>
    <p:extLst>
      <p:ext uri="{BB962C8B-B14F-4D97-AF65-F5344CB8AC3E}">
        <p14:creationId xmlns:p14="http://schemas.microsoft.com/office/powerpoint/2010/main" val="2281835426"/>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3499" y="807689"/>
            <a:ext cx="6311901" cy="2737019"/>
          </a:xfrm>
          <a:prstGeom prst="rect">
            <a:avLst/>
          </a:prstGeom>
        </p:spPr>
      </p:pic>
      <p:sp>
        <p:nvSpPr>
          <p:cNvPr id="4" name="Rectangle 3"/>
          <p:cNvSpPr/>
          <p:nvPr/>
        </p:nvSpPr>
        <p:spPr>
          <a:xfrm>
            <a:off x="0" y="6500834"/>
            <a:ext cx="9144000" cy="35719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5" name="Rectangle 6"/>
          <p:cNvSpPr>
            <a:spLocks noChangeArrowheads="1"/>
          </p:cNvSpPr>
          <p:nvPr/>
        </p:nvSpPr>
        <p:spPr bwMode="auto">
          <a:xfrm>
            <a:off x="0" y="0"/>
            <a:ext cx="9180513" cy="1044576"/>
          </a:xfrm>
          <a:prstGeom prst="rect">
            <a:avLst/>
          </a:prstGeom>
          <a:solidFill>
            <a:srgbClr val="FF6600"/>
          </a:solidFill>
          <a:ln w="9525">
            <a:noFill/>
            <a:round/>
            <a:headEnd/>
            <a:tailEnd/>
          </a:ln>
          <a:effectLst/>
        </p:spPr>
        <p:txBody>
          <a:bodyPr wrap="none" anchor="ctr"/>
          <a:lstStyle/>
          <a:p>
            <a:endParaRPr lang="is-IS"/>
          </a:p>
        </p:txBody>
      </p:sp>
      <p:sp>
        <p:nvSpPr>
          <p:cNvPr id="9" name="Rectangle 8"/>
          <p:cNvSpPr/>
          <p:nvPr/>
        </p:nvSpPr>
        <p:spPr>
          <a:xfrm>
            <a:off x="117048" y="25152"/>
            <a:ext cx="8842084" cy="830997"/>
          </a:xfrm>
          <a:prstGeom prst="rect">
            <a:avLst/>
          </a:prstGeom>
        </p:spPr>
        <p:txBody>
          <a:bodyPr wrap="none">
            <a:spAutoFit/>
          </a:bodyPr>
          <a:lstStyle/>
          <a:p>
            <a:pPr marL="431800" indent="-323850">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4800" dirty="0" smtClean="0"/>
              <a:t>Downslope windstorm- </a:t>
            </a:r>
            <a:r>
              <a:rPr lang="en-US" sz="4800" dirty="0" smtClean="0"/>
              <a:t>Case study</a:t>
            </a:r>
          </a:p>
        </p:txBody>
      </p:sp>
      <p:sp>
        <p:nvSpPr>
          <p:cNvPr id="12" name="TextBox 11"/>
          <p:cNvSpPr txBox="1"/>
          <p:nvPr/>
        </p:nvSpPr>
        <p:spPr>
          <a:xfrm>
            <a:off x="6710531" y="-57907"/>
            <a:ext cx="2519247" cy="636174"/>
          </a:xfrm>
          <a:prstGeom prst="rect">
            <a:avLst/>
          </a:prstGeom>
          <a:noFill/>
        </p:spPr>
        <p:txBody>
          <a:bodyPr wrap="square" rtlCol="0">
            <a:spAutoFit/>
          </a:bodyPr>
          <a:lstStyle/>
          <a:p>
            <a:pPr algn="ctr">
              <a:lnSpc>
                <a:spcPct val="98000"/>
              </a:lnSpc>
              <a:tabLst>
                <a:tab pos="723900" algn="l"/>
                <a:tab pos="1447800" algn="l"/>
                <a:tab pos="2171700" algn="l"/>
                <a:tab pos="2895600" algn="l"/>
                <a:tab pos="3619500" algn="l"/>
                <a:tab pos="4343400" algn="l"/>
              </a:tabLst>
            </a:pPr>
            <a:r>
              <a:rPr lang="en-US" dirty="0" err="1" smtClean="0"/>
              <a:t>Geofysisk</a:t>
            </a:r>
            <a:r>
              <a:rPr lang="en-US" dirty="0" smtClean="0"/>
              <a:t> </a:t>
            </a:r>
            <a:r>
              <a:rPr lang="en-US" dirty="0" err="1" smtClean="0"/>
              <a:t>Institutt</a:t>
            </a:r>
            <a:r>
              <a:rPr lang="en-US" dirty="0" smtClean="0"/>
              <a:t>, 2013-02-08</a:t>
            </a:r>
            <a:endParaRPr lang="is-IS" dirty="0">
              <a:solidFill>
                <a:srgbClr val="000000"/>
              </a:solidFill>
            </a:endParaRPr>
          </a:p>
        </p:txBody>
      </p:sp>
      <p:pic>
        <p:nvPicPr>
          <p:cNvPr id="8" name="Picture 7" descr="Screen shot 2013-02-07 at 8.49.57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382893"/>
            <a:ext cx="4622800" cy="3043382"/>
          </a:xfrm>
          <a:prstGeom prst="rect">
            <a:avLst/>
          </a:prstGeom>
        </p:spPr>
      </p:pic>
      <p:pic>
        <p:nvPicPr>
          <p:cNvPr id="10" name="Picture 9" descr="Screen shot 2013-02-07 at 8.50.48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2500" y="3544708"/>
            <a:ext cx="4381500" cy="2770404"/>
          </a:xfrm>
          <a:prstGeom prst="rect">
            <a:avLst/>
          </a:prstGeom>
        </p:spPr>
      </p:pic>
      <p:sp>
        <p:nvSpPr>
          <p:cNvPr id="11" name="TextBox 10"/>
          <p:cNvSpPr txBox="1"/>
          <p:nvPr/>
        </p:nvSpPr>
        <p:spPr>
          <a:xfrm>
            <a:off x="6515100" y="1244600"/>
            <a:ext cx="2514600" cy="1754327"/>
          </a:xfrm>
          <a:prstGeom prst="rect">
            <a:avLst/>
          </a:prstGeom>
          <a:noFill/>
        </p:spPr>
        <p:txBody>
          <a:bodyPr wrap="square" rtlCol="0">
            <a:spAutoFit/>
          </a:bodyPr>
          <a:lstStyle/>
          <a:p>
            <a:r>
              <a:rPr lang="en-GB" dirty="0" smtClean="0"/>
              <a:t>Downslope windstorm in SE-Iceland in Sep 2004.</a:t>
            </a:r>
          </a:p>
          <a:p>
            <a:r>
              <a:rPr lang="en-GB" dirty="0" smtClean="0"/>
              <a:t> </a:t>
            </a:r>
          </a:p>
          <a:p>
            <a:r>
              <a:rPr lang="en-GB" dirty="0" smtClean="0"/>
              <a:t>Testing sensitivity to PBL schemes and different microphysics schemes</a:t>
            </a:r>
            <a:endParaRPr lang="en-GB" dirty="0"/>
          </a:p>
        </p:txBody>
      </p:sp>
      <p:sp>
        <p:nvSpPr>
          <p:cNvPr id="2" name="Oval 1"/>
          <p:cNvSpPr/>
          <p:nvPr/>
        </p:nvSpPr>
        <p:spPr>
          <a:xfrm>
            <a:off x="4267200" y="2641600"/>
            <a:ext cx="355600" cy="26670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7" name="Straight Arrow Connector 6"/>
          <p:cNvCxnSpPr/>
          <p:nvPr/>
        </p:nvCxnSpPr>
        <p:spPr>
          <a:xfrm flipH="1">
            <a:off x="2197100" y="2438400"/>
            <a:ext cx="647700" cy="177800"/>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1549400" y="1981200"/>
            <a:ext cx="2120900" cy="461665"/>
          </a:xfrm>
          <a:prstGeom prst="rect">
            <a:avLst/>
          </a:prstGeom>
          <a:noFill/>
        </p:spPr>
        <p:txBody>
          <a:bodyPr wrap="square" rtlCol="0">
            <a:spAutoFit/>
          </a:bodyPr>
          <a:lstStyle/>
          <a:p>
            <a:r>
              <a:rPr lang="en-GB" sz="2400" b="1" dirty="0" smtClean="0">
                <a:solidFill>
                  <a:srgbClr val="FF0000"/>
                </a:solidFill>
              </a:rPr>
              <a:t>Wind direction</a:t>
            </a:r>
            <a:endParaRPr lang="en-GB" sz="2400" b="1" dirty="0">
              <a:solidFill>
                <a:srgbClr val="FF0000"/>
              </a:solidFill>
            </a:endParaRPr>
          </a:p>
        </p:txBody>
      </p:sp>
      <p:sp>
        <p:nvSpPr>
          <p:cNvPr id="19" name="TextBox 18"/>
          <p:cNvSpPr txBox="1"/>
          <p:nvPr/>
        </p:nvSpPr>
        <p:spPr>
          <a:xfrm>
            <a:off x="2628900" y="5307568"/>
            <a:ext cx="800100" cy="369332"/>
          </a:xfrm>
          <a:prstGeom prst="rect">
            <a:avLst/>
          </a:prstGeom>
          <a:noFill/>
        </p:spPr>
        <p:txBody>
          <a:bodyPr wrap="square" rtlCol="0">
            <a:spAutoFit/>
          </a:bodyPr>
          <a:lstStyle/>
          <a:p>
            <a:r>
              <a:rPr lang="en-GB" b="1" dirty="0" smtClean="0">
                <a:solidFill>
                  <a:srgbClr val="3366FF"/>
                </a:solidFill>
              </a:rPr>
              <a:t>MM5</a:t>
            </a:r>
            <a:endParaRPr lang="en-GB" b="1" dirty="0">
              <a:solidFill>
                <a:srgbClr val="3366FF"/>
              </a:solidFill>
            </a:endParaRPr>
          </a:p>
        </p:txBody>
      </p:sp>
      <p:sp>
        <p:nvSpPr>
          <p:cNvPr id="20" name="TextBox 19"/>
          <p:cNvSpPr txBox="1"/>
          <p:nvPr/>
        </p:nvSpPr>
        <p:spPr>
          <a:xfrm>
            <a:off x="2070100" y="4406146"/>
            <a:ext cx="685800" cy="369332"/>
          </a:xfrm>
          <a:prstGeom prst="rect">
            <a:avLst/>
          </a:prstGeom>
          <a:noFill/>
        </p:spPr>
        <p:txBody>
          <a:bodyPr wrap="square" rtlCol="0">
            <a:spAutoFit/>
          </a:bodyPr>
          <a:lstStyle/>
          <a:p>
            <a:r>
              <a:rPr lang="en-GB" b="1" dirty="0" smtClean="0">
                <a:solidFill>
                  <a:srgbClr val="FF0000"/>
                </a:solidFill>
              </a:rPr>
              <a:t>WRF</a:t>
            </a:r>
            <a:endParaRPr lang="en-GB" b="1" dirty="0">
              <a:solidFill>
                <a:srgbClr val="FF0000"/>
              </a:solidFill>
            </a:endParaRPr>
          </a:p>
        </p:txBody>
      </p:sp>
      <p:sp>
        <p:nvSpPr>
          <p:cNvPr id="21" name="TextBox 20"/>
          <p:cNvSpPr txBox="1"/>
          <p:nvPr/>
        </p:nvSpPr>
        <p:spPr>
          <a:xfrm rot="16200000">
            <a:off x="3675946" y="4545380"/>
            <a:ext cx="1893708" cy="369332"/>
          </a:xfrm>
          <a:prstGeom prst="rect">
            <a:avLst/>
          </a:prstGeom>
          <a:noFill/>
        </p:spPr>
        <p:txBody>
          <a:bodyPr wrap="square" rtlCol="0">
            <a:spAutoFit/>
          </a:bodyPr>
          <a:lstStyle/>
          <a:p>
            <a:r>
              <a:rPr lang="en-GB" dirty="0" smtClean="0"/>
              <a:t>Wind speed [m/s]</a:t>
            </a:r>
            <a:endParaRPr lang="en-GB" dirty="0"/>
          </a:p>
        </p:txBody>
      </p:sp>
      <p:sp>
        <p:nvSpPr>
          <p:cNvPr id="22" name="TextBox 21"/>
          <p:cNvSpPr txBox="1"/>
          <p:nvPr/>
        </p:nvSpPr>
        <p:spPr>
          <a:xfrm>
            <a:off x="4749800" y="3706991"/>
            <a:ext cx="444500" cy="369332"/>
          </a:xfrm>
          <a:prstGeom prst="rect">
            <a:avLst/>
          </a:prstGeom>
          <a:noFill/>
        </p:spPr>
        <p:txBody>
          <a:bodyPr wrap="square" rtlCol="0">
            <a:spAutoFit/>
          </a:bodyPr>
          <a:lstStyle/>
          <a:p>
            <a:r>
              <a:rPr lang="en-GB" dirty="0" smtClean="0"/>
              <a:t>40</a:t>
            </a:r>
            <a:endParaRPr lang="en-GB" dirty="0"/>
          </a:p>
        </p:txBody>
      </p:sp>
      <p:sp>
        <p:nvSpPr>
          <p:cNvPr id="23" name="TextBox 22"/>
          <p:cNvSpPr txBox="1"/>
          <p:nvPr/>
        </p:nvSpPr>
        <p:spPr>
          <a:xfrm>
            <a:off x="4749800" y="4776232"/>
            <a:ext cx="444500" cy="369332"/>
          </a:xfrm>
          <a:prstGeom prst="rect">
            <a:avLst/>
          </a:prstGeom>
          <a:noFill/>
        </p:spPr>
        <p:txBody>
          <a:bodyPr wrap="square" rtlCol="0">
            <a:spAutoFit/>
          </a:bodyPr>
          <a:lstStyle/>
          <a:p>
            <a:r>
              <a:rPr lang="en-GB" dirty="0"/>
              <a:t>2</a:t>
            </a:r>
            <a:r>
              <a:rPr lang="en-GB" dirty="0" smtClean="0"/>
              <a:t>0</a:t>
            </a:r>
            <a:endParaRPr lang="en-GB" dirty="0"/>
          </a:p>
        </p:txBody>
      </p:sp>
      <p:sp>
        <p:nvSpPr>
          <p:cNvPr id="24" name="TextBox 23"/>
          <p:cNvSpPr txBox="1"/>
          <p:nvPr/>
        </p:nvSpPr>
        <p:spPr>
          <a:xfrm>
            <a:off x="-25401" y="3630414"/>
            <a:ext cx="444500" cy="369332"/>
          </a:xfrm>
          <a:prstGeom prst="rect">
            <a:avLst/>
          </a:prstGeom>
          <a:noFill/>
        </p:spPr>
        <p:txBody>
          <a:bodyPr wrap="square" rtlCol="0">
            <a:spAutoFit/>
          </a:bodyPr>
          <a:lstStyle/>
          <a:p>
            <a:r>
              <a:rPr lang="en-GB" dirty="0" smtClean="0"/>
              <a:t>40</a:t>
            </a:r>
            <a:endParaRPr lang="en-GB" dirty="0"/>
          </a:p>
        </p:txBody>
      </p:sp>
      <p:sp>
        <p:nvSpPr>
          <p:cNvPr id="25" name="TextBox 24"/>
          <p:cNvSpPr txBox="1"/>
          <p:nvPr/>
        </p:nvSpPr>
        <p:spPr>
          <a:xfrm>
            <a:off x="-38102" y="4775478"/>
            <a:ext cx="444500" cy="369332"/>
          </a:xfrm>
          <a:prstGeom prst="rect">
            <a:avLst/>
          </a:prstGeom>
          <a:noFill/>
        </p:spPr>
        <p:txBody>
          <a:bodyPr wrap="square" rtlCol="0">
            <a:spAutoFit/>
          </a:bodyPr>
          <a:lstStyle/>
          <a:p>
            <a:r>
              <a:rPr lang="en-GB" dirty="0"/>
              <a:t>2</a:t>
            </a:r>
            <a:r>
              <a:rPr lang="en-GB" dirty="0" smtClean="0"/>
              <a:t>0</a:t>
            </a:r>
            <a:endParaRPr lang="en-GB" dirty="0"/>
          </a:p>
        </p:txBody>
      </p:sp>
      <p:cxnSp>
        <p:nvCxnSpPr>
          <p:cNvPr id="27" name="Straight Connector 26"/>
          <p:cNvCxnSpPr>
            <a:stCxn id="22" idx="3"/>
          </p:cNvCxnSpPr>
          <p:nvPr/>
        </p:nvCxnSpPr>
        <p:spPr>
          <a:xfrm>
            <a:off x="5194300" y="3891657"/>
            <a:ext cx="3670300"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a:stCxn id="23" idx="3"/>
          </p:cNvCxnSpPr>
          <p:nvPr/>
        </p:nvCxnSpPr>
        <p:spPr>
          <a:xfrm>
            <a:off x="5194300" y="4960898"/>
            <a:ext cx="3670300" cy="5457"/>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361950" y="4974908"/>
            <a:ext cx="3905250" cy="5457"/>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333375" y="3830499"/>
            <a:ext cx="3905250" cy="5457"/>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3086100" y="3999746"/>
            <a:ext cx="685800" cy="369332"/>
          </a:xfrm>
          <a:prstGeom prst="rect">
            <a:avLst/>
          </a:prstGeom>
          <a:noFill/>
        </p:spPr>
        <p:txBody>
          <a:bodyPr wrap="square" rtlCol="0">
            <a:spAutoFit/>
          </a:bodyPr>
          <a:lstStyle/>
          <a:p>
            <a:r>
              <a:rPr lang="en-GB" b="1" dirty="0" err="1" smtClean="0"/>
              <a:t>Obs</a:t>
            </a:r>
            <a:endParaRPr lang="en-GB" b="1" dirty="0"/>
          </a:p>
        </p:txBody>
      </p:sp>
      <p:sp>
        <p:nvSpPr>
          <p:cNvPr id="37" name="TextBox 36"/>
          <p:cNvSpPr txBox="1"/>
          <p:nvPr/>
        </p:nvSpPr>
        <p:spPr>
          <a:xfrm>
            <a:off x="406398" y="4221480"/>
            <a:ext cx="2070102" cy="369332"/>
          </a:xfrm>
          <a:prstGeom prst="rect">
            <a:avLst/>
          </a:prstGeom>
          <a:noFill/>
        </p:spPr>
        <p:txBody>
          <a:bodyPr wrap="square" rtlCol="0">
            <a:spAutoFit/>
          </a:bodyPr>
          <a:lstStyle/>
          <a:p>
            <a:r>
              <a:rPr lang="en-GB" b="1" dirty="0" smtClean="0"/>
              <a:t>Different models</a:t>
            </a:r>
            <a:endParaRPr lang="en-GB" b="1" dirty="0"/>
          </a:p>
        </p:txBody>
      </p:sp>
      <p:sp>
        <p:nvSpPr>
          <p:cNvPr id="38" name="TextBox 37"/>
          <p:cNvSpPr txBox="1"/>
          <p:nvPr/>
        </p:nvSpPr>
        <p:spPr>
          <a:xfrm>
            <a:off x="5067298" y="4221480"/>
            <a:ext cx="2374902" cy="369332"/>
          </a:xfrm>
          <a:prstGeom prst="rect">
            <a:avLst/>
          </a:prstGeom>
          <a:noFill/>
        </p:spPr>
        <p:txBody>
          <a:bodyPr wrap="square" rtlCol="0">
            <a:spAutoFit/>
          </a:bodyPr>
          <a:lstStyle/>
          <a:p>
            <a:r>
              <a:rPr lang="en-GB" b="1" dirty="0" smtClean="0"/>
              <a:t>Different microphysics</a:t>
            </a:r>
            <a:endParaRPr lang="en-GB" b="1" dirty="0"/>
          </a:p>
        </p:txBody>
      </p:sp>
      <p:sp>
        <p:nvSpPr>
          <p:cNvPr id="39" name="TextBox 38"/>
          <p:cNvSpPr txBox="1"/>
          <p:nvPr/>
        </p:nvSpPr>
        <p:spPr>
          <a:xfrm>
            <a:off x="5778500" y="4597023"/>
            <a:ext cx="1777999" cy="646331"/>
          </a:xfrm>
          <a:prstGeom prst="rect">
            <a:avLst/>
          </a:prstGeom>
          <a:noFill/>
        </p:spPr>
        <p:txBody>
          <a:bodyPr wrap="square" rtlCol="0">
            <a:spAutoFit/>
          </a:bodyPr>
          <a:lstStyle/>
          <a:p>
            <a:r>
              <a:rPr lang="en-GB" b="1" dirty="0" smtClean="0">
                <a:solidFill>
                  <a:srgbClr val="FF0000"/>
                </a:solidFill>
              </a:rPr>
              <a:t>WRF/Thompson</a:t>
            </a:r>
          </a:p>
          <a:p>
            <a:r>
              <a:rPr lang="en-GB" b="1" dirty="0" smtClean="0">
                <a:solidFill>
                  <a:srgbClr val="FF0000"/>
                </a:solidFill>
              </a:rPr>
              <a:t>OK</a:t>
            </a:r>
            <a:endParaRPr lang="en-GB" b="1" dirty="0">
              <a:solidFill>
                <a:srgbClr val="FF0000"/>
              </a:solidFill>
            </a:endParaRPr>
          </a:p>
        </p:txBody>
      </p:sp>
      <p:sp>
        <p:nvSpPr>
          <p:cNvPr id="40" name="TextBox 39"/>
          <p:cNvSpPr txBox="1"/>
          <p:nvPr/>
        </p:nvSpPr>
        <p:spPr>
          <a:xfrm>
            <a:off x="7785100" y="4038124"/>
            <a:ext cx="685800" cy="369332"/>
          </a:xfrm>
          <a:prstGeom prst="rect">
            <a:avLst/>
          </a:prstGeom>
          <a:noFill/>
        </p:spPr>
        <p:txBody>
          <a:bodyPr wrap="square" rtlCol="0">
            <a:spAutoFit/>
          </a:bodyPr>
          <a:lstStyle/>
          <a:p>
            <a:r>
              <a:rPr lang="en-GB" b="1" dirty="0" err="1" smtClean="0"/>
              <a:t>Obs</a:t>
            </a:r>
            <a:endParaRPr lang="en-GB" b="1" dirty="0"/>
          </a:p>
        </p:txBody>
      </p:sp>
      <p:sp>
        <p:nvSpPr>
          <p:cNvPr id="41" name="Oval 40"/>
          <p:cNvSpPr/>
          <p:nvPr/>
        </p:nvSpPr>
        <p:spPr>
          <a:xfrm>
            <a:off x="6870700" y="4775478"/>
            <a:ext cx="1841500" cy="1409422"/>
          </a:xfrm>
          <a:prstGeom prst="ellipse">
            <a:avLst/>
          </a:prstGeom>
          <a:noFill/>
          <a:ln w="2540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2" name="TextBox 41"/>
          <p:cNvSpPr txBox="1"/>
          <p:nvPr/>
        </p:nvSpPr>
        <p:spPr>
          <a:xfrm>
            <a:off x="333375" y="6061112"/>
            <a:ext cx="4568825" cy="646331"/>
          </a:xfrm>
          <a:prstGeom prst="rect">
            <a:avLst/>
          </a:prstGeom>
          <a:noFill/>
        </p:spPr>
        <p:txBody>
          <a:bodyPr wrap="square" rtlCol="0">
            <a:spAutoFit/>
          </a:bodyPr>
          <a:lstStyle/>
          <a:p>
            <a:r>
              <a:rPr lang="en-GB" dirty="0" smtClean="0"/>
              <a:t>                00:00                 06:00                  12:00</a:t>
            </a:r>
          </a:p>
          <a:p>
            <a:r>
              <a:rPr lang="en-GB" dirty="0"/>
              <a:t> </a:t>
            </a:r>
            <a:r>
              <a:rPr lang="en-GB" dirty="0" smtClean="0"/>
              <a:t>                              16 Sep 04</a:t>
            </a:r>
            <a:endParaRPr lang="en-GB" dirty="0"/>
          </a:p>
        </p:txBody>
      </p:sp>
      <p:sp>
        <p:nvSpPr>
          <p:cNvPr id="43" name="TextBox 42"/>
          <p:cNvSpPr txBox="1"/>
          <p:nvPr/>
        </p:nvSpPr>
        <p:spPr>
          <a:xfrm>
            <a:off x="4992688" y="6039609"/>
            <a:ext cx="4568825" cy="646331"/>
          </a:xfrm>
          <a:prstGeom prst="rect">
            <a:avLst/>
          </a:prstGeom>
          <a:noFill/>
        </p:spPr>
        <p:txBody>
          <a:bodyPr wrap="square" rtlCol="0">
            <a:spAutoFit/>
          </a:bodyPr>
          <a:lstStyle/>
          <a:p>
            <a:r>
              <a:rPr lang="en-GB" dirty="0" smtClean="0"/>
              <a:t>                00:00                 06:00                12:00</a:t>
            </a:r>
          </a:p>
          <a:p>
            <a:r>
              <a:rPr lang="en-GB" dirty="0"/>
              <a:t> </a:t>
            </a:r>
            <a:r>
              <a:rPr lang="en-GB" dirty="0" smtClean="0"/>
              <a:t>                              16 Sep 04</a:t>
            </a:r>
            <a:endParaRPr lang="en-GB" dirty="0"/>
          </a:p>
        </p:txBody>
      </p:sp>
      <p:sp>
        <p:nvSpPr>
          <p:cNvPr id="44" name="TextBox 43"/>
          <p:cNvSpPr txBox="1"/>
          <p:nvPr/>
        </p:nvSpPr>
        <p:spPr>
          <a:xfrm>
            <a:off x="7104933" y="5134075"/>
            <a:ext cx="1777999" cy="646331"/>
          </a:xfrm>
          <a:prstGeom prst="rect">
            <a:avLst/>
          </a:prstGeom>
          <a:noFill/>
        </p:spPr>
        <p:txBody>
          <a:bodyPr wrap="square" rtlCol="0">
            <a:spAutoFit/>
          </a:bodyPr>
          <a:lstStyle/>
          <a:p>
            <a:r>
              <a:rPr lang="en-GB" b="1" dirty="0" smtClean="0">
                <a:solidFill>
                  <a:srgbClr val="008000"/>
                </a:solidFill>
              </a:rPr>
              <a:t>WRF/other</a:t>
            </a:r>
          </a:p>
          <a:p>
            <a:r>
              <a:rPr lang="en-GB" b="1" dirty="0" smtClean="0">
                <a:solidFill>
                  <a:srgbClr val="008000"/>
                </a:solidFill>
              </a:rPr>
              <a:t>Too low winds</a:t>
            </a:r>
          </a:p>
        </p:txBody>
      </p:sp>
    </p:spTree>
    <p:extLst>
      <p:ext uri="{BB962C8B-B14F-4D97-AF65-F5344CB8AC3E}">
        <p14:creationId xmlns:p14="http://schemas.microsoft.com/office/powerpoint/2010/main" val="1265363881"/>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ChangeArrowheads="1"/>
          </p:cNvSpPr>
          <p:nvPr/>
        </p:nvSpPr>
        <p:spPr bwMode="auto">
          <a:xfrm>
            <a:off x="0" y="0"/>
            <a:ext cx="9180513" cy="1044576"/>
          </a:xfrm>
          <a:prstGeom prst="rect">
            <a:avLst/>
          </a:prstGeom>
          <a:solidFill>
            <a:srgbClr val="FF6600"/>
          </a:solidFill>
          <a:ln w="9525">
            <a:noFill/>
            <a:round/>
            <a:headEnd/>
            <a:tailEnd/>
          </a:ln>
          <a:effectLst/>
        </p:spPr>
        <p:txBody>
          <a:bodyPr wrap="none" anchor="ctr"/>
          <a:lstStyle/>
          <a:p>
            <a:endParaRPr lang="is-IS"/>
          </a:p>
        </p:txBody>
      </p:sp>
      <p:sp>
        <p:nvSpPr>
          <p:cNvPr id="17" name="Rectangle 16"/>
          <p:cNvSpPr/>
          <p:nvPr/>
        </p:nvSpPr>
        <p:spPr>
          <a:xfrm>
            <a:off x="0" y="6500834"/>
            <a:ext cx="9144000" cy="35719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14" name="TextBox 13"/>
          <p:cNvSpPr txBox="1"/>
          <p:nvPr/>
        </p:nvSpPr>
        <p:spPr>
          <a:xfrm>
            <a:off x="6710531" y="-57907"/>
            <a:ext cx="2519247" cy="636174"/>
          </a:xfrm>
          <a:prstGeom prst="rect">
            <a:avLst/>
          </a:prstGeom>
          <a:noFill/>
        </p:spPr>
        <p:txBody>
          <a:bodyPr wrap="square" rtlCol="0">
            <a:spAutoFit/>
          </a:bodyPr>
          <a:lstStyle/>
          <a:p>
            <a:pPr algn="ctr">
              <a:lnSpc>
                <a:spcPct val="98000"/>
              </a:lnSpc>
              <a:tabLst>
                <a:tab pos="723900" algn="l"/>
                <a:tab pos="1447800" algn="l"/>
                <a:tab pos="2171700" algn="l"/>
                <a:tab pos="2895600" algn="l"/>
                <a:tab pos="3619500" algn="l"/>
                <a:tab pos="4343400" algn="l"/>
              </a:tabLst>
            </a:pPr>
            <a:r>
              <a:rPr lang="en-US" dirty="0" err="1" smtClean="0"/>
              <a:t>Geofysisk</a:t>
            </a:r>
            <a:r>
              <a:rPr lang="en-US" dirty="0" smtClean="0"/>
              <a:t> </a:t>
            </a:r>
            <a:r>
              <a:rPr lang="en-US" dirty="0" err="1" smtClean="0"/>
              <a:t>Institutt</a:t>
            </a:r>
            <a:r>
              <a:rPr lang="en-US" dirty="0" smtClean="0"/>
              <a:t>, 2013-02-08</a:t>
            </a:r>
            <a:endParaRPr lang="is-IS" dirty="0">
              <a:solidFill>
                <a:srgbClr val="000000"/>
              </a:solidFill>
            </a:endParaRPr>
          </a:p>
        </p:txBody>
      </p:sp>
      <p:sp>
        <p:nvSpPr>
          <p:cNvPr id="2" name="TextBox 1"/>
          <p:cNvSpPr txBox="1"/>
          <p:nvPr/>
        </p:nvSpPr>
        <p:spPr>
          <a:xfrm>
            <a:off x="683568" y="930701"/>
            <a:ext cx="7596832" cy="5693867"/>
          </a:xfrm>
          <a:prstGeom prst="rect">
            <a:avLst/>
          </a:prstGeom>
          <a:noFill/>
        </p:spPr>
        <p:txBody>
          <a:bodyPr wrap="square" rtlCol="0">
            <a:spAutoFit/>
          </a:bodyPr>
          <a:lstStyle/>
          <a:p>
            <a:pPr algn="ctr"/>
            <a:r>
              <a:rPr lang="en-GB" sz="2600" dirty="0" smtClean="0"/>
              <a:t>To </a:t>
            </a:r>
            <a:r>
              <a:rPr lang="en-GB" sz="2600" dirty="0" smtClean="0"/>
              <a:t>summarise</a:t>
            </a:r>
            <a:endParaRPr lang="en-GB" sz="2600" dirty="0" smtClean="0"/>
          </a:p>
          <a:p>
            <a:pPr marL="342900" indent="-342900">
              <a:buFont typeface="Arial"/>
              <a:buChar char="•"/>
            </a:pPr>
            <a:r>
              <a:rPr lang="en-GB" sz="2600" dirty="0" smtClean="0"/>
              <a:t>We can use atmospheric models to simulate winds in Iceland</a:t>
            </a:r>
          </a:p>
          <a:p>
            <a:pPr marL="342900" indent="-342900">
              <a:buFont typeface="Arial"/>
              <a:buChar char="•"/>
            </a:pPr>
            <a:r>
              <a:rPr lang="en-GB" sz="2600" dirty="0" smtClean="0"/>
              <a:t>Iceland as a whole shapes the wind field both upstream and downstream</a:t>
            </a:r>
          </a:p>
          <a:p>
            <a:pPr marL="342900" indent="-342900">
              <a:buFont typeface="Arial"/>
              <a:buChar char="•"/>
            </a:pPr>
            <a:r>
              <a:rPr lang="en-GB" sz="2600" dirty="0" smtClean="0"/>
              <a:t>Effects of terrain can be seen clearly</a:t>
            </a:r>
          </a:p>
          <a:p>
            <a:pPr marL="342900" indent="-342900">
              <a:buFont typeface="Arial"/>
              <a:buChar char="•"/>
            </a:pPr>
            <a:r>
              <a:rPr lang="en-GB" sz="2600" dirty="0" smtClean="0"/>
              <a:t>To some extent observed </a:t>
            </a:r>
            <a:r>
              <a:rPr lang="en-GB" sz="2600" dirty="0" smtClean="0"/>
              <a:t>errors at various stations </a:t>
            </a:r>
            <a:r>
              <a:rPr lang="en-GB" sz="2600" dirty="0" smtClean="0"/>
              <a:t>may be explained </a:t>
            </a:r>
            <a:r>
              <a:rPr lang="en-GB" sz="2600" dirty="0" smtClean="0"/>
              <a:t>by:</a:t>
            </a:r>
          </a:p>
          <a:p>
            <a:pPr marL="800100" lvl="1" indent="-342900">
              <a:buFont typeface="Arial"/>
              <a:buChar char="•"/>
            </a:pPr>
            <a:r>
              <a:rPr lang="en-GB" sz="2600" dirty="0" smtClean="0"/>
              <a:t>Sub-grid orography</a:t>
            </a:r>
          </a:p>
          <a:p>
            <a:pPr marL="800100" lvl="1" indent="-342900">
              <a:buFont typeface="Arial"/>
              <a:buChar char="•"/>
            </a:pPr>
            <a:r>
              <a:rPr lang="en-GB" sz="2600" dirty="0" smtClean="0"/>
              <a:t>Proximity to water bodies</a:t>
            </a:r>
          </a:p>
          <a:p>
            <a:pPr marL="800100" lvl="1" indent="-342900">
              <a:buFont typeface="Arial"/>
              <a:buChar char="•"/>
            </a:pPr>
            <a:r>
              <a:rPr lang="en-GB" sz="2600" dirty="0" smtClean="0"/>
              <a:t>Inaccurate </a:t>
            </a:r>
            <a:r>
              <a:rPr lang="en-GB" sz="2600" dirty="0" err="1" smtClean="0"/>
              <a:t>landuse</a:t>
            </a:r>
            <a:r>
              <a:rPr lang="en-GB" sz="2600" dirty="0" smtClean="0"/>
              <a:t> characteristics, e.g. incorrect surface roughness</a:t>
            </a:r>
          </a:p>
          <a:p>
            <a:pPr marL="342900" indent="-342900">
              <a:buFont typeface="Arial"/>
              <a:buChar char="•"/>
            </a:pPr>
            <a:r>
              <a:rPr lang="en-GB" sz="2600" dirty="0" smtClean="0"/>
              <a:t>Downslope winds can be sensitive to microphysical processes upstream of the mountain</a:t>
            </a:r>
            <a:endParaRPr lang="en-GB" sz="2600" dirty="0"/>
          </a:p>
        </p:txBody>
      </p:sp>
      <p:sp>
        <p:nvSpPr>
          <p:cNvPr id="7" name="Rectangle 6"/>
          <p:cNvSpPr/>
          <p:nvPr/>
        </p:nvSpPr>
        <p:spPr>
          <a:xfrm>
            <a:off x="434548" y="12452"/>
            <a:ext cx="5351345" cy="830997"/>
          </a:xfrm>
          <a:prstGeom prst="rect">
            <a:avLst/>
          </a:prstGeom>
        </p:spPr>
        <p:txBody>
          <a:bodyPr wrap="none">
            <a:spAutoFit/>
          </a:bodyPr>
          <a:lstStyle/>
          <a:p>
            <a:pPr marL="431800" indent="-323850">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4800" dirty="0" smtClean="0"/>
              <a:t>Simulations of winds</a:t>
            </a:r>
          </a:p>
        </p:txBody>
      </p:sp>
    </p:spTree>
    <p:extLst>
      <p:ext uri="{BB962C8B-B14F-4D97-AF65-F5344CB8AC3E}">
        <p14:creationId xmlns:p14="http://schemas.microsoft.com/office/powerpoint/2010/main" val="265447208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ChangeArrowheads="1"/>
          </p:cNvSpPr>
          <p:nvPr/>
        </p:nvSpPr>
        <p:spPr bwMode="auto">
          <a:xfrm>
            <a:off x="0" y="0"/>
            <a:ext cx="9180513" cy="1044576"/>
          </a:xfrm>
          <a:prstGeom prst="rect">
            <a:avLst/>
          </a:prstGeom>
          <a:solidFill>
            <a:srgbClr val="FF6600"/>
          </a:solidFill>
          <a:ln w="9525">
            <a:noFill/>
            <a:round/>
            <a:headEnd/>
            <a:tailEnd/>
          </a:ln>
          <a:effectLst/>
        </p:spPr>
        <p:txBody>
          <a:bodyPr wrap="none" anchor="ctr"/>
          <a:lstStyle/>
          <a:p>
            <a:endParaRPr lang="is-IS"/>
          </a:p>
        </p:txBody>
      </p:sp>
      <p:sp>
        <p:nvSpPr>
          <p:cNvPr id="17" name="Rectangle 16"/>
          <p:cNvSpPr/>
          <p:nvPr/>
        </p:nvSpPr>
        <p:spPr>
          <a:xfrm>
            <a:off x="0" y="6500834"/>
            <a:ext cx="9144000" cy="35719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14" name="TextBox 13"/>
          <p:cNvSpPr txBox="1"/>
          <p:nvPr/>
        </p:nvSpPr>
        <p:spPr>
          <a:xfrm>
            <a:off x="6710531" y="-57907"/>
            <a:ext cx="2519247" cy="636174"/>
          </a:xfrm>
          <a:prstGeom prst="rect">
            <a:avLst/>
          </a:prstGeom>
          <a:noFill/>
        </p:spPr>
        <p:txBody>
          <a:bodyPr wrap="square" rtlCol="0">
            <a:spAutoFit/>
          </a:bodyPr>
          <a:lstStyle/>
          <a:p>
            <a:pPr algn="ctr">
              <a:lnSpc>
                <a:spcPct val="98000"/>
              </a:lnSpc>
              <a:tabLst>
                <a:tab pos="723900" algn="l"/>
                <a:tab pos="1447800" algn="l"/>
                <a:tab pos="2171700" algn="l"/>
                <a:tab pos="2895600" algn="l"/>
                <a:tab pos="3619500" algn="l"/>
                <a:tab pos="4343400" algn="l"/>
              </a:tabLst>
            </a:pPr>
            <a:r>
              <a:rPr lang="en-US" dirty="0" err="1" smtClean="0"/>
              <a:t>Geofysisk</a:t>
            </a:r>
            <a:r>
              <a:rPr lang="en-US" dirty="0" smtClean="0"/>
              <a:t> </a:t>
            </a:r>
            <a:r>
              <a:rPr lang="en-US" dirty="0" err="1" smtClean="0"/>
              <a:t>Institutt</a:t>
            </a:r>
            <a:r>
              <a:rPr lang="en-US" dirty="0" smtClean="0"/>
              <a:t>, 2013-02-08</a:t>
            </a:r>
            <a:endParaRPr lang="is-IS" dirty="0">
              <a:solidFill>
                <a:srgbClr val="000000"/>
              </a:solidFill>
            </a:endParaRPr>
          </a:p>
        </p:txBody>
      </p:sp>
      <p:sp>
        <p:nvSpPr>
          <p:cNvPr id="2" name="TextBox 1"/>
          <p:cNvSpPr txBox="1"/>
          <p:nvPr/>
        </p:nvSpPr>
        <p:spPr>
          <a:xfrm>
            <a:off x="683568" y="1045001"/>
            <a:ext cx="7596832" cy="5262980"/>
          </a:xfrm>
          <a:prstGeom prst="rect">
            <a:avLst/>
          </a:prstGeom>
          <a:noFill/>
        </p:spPr>
        <p:txBody>
          <a:bodyPr wrap="square" rtlCol="0">
            <a:spAutoFit/>
          </a:bodyPr>
          <a:lstStyle/>
          <a:p>
            <a:pPr marL="342900" indent="-342900">
              <a:buFont typeface="Arial"/>
              <a:buChar char="•"/>
            </a:pPr>
            <a:r>
              <a:rPr lang="en-GB" sz="2800" dirty="0" smtClean="0"/>
              <a:t>On-demand weather forecasting system</a:t>
            </a:r>
          </a:p>
          <a:p>
            <a:pPr marL="800100" lvl="1" indent="-342900">
              <a:buFont typeface="Arial"/>
              <a:buChar char="•"/>
            </a:pPr>
            <a:r>
              <a:rPr lang="en-GB" sz="2800" dirty="0" smtClean="0">
                <a:hlinkClick r:id="rId3"/>
              </a:rPr>
              <a:t>www.sarweather.com</a:t>
            </a:r>
            <a:endParaRPr lang="en-GB" sz="2800" dirty="0" smtClean="0"/>
          </a:p>
          <a:p>
            <a:pPr marL="342900" indent="-342900">
              <a:buFont typeface="Arial"/>
              <a:buChar char="•"/>
            </a:pPr>
            <a:r>
              <a:rPr lang="en-GB" sz="2800" dirty="0" smtClean="0"/>
              <a:t>Use of vertical profiles from UAVs and </a:t>
            </a:r>
            <a:r>
              <a:rPr lang="en-GB" sz="2800" dirty="0" err="1" smtClean="0"/>
              <a:t>Sodar</a:t>
            </a:r>
            <a:r>
              <a:rPr lang="en-GB" sz="2800" dirty="0" smtClean="0"/>
              <a:t>/RASS to improve short range forecasts</a:t>
            </a:r>
          </a:p>
          <a:p>
            <a:pPr marL="342900" indent="-342900">
              <a:buFont typeface="Arial"/>
              <a:buChar char="•"/>
            </a:pPr>
            <a:r>
              <a:rPr lang="en-GB" sz="2800" dirty="0" smtClean="0"/>
              <a:t>New data series for Iceland in preparation</a:t>
            </a:r>
          </a:p>
          <a:p>
            <a:pPr marL="800100" lvl="1" indent="-342900">
              <a:buFont typeface="Arial"/>
              <a:buChar char="•"/>
            </a:pPr>
            <a:r>
              <a:rPr lang="en-GB" sz="2800" dirty="0" smtClean="0"/>
              <a:t>1957 to present</a:t>
            </a:r>
          </a:p>
          <a:p>
            <a:pPr marL="800100" lvl="1" indent="-342900">
              <a:buFont typeface="Arial"/>
              <a:buChar char="•"/>
            </a:pPr>
            <a:r>
              <a:rPr lang="en-GB" sz="2800" dirty="0" smtClean="0"/>
              <a:t>2km horizontal resolution</a:t>
            </a:r>
          </a:p>
          <a:p>
            <a:pPr marL="800100" lvl="1" indent="-342900">
              <a:buFont typeface="Arial"/>
              <a:buChar char="•"/>
            </a:pPr>
            <a:r>
              <a:rPr lang="en-GB" sz="2800" dirty="0" smtClean="0"/>
              <a:t>65 vertical levels with emphasis on the lowest part of the PBL</a:t>
            </a:r>
          </a:p>
          <a:p>
            <a:pPr marL="800100" lvl="1" indent="-342900">
              <a:buFont typeface="Arial"/>
              <a:buChar char="•"/>
            </a:pPr>
            <a:r>
              <a:rPr lang="en-GB" sz="2800" dirty="0" smtClean="0"/>
              <a:t>Updated </a:t>
            </a:r>
            <a:r>
              <a:rPr lang="en-GB" sz="2800" dirty="0" err="1" smtClean="0"/>
              <a:t>landuse</a:t>
            </a:r>
            <a:r>
              <a:rPr lang="en-GB" sz="2800" dirty="0" smtClean="0"/>
              <a:t> database (</a:t>
            </a:r>
            <a:r>
              <a:rPr lang="en-GB" sz="2800" dirty="0" err="1" smtClean="0"/>
              <a:t>Corine</a:t>
            </a:r>
            <a:r>
              <a:rPr lang="en-GB" sz="2800" dirty="0" smtClean="0"/>
              <a:t> vs. USGS)</a:t>
            </a:r>
          </a:p>
          <a:p>
            <a:pPr marL="800100" lvl="1" indent="-342900">
              <a:buFont typeface="Arial"/>
              <a:buChar char="•"/>
            </a:pPr>
            <a:r>
              <a:rPr lang="en-GB" sz="2800" dirty="0" smtClean="0"/>
              <a:t>Correct outlines of ice caps</a:t>
            </a:r>
          </a:p>
          <a:p>
            <a:pPr marL="800100" lvl="1" indent="-342900">
              <a:buFont typeface="Arial"/>
              <a:buChar char="•"/>
            </a:pPr>
            <a:r>
              <a:rPr lang="en-GB" sz="2800" dirty="0" smtClean="0"/>
              <a:t>Modifications of albedo over the ice caps</a:t>
            </a:r>
            <a:endParaRPr lang="en-GB" sz="2800" dirty="0"/>
          </a:p>
        </p:txBody>
      </p:sp>
      <p:sp>
        <p:nvSpPr>
          <p:cNvPr id="7" name="Rectangle 6"/>
          <p:cNvSpPr/>
          <p:nvPr/>
        </p:nvSpPr>
        <p:spPr>
          <a:xfrm>
            <a:off x="434548" y="12452"/>
            <a:ext cx="4584609" cy="830997"/>
          </a:xfrm>
          <a:prstGeom prst="rect">
            <a:avLst/>
          </a:prstGeom>
        </p:spPr>
        <p:txBody>
          <a:bodyPr wrap="none">
            <a:spAutoFit/>
          </a:bodyPr>
          <a:lstStyle/>
          <a:p>
            <a:pPr marL="431800" indent="-323850">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4800" dirty="0" smtClean="0"/>
              <a:t>Ongoing research	</a:t>
            </a:r>
          </a:p>
        </p:txBody>
      </p:sp>
    </p:spTree>
    <p:extLst>
      <p:ext uri="{BB962C8B-B14F-4D97-AF65-F5344CB8AC3E}">
        <p14:creationId xmlns:p14="http://schemas.microsoft.com/office/powerpoint/2010/main" val="323684423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ChangeArrowheads="1"/>
          </p:cNvSpPr>
          <p:nvPr/>
        </p:nvSpPr>
        <p:spPr bwMode="auto">
          <a:xfrm>
            <a:off x="0" y="0"/>
            <a:ext cx="9180513" cy="1044576"/>
          </a:xfrm>
          <a:prstGeom prst="rect">
            <a:avLst/>
          </a:prstGeom>
          <a:solidFill>
            <a:srgbClr val="FF6600"/>
          </a:solidFill>
          <a:ln w="9525">
            <a:noFill/>
            <a:round/>
            <a:headEnd/>
            <a:tailEnd/>
          </a:ln>
          <a:effectLst/>
        </p:spPr>
        <p:txBody>
          <a:bodyPr wrap="none" anchor="ctr"/>
          <a:lstStyle/>
          <a:p>
            <a:endParaRPr lang="is-IS"/>
          </a:p>
        </p:txBody>
      </p:sp>
      <p:sp>
        <p:nvSpPr>
          <p:cNvPr id="17" name="Rectangle 16"/>
          <p:cNvSpPr/>
          <p:nvPr/>
        </p:nvSpPr>
        <p:spPr>
          <a:xfrm>
            <a:off x="0" y="6500834"/>
            <a:ext cx="9144000" cy="35719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14" name="TextBox 13"/>
          <p:cNvSpPr txBox="1"/>
          <p:nvPr/>
        </p:nvSpPr>
        <p:spPr>
          <a:xfrm>
            <a:off x="6710531" y="-57907"/>
            <a:ext cx="2519247" cy="636174"/>
          </a:xfrm>
          <a:prstGeom prst="rect">
            <a:avLst/>
          </a:prstGeom>
          <a:noFill/>
        </p:spPr>
        <p:txBody>
          <a:bodyPr wrap="square" rtlCol="0">
            <a:spAutoFit/>
          </a:bodyPr>
          <a:lstStyle/>
          <a:p>
            <a:pPr algn="ctr">
              <a:lnSpc>
                <a:spcPct val="98000"/>
              </a:lnSpc>
              <a:tabLst>
                <a:tab pos="723900" algn="l"/>
                <a:tab pos="1447800" algn="l"/>
                <a:tab pos="2171700" algn="l"/>
                <a:tab pos="2895600" algn="l"/>
                <a:tab pos="3619500" algn="l"/>
                <a:tab pos="4343400" algn="l"/>
              </a:tabLst>
            </a:pPr>
            <a:r>
              <a:rPr lang="en-US" dirty="0" err="1" smtClean="0"/>
              <a:t>Geofysisk</a:t>
            </a:r>
            <a:r>
              <a:rPr lang="en-US" dirty="0" smtClean="0"/>
              <a:t> </a:t>
            </a:r>
            <a:r>
              <a:rPr lang="en-US" dirty="0" err="1" smtClean="0"/>
              <a:t>Institutt</a:t>
            </a:r>
            <a:r>
              <a:rPr lang="en-US" dirty="0" smtClean="0"/>
              <a:t>, 2013-02-08</a:t>
            </a:r>
            <a:endParaRPr lang="is-IS" dirty="0">
              <a:solidFill>
                <a:srgbClr val="000000"/>
              </a:solidFill>
            </a:endParaRPr>
          </a:p>
        </p:txBody>
      </p:sp>
      <p:sp>
        <p:nvSpPr>
          <p:cNvPr id="2" name="TextBox 1"/>
          <p:cNvSpPr txBox="1"/>
          <p:nvPr/>
        </p:nvSpPr>
        <p:spPr>
          <a:xfrm>
            <a:off x="683568" y="1045001"/>
            <a:ext cx="7596832" cy="5016757"/>
          </a:xfrm>
          <a:prstGeom prst="rect">
            <a:avLst/>
          </a:prstGeom>
          <a:noFill/>
        </p:spPr>
        <p:txBody>
          <a:bodyPr wrap="square" rtlCol="0">
            <a:spAutoFit/>
          </a:bodyPr>
          <a:lstStyle/>
          <a:p>
            <a:r>
              <a:rPr lang="en-GB" sz="3200" dirty="0" smtClean="0"/>
              <a:t>Our initial research questions were twofold:</a:t>
            </a:r>
          </a:p>
          <a:p>
            <a:pPr marL="457200" indent="-457200">
              <a:buFont typeface="Arial"/>
              <a:buChar char="•"/>
            </a:pPr>
            <a:r>
              <a:rPr lang="en-GB" sz="3200" dirty="0" smtClean="0"/>
              <a:t>Can one use a regional model to dynamically scale down a coarse resolution global atmospheric analysis to gain better understanding of temporal and spatial distribution of winds and precipitation in Iceland?</a:t>
            </a:r>
          </a:p>
          <a:p>
            <a:pPr marL="457200" indent="-457200">
              <a:buFont typeface="Arial"/>
              <a:buChar char="•"/>
            </a:pPr>
            <a:r>
              <a:rPr lang="en-GB" sz="3200" dirty="0" smtClean="0"/>
              <a:t>What, if anything, is gained by increasing the horizontal resolution of the regional model? </a:t>
            </a:r>
            <a:endParaRPr lang="en-GB" sz="3200" dirty="0"/>
          </a:p>
        </p:txBody>
      </p:sp>
      <p:sp>
        <p:nvSpPr>
          <p:cNvPr id="7" name="Rectangle 6"/>
          <p:cNvSpPr/>
          <p:nvPr/>
        </p:nvSpPr>
        <p:spPr>
          <a:xfrm>
            <a:off x="434548" y="12452"/>
            <a:ext cx="2562420" cy="830997"/>
          </a:xfrm>
          <a:prstGeom prst="rect">
            <a:avLst/>
          </a:prstGeom>
        </p:spPr>
        <p:txBody>
          <a:bodyPr wrap="none">
            <a:spAutoFit/>
          </a:bodyPr>
          <a:lstStyle/>
          <a:p>
            <a:pPr marL="431800" indent="-323850">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4800" dirty="0" smtClean="0"/>
              <a:t>Summary</a:t>
            </a:r>
          </a:p>
        </p:txBody>
      </p:sp>
    </p:spTree>
    <p:extLst>
      <p:ext uri="{BB962C8B-B14F-4D97-AF65-F5344CB8AC3E}">
        <p14:creationId xmlns:p14="http://schemas.microsoft.com/office/powerpoint/2010/main" val="305251472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ChangeArrowheads="1"/>
          </p:cNvSpPr>
          <p:nvPr/>
        </p:nvSpPr>
        <p:spPr bwMode="auto">
          <a:xfrm>
            <a:off x="0" y="0"/>
            <a:ext cx="9180513" cy="1044576"/>
          </a:xfrm>
          <a:prstGeom prst="rect">
            <a:avLst/>
          </a:prstGeom>
          <a:solidFill>
            <a:srgbClr val="FF6600"/>
          </a:solidFill>
          <a:ln w="9525">
            <a:noFill/>
            <a:round/>
            <a:headEnd/>
            <a:tailEnd/>
          </a:ln>
          <a:effectLst/>
        </p:spPr>
        <p:txBody>
          <a:bodyPr wrap="none" anchor="ctr"/>
          <a:lstStyle/>
          <a:p>
            <a:endParaRPr lang="is-IS"/>
          </a:p>
        </p:txBody>
      </p:sp>
      <p:sp>
        <p:nvSpPr>
          <p:cNvPr id="17" name="Rectangle 16"/>
          <p:cNvSpPr/>
          <p:nvPr/>
        </p:nvSpPr>
        <p:spPr>
          <a:xfrm>
            <a:off x="0" y="6500834"/>
            <a:ext cx="9144000" cy="35719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14" name="TextBox 13"/>
          <p:cNvSpPr txBox="1"/>
          <p:nvPr/>
        </p:nvSpPr>
        <p:spPr>
          <a:xfrm>
            <a:off x="6710531" y="-57907"/>
            <a:ext cx="2519247" cy="636174"/>
          </a:xfrm>
          <a:prstGeom prst="rect">
            <a:avLst/>
          </a:prstGeom>
          <a:noFill/>
        </p:spPr>
        <p:txBody>
          <a:bodyPr wrap="square" rtlCol="0">
            <a:spAutoFit/>
          </a:bodyPr>
          <a:lstStyle/>
          <a:p>
            <a:pPr algn="ctr">
              <a:lnSpc>
                <a:spcPct val="98000"/>
              </a:lnSpc>
              <a:tabLst>
                <a:tab pos="723900" algn="l"/>
                <a:tab pos="1447800" algn="l"/>
                <a:tab pos="2171700" algn="l"/>
                <a:tab pos="2895600" algn="l"/>
                <a:tab pos="3619500" algn="l"/>
                <a:tab pos="4343400" algn="l"/>
              </a:tabLst>
            </a:pPr>
            <a:r>
              <a:rPr lang="en-US" dirty="0" err="1" smtClean="0"/>
              <a:t>Geofysisk</a:t>
            </a:r>
            <a:r>
              <a:rPr lang="en-US" dirty="0" smtClean="0"/>
              <a:t> </a:t>
            </a:r>
            <a:r>
              <a:rPr lang="en-US" dirty="0" err="1" smtClean="0"/>
              <a:t>Institutt</a:t>
            </a:r>
            <a:r>
              <a:rPr lang="en-US" dirty="0" smtClean="0"/>
              <a:t>, 2013-02-08</a:t>
            </a:r>
            <a:endParaRPr lang="is-IS" dirty="0">
              <a:solidFill>
                <a:srgbClr val="000000"/>
              </a:solidFill>
            </a:endParaRPr>
          </a:p>
        </p:txBody>
      </p:sp>
      <p:sp>
        <p:nvSpPr>
          <p:cNvPr id="2" name="TextBox 1"/>
          <p:cNvSpPr txBox="1"/>
          <p:nvPr/>
        </p:nvSpPr>
        <p:spPr>
          <a:xfrm>
            <a:off x="683568" y="2645201"/>
            <a:ext cx="7596832" cy="2062103"/>
          </a:xfrm>
          <a:prstGeom prst="rect">
            <a:avLst/>
          </a:prstGeom>
          <a:noFill/>
        </p:spPr>
        <p:txBody>
          <a:bodyPr wrap="square" rtlCol="0">
            <a:spAutoFit/>
          </a:bodyPr>
          <a:lstStyle/>
          <a:p>
            <a:pPr marL="457200" indent="-457200">
              <a:buFont typeface="Arial"/>
              <a:buChar char="•"/>
              <a:defRPr/>
            </a:pPr>
            <a:r>
              <a:rPr lang="en-GB" sz="3200" dirty="0"/>
              <a:t>Improvements in representation of topography in the numerical system lead to large and clear improvements in the accuracy of the simulated </a:t>
            </a:r>
            <a:r>
              <a:rPr lang="en-GB" sz="3200" dirty="0" smtClean="0"/>
              <a:t>precipitation. </a:t>
            </a:r>
            <a:endParaRPr lang="is-IS" sz="3200" dirty="0"/>
          </a:p>
        </p:txBody>
      </p:sp>
      <p:sp>
        <p:nvSpPr>
          <p:cNvPr id="7" name="Rectangle 6"/>
          <p:cNvSpPr/>
          <p:nvPr/>
        </p:nvSpPr>
        <p:spPr>
          <a:xfrm>
            <a:off x="434548" y="12452"/>
            <a:ext cx="3156633" cy="830997"/>
          </a:xfrm>
          <a:prstGeom prst="rect">
            <a:avLst/>
          </a:prstGeom>
        </p:spPr>
        <p:txBody>
          <a:bodyPr wrap="none">
            <a:spAutoFit/>
          </a:bodyPr>
          <a:lstStyle/>
          <a:p>
            <a:pPr marL="431800" indent="-323850">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4800" dirty="0" smtClean="0"/>
              <a:t>Conclusions</a:t>
            </a:r>
            <a:endParaRPr lang="en-US" sz="4800" dirty="0" smtClean="0"/>
          </a:p>
        </p:txBody>
      </p:sp>
    </p:spTree>
    <p:extLst>
      <p:ext uri="{BB962C8B-B14F-4D97-AF65-F5344CB8AC3E}">
        <p14:creationId xmlns:p14="http://schemas.microsoft.com/office/powerpoint/2010/main" val="81775423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ChangeArrowheads="1"/>
          </p:cNvSpPr>
          <p:nvPr/>
        </p:nvSpPr>
        <p:spPr bwMode="auto">
          <a:xfrm>
            <a:off x="0" y="0"/>
            <a:ext cx="9180513" cy="1044576"/>
          </a:xfrm>
          <a:prstGeom prst="rect">
            <a:avLst/>
          </a:prstGeom>
          <a:solidFill>
            <a:srgbClr val="FF6600"/>
          </a:solidFill>
          <a:ln w="9525">
            <a:noFill/>
            <a:round/>
            <a:headEnd/>
            <a:tailEnd/>
          </a:ln>
          <a:effectLst/>
        </p:spPr>
        <p:txBody>
          <a:bodyPr wrap="none" anchor="ctr"/>
          <a:lstStyle/>
          <a:p>
            <a:endParaRPr lang="is-IS"/>
          </a:p>
        </p:txBody>
      </p:sp>
      <p:sp>
        <p:nvSpPr>
          <p:cNvPr id="17" name="Rectangle 16"/>
          <p:cNvSpPr/>
          <p:nvPr/>
        </p:nvSpPr>
        <p:spPr>
          <a:xfrm>
            <a:off x="0" y="6500834"/>
            <a:ext cx="9144000" cy="35719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14" name="TextBox 13"/>
          <p:cNvSpPr txBox="1"/>
          <p:nvPr/>
        </p:nvSpPr>
        <p:spPr>
          <a:xfrm>
            <a:off x="6710531" y="-57907"/>
            <a:ext cx="2519247" cy="636174"/>
          </a:xfrm>
          <a:prstGeom prst="rect">
            <a:avLst/>
          </a:prstGeom>
          <a:noFill/>
        </p:spPr>
        <p:txBody>
          <a:bodyPr wrap="square" rtlCol="0">
            <a:spAutoFit/>
          </a:bodyPr>
          <a:lstStyle/>
          <a:p>
            <a:pPr algn="ctr">
              <a:lnSpc>
                <a:spcPct val="98000"/>
              </a:lnSpc>
              <a:tabLst>
                <a:tab pos="723900" algn="l"/>
                <a:tab pos="1447800" algn="l"/>
                <a:tab pos="2171700" algn="l"/>
                <a:tab pos="2895600" algn="l"/>
                <a:tab pos="3619500" algn="l"/>
                <a:tab pos="4343400" algn="l"/>
              </a:tabLst>
            </a:pPr>
            <a:r>
              <a:rPr lang="en-US" dirty="0" err="1" smtClean="0"/>
              <a:t>Geofysisk</a:t>
            </a:r>
            <a:r>
              <a:rPr lang="en-US" dirty="0" smtClean="0"/>
              <a:t> </a:t>
            </a:r>
            <a:r>
              <a:rPr lang="en-US" dirty="0" err="1" smtClean="0"/>
              <a:t>Institutt</a:t>
            </a:r>
            <a:r>
              <a:rPr lang="en-US" dirty="0" smtClean="0"/>
              <a:t>, 2013-02-08</a:t>
            </a:r>
            <a:endParaRPr lang="is-IS" dirty="0">
              <a:solidFill>
                <a:srgbClr val="000000"/>
              </a:solidFill>
            </a:endParaRPr>
          </a:p>
        </p:txBody>
      </p:sp>
      <p:sp>
        <p:nvSpPr>
          <p:cNvPr id="2" name="TextBox 1"/>
          <p:cNvSpPr txBox="1"/>
          <p:nvPr/>
        </p:nvSpPr>
        <p:spPr>
          <a:xfrm>
            <a:off x="493068" y="2670601"/>
            <a:ext cx="8460432" cy="1815882"/>
          </a:xfrm>
          <a:prstGeom prst="rect">
            <a:avLst/>
          </a:prstGeom>
          <a:noFill/>
        </p:spPr>
        <p:txBody>
          <a:bodyPr wrap="square" rtlCol="0">
            <a:spAutoFit/>
          </a:bodyPr>
          <a:lstStyle/>
          <a:p>
            <a:pPr marL="457200" indent="-457200">
              <a:buFont typeface="Arial"/>
              <a:buChar char="•"/>
            </a:pPr>
            <a:r>
              <a:rPr lang="en-GB" sz="2800" dirty="0" smtClean="0"/>
              <a:t>We have validated our simulations with unconventional observational data:</a:t>
            </a:r>
            <a:endParaRPr lang="en-GB" sz="2800" dirty="0" smtClean="0"/>
          </a:p>
          <a:p>
            <a:pPr marL="914400" lvl="1" indent="-457200">
              <a:buFont typeface="Arial"/>
              <a:buChar char="•"/>
            </a:pPr>
            <a:r>
              <a:rPr lang="en-GB" sz="2800" dirty="0" smtClean="0"/>
              <a:t>Hydrological data </a:t>
            </a:r>
            <a:r>
              <a:rPr lang="en-GB" sz="2800" dirty="0"/>
              <a:t>from many </a:t>
            </a:r>
            <a:r>
              <a:rPr lang="en-GB" sz="2800" dirty="0" smtClean="0"/>
              <a:t>watersheds</a:t>
            </a:r>
          </a:p>
          <a:p>
            <a:pPr marL="914400" lvl="1" indent="-457200">
              <a:buFont typeface="Arial"/>
              <a:buChar char="•"/>
            </a:pPr>
            <a:r>
              <a:rPr lang="en-GB" sz="2800" dirty="0" smtClean="0"/>
              <a:t>Snow data from many ice caps</a:t>
            </a:r>
            <a:endParaRPr lang="is-IS" sz="2800" dirty="0"/>
          </a:p>
        </p:txBody>
      </p:sp>
      <p:sp>
        <p:nvSpPr>
          <p:cNvPr id="7" name="Rectangle 6"/>
          <p:cNvSpPr/>
          <p:nvPr/>
        </p:nvSpPr>
        <p:spPr>
          <a:xfrm>
            <a:off x="434548" y="12452"/>
            <a:ext cx="4719261" cy="830997"/>
          </a:xfrm>
          <a:prstGeom prst="rect">
            <a:avLst/>
          </a:prstGeom>
        </p:spPr>
        <p:txBody>
          <a:bodyPr wrap="none">
            <a:spAutoFit/>
          </a:bodyPr>
          <a:lstStyle/>
          <a:p>
            <a:pPr marL="431800" indent="-323850">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4800" dirty="0" smtClean="0"/>
              <a:t>Conclusions, </a:t>
            </a:r>
            <a:r>
              <a:rPr lang="en-US" sz="4800" dirty="0" smtClean="0"/>
              <a:t>cont.</a:t>
            </a:r>
          </a:p>
        </p:txBody>
      </p:sp>
    </p:spTree>
    <p:extLst>
      <p:ext uri="{BB962C8B-B14F-4D97-AF65-F5344CB8AC3E}">
        <p14:creationId xmlns:p14="http://schemas.microsoft.com/office/powerpoint/2010/main" val="26007117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ChangeArrowheads="1"/>
          </p:cNvSpPr>
          <p:nvPr/>
        </p:nvSpPr>
        <p:spPr bwMode="auto">
          <a:xfrm>
            <a:off x="0" y="0"/>
            <a:ext cx="9180513" cy="1044576"/>
          </a:xfrm>
          <a:prstGeom prst="rect">
            <a:avLst/>
          </a:prstGeom>
          <a:solidFill>
            <a:srgbClr val="FF6600"/>
          </a:solidFill>
          <a:ln w="9525">
            <a:noFill/>
            <a:round/>
            <a:headEnd/>
            <a:tailEnd/>
          </a:ln>
          <a:effectLst/>
        </p:spPr>
        <p:txBody>
          <a:bodyPr wrap="none" anchor="ctr"/>
          <a:lstStyle/>
          <a:p>
            <a:endParaRPr lang="is-IS"/>
          </a:p>
        </p:txBody>
      </p:sp>
      <p:sp>
        <p:nvSpPr>
          <p:cNvPr id="17" name="Rectangle 16"/>
          <p:cNvSpPr/>
          <p:nvPr/>
        </p:nvSpPr>
        <p:spPr>
          <a:xfrm>
            <a:off x="0" y="6500834"/>
            <a:ext cx="9144000" cy="35719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14" name="TextBox 13"/>
          <p:cNvSpPr txBox="1"/>
          <p:nvPr/>
        </p:nvSpPr>
        <p:spPr>
          <a:xfrm>
            <a:off x="6710531" y="-57907"/>
            <a:ext cx="2519247" cy="636174"/>
          </a:xfrm>
          <a:prstGeom prst="rect">
            <a:avLst/>
          </a:prstGeom>
          <a:noFill/>
        </p:spPr>
        <p:txBody>
          <a:bodyPr wrap="square" rtlCol="0">
            <a:spAutoFit/>
          </a:bodyPr>
          <a:lstStyle/>
          <a:p>
            <a:pPr algn="ctr">
              <a:lnSpc>
                <a:spcPct val="98000"/>
              </a:lnSpc>
              <a:tabLst>
                <a:tab pos="723900" algn="l"/>
                <a:tab pos="1447800" algn="l"/>
                <a:tab pos="2171700" algn="l"/>
                <a:tab pos="2895600" algn="l"/>
                <a:tab pos="3619500" algn="l"/>
                <a:tab pos="4343400" algn="l"/>
              </a:tabLst>
            </a:pPr>
            <a:r>
              <a:rPr lang="en-US" dirty="0" err="1" smtClean="0"/>
              <a:t>Geofysisk</a:t>
            </a:r>
            <a:r>
              <a:rPr lang="en-US" dirty="0" smtClean="0"/>
              <a:t> </a:t>
            </a:r>
            <a:r>
              <a:rPr lang="en-US" dirty="0" err="1" smtClean="0"/>
              <a:t>Institutt</a:t>
            </a:r>
            <a:r>
              <a:rPr lang="en-US" dirty="0" smtClean="0"/>
              <a:t>, 2013-02-08</a:t>
            </a:r>
            <a:endParaRPr lang="is-IS" dirty="0">
              <a:solidFill>
                <a:srgbClr val="000000"/>
              </a:solidFill>
            </a:endParaRPr>
          </a:p>
        </p:txBody>
      </p:sp>
      <p:sp>
        <p:nvSpPr>
          <p:cNvPr id="2" name="TextBox 1"/>
          <p:cNvSpPr txBox="1"/>
          <p:nvPr/>
        </p:nvSpPr>
        <p:spPr>
          <a:xfrm>
            <a:off x="493068" y="2073701"/>
            <a:ext cx="8460432" cy="3108544"/>
          </a:xfrm>
          <a:prstGeom prst="rect">
            <a:avLst/>
          </a:prstGeom>
          <a:noFill/>
        </p:spPr>
        <p:txBody>
          <a:bodyPr wrap="square" rtlCol="0">
            <a:spAutoFit/>
          </a:bodyPr>
          <a:lstStyle/>
          <a:p>
            <a:pPr marL="457200" indent="-457200">
              <a:buFont typeface="Arial"/>
              <a:buChar char="•"/>
            </a:pPr>
            <a:r>
              <a:rPr lang="en-GB" sz="2800" dirty="0" smtClean="0"/>
              <a:t>Simulations of mean annual precipitation </a:t>
            </a:r>
            <a:r>
              <a:rPr lang="en-GB" sz="2800" dirty="0" smtClean="0"/>
              <a:t>are very good</a:t>
            </a:r>
          </a:p>
          <a:p>
            <a:pPr marL="457200" indent="-457200">
              <a:buFont typeface="Arial"/>
              <a:buChar char="•"/>
            </a:pPr>
            <a:r>
              <a:rPr lang="en-GB" sz="2800" dirty="0" smtClean="0"/>
              <a:t>The quality of day-to-day simulated values is less</a:t>
            </a:r>
          </a:p>
          <a:p>
            <a:pPr marL="457200" indent="-457200">
              <a:buFont typeface="Arial"/>
              <a:buChar char="•"/>
            </a:pPr>
            <a:r>
              <a:rPr lang="en-GB" sz="2800" dirty="0" smtClean="0"/>
              <a:t>The </a:t>
            </a:r>
            <a:r>
              <a:rPr lang="en-GB" sz="2800" dirty="0"/>
              <a:t>MM5 numerical simulations underestimate systematically precipitation immediately downstream of </a:t>
            </a:r>
            <a:r>
              <a:rPr lang="en-GB" sz="2800" dirty="0" smtClean="0"/>
              <a:t>a narrow </a:t>
            </a:r>
            <a:r>
              <a:rPr lang="en-GB" sz="2800" dirty="0"/>
              <a:t>mountain </a:t>
            </a:r>
            <a:r>
              <a:rPr lang="en-GB" sz="2800" dirty="0" smtClean="0"/>
              <a:t>ridge, </a:t>
            </a:r>
            <a:r>
              <a:rPr lang="en-GB" sz="2800" dirty="0"/>
              <a:t>independent of model </a:t>
            </a:r>
            <a:r>
              <a:rPr lang="en-GB" sz="2800" dirty="0" smtClean="0"/>
              <a:t>resolution.</a:t>
            </a:r>
            <a:endParaRPr lang="is-IS" sz="2800" dirty="0"/>
          </a:p>
        </p:txBody>
      </p:sp>
      <p:sp>
        <p:nvSpPr>
          <p:cNvPr id="7" name="Rectangle 6"/>
          <p:cNvSpPr/>
          <p:nvPr/>
        </p:nvSpPr>
        <p:spPr>
          <a:xfrm>
            <a:off x="434548" y="12452"/>
            <a:ext cx="4719261" cy="830997"/>
          </a:xfrm>
          <a:prstGeom prst="rect">
            <a:avLst/>
          </a:prstGeom>
        </p:spPr>
        <p:txBody>
          <a:bodyPr wrap="none">
            <a:spAutoFit/>
          </a:bodyPr>
          <a:lstStyle/>
          <a:p>
            <a:pPr marL="431800" indent="-323850">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4800" dirty="0" smtClean="0"/>
              <a:t>Conclusions, </a:t>
            </a:r>
            <a:r>
              <a:rPr lang="en-US" sz="4800" dirty="0" smtClean="0"/>
              <a:t>cont.</a:t>
            </a:r>
          </a:p>
        </p:txBody>
      </p:sp>
    </p:spTree>
    <p:extLst>
      <p:ext uri="{BB962C8B-B14F-4D97-AF65-F5344CB8AC3E}">
        <p14:creationId xmlns:p14="http://schemas.microsoft.com/office/powerpoint/2010/main" val="387908056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ChangeArrowheads="1"/>
          </p:cNvSpPr>
          <p:nvPr/>
        </p:nvSpPr>
        <p:spPr bwMode="auto">
          <a:xfrm>
            <a:off x="0" y="0"/>
            <a:ext cx="9180513" cy="1044576"/>
          </a:xfrm>
          <a:prstGeom prst="rect">
            <a:avLst/>
          </a:prstGeom>
          <a:solidFill>
            <a:srgbClr val="FF6600"/>
          </a:solidFill>
          <a:ln w="9525">
            <a:noFill/>
            <a:round/>
            <a:headEnd/>
            <a:tailEnd/>
          </a:ln>
          <a:effectLst/>
        </p:spPr>
        <p:txBody>
          <a:bodyPr wrap="none" anchor="ctr"/>
          <a:lstStyle/>
          <a:p>
            <a:endParaRPr lang="is-IS"/>
          </a:p>
        </p:txBody>
      </p:sp>
      <p:sp>
        <p:nvSpPr>
          <p:cNvPr id="17" name="Rectangle 16"/>
          <p:cNvSpPr/>
          <p:nvPr/>
        </p:nvSpPr>
        <p:spPr>
          <a:xfrm>
            <a:off x="0" y="6500834"/>
            <a:ext cx="9144000" cy="35719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14" name="TextBox 13"/>
          <p:cNvSpPr txBox="1"/>
          <p:nvPr/>
        </p:nvSpPr>
        <p:spPr>
          <a:xfrm>
            <a:off x="6710531" y="-57907"/>
            <a:ext cx="2519247" cy="636174"/>
          </a:xfrm>
          <a:prstGeom prst="rect">
            <a:avLst/>
          </a:prstGeom>
          <a:noFill/>
        </p:spPr>
        <p:txBody>
          <a:bodyPr wrap="square" rtlCol="0">
            <a:spAutoFit/>
          </a:bodyPr>
          <a:lstStyle/>
          <a:p>
            <a:pPr algn="ctr">
              <a:lnSpc>
                <a:spcPct val="98000"/>
              </a:lnSpc>
              <a:tabLst>
                <a:tab pos="723900" algn="l"/>
                <a:tab pos="1447800" algn="l"/>
                <a:tab pos="2171700" algn="l"/>
                <a:tab pos="2895600" algn="l"/>
                <a:tab pos="3619500" algn="l"/>
                <a:tab pos="4343400" algn="l"/>
              </a:tabLst>
            </a:pPr>
            <a:r>
              <a:rPr lang="en-US" dirty="0" err="1" smtClean="0"/>
              <a:t>Geofysisk</a:t>
            </a:r>
            <a:r>
              <a:rPr lang="en-US" dirty="0" smtClean="0"/>
              <a:t> </a:t>
            </a:r>
            <a:r>
              <a:rPr lang="en-US" dirty="0" err="1" smtClean="0"/>
              <a:t>Institutt</a:t>
            </a:r>
            <a:r>
              <a:rPr lang="en-US" dirty="0" smtClean="0"/>
              <a:t>, 2013-02-08</a:t>
            </a:r>
            <a:endParaRPr lang="is-IS" dirty="0">
              <a:solidFill>
                <a:srgbClr val="000000"/>
              </a:solidFill>
            </a:endParaRPr>
          </a:p>
        </p:txBody>
      </p:sp>
      <p:sp>
        <p:nvSpPr>
          <p:cNvPr id="2" name="TextBox 1"/>
          <p:cNvSpPr txBox="1"/>
          <p:nvPr/>
        </p:nvSpPr>
        <p:spPr>
          <a:xfrm>
            <a:off x="447248" y="2226101"/>
            <a:ext cx="8460432" cy="2677656"/>
          </a:xfrm>
          <a:prstGeom prst="rect">
            <a:avLst/>
          </a:prstGeom>
          <a:noFill/>
        </p:spPr>
        <p:txBody>
          <a:bodyPr wrap="square" rtlCol="0">
            <a:spAutoFit/>
          </a:bodyPr>
          <a:lstStyle/>
          <a:p>
            <a:pPr marL="457200" indent="-457200">
              <a:buFont typeface="Arial"/>
              <a:buChar char="•"/>
            </a:pPr>
            <a:r>
              <a:rPr lang="en-GB" sz="2800" dirty="0"/>
              <a:t>High resolution numerical simulations produce realistic orographic wind </a:t>
            </a:r>
            <a:r>
              <a:rPr lang="en-GB" sz="2800" dirty="0" smtClean="0"/>
              <a:t>patterns</a:t>
            </a:r>
            <a:r>
              <a:rPr lang="en-GB" sz="2800" dirty="0"/>
              <a:t>. </a:t>
            </a:r>
            <a:endParaRPr lang="en-GB" sz="2800" dirty="0" smtClean="0"/>
          </a:p>
          <a:p>
            <a:pPr marL="457200" indent="-457200">
              <a:buFont typeface="Arial"/>
              <a:buChar char="•"/>
            </a:pPr>
            <a:r>
              <a:rPr lang="en-GB" sz="2800" dirty="0" smtClean="0"/>
              <a:t>A new two</a:t>
            </a:r>
            <a:r>
              <a:rPr lang="en-GB" sz="2800" dirty="0"/>
              <a:t>-</a:t>
            </a:r>
            <a:r>
              <a:rPr lang="en-GB" sz="2800" dirty="0" smtClean="0"/>
              <a:t>equation planetary boundary layer scheme, with a prognostic mixing </a:t>
            </a:r>
            <a:r>
              <a:rPr lang="en-GB" sz="2800" dirty="0"/>
              <a:t>length, captures well the magnitude of an extreme downslope windstorm</a:t>
            </a:r>
            <a:endParaRPr lang="is-IS" sz="2800" dirty="0"/>
          </a:p>
        </p:txBody>
      </p:sp>
      <p:sp>
        <p:nvSpPr>
          <p:cNvPr id="7" name="Rectangle 6"/>
          <p:cNvSpPr/>
          <p:nvPr/>
        </p:nvSpPr>
        <p:spPr>
          <a:xfrm>
            <a:off x="434548" y="12452"/>
            <a:ext cx="4719261" cy="830997"/>
          </a:xfrm>
          <a:prstGeom prst="rect">
            <a:avLst/>
          </a:prstGeom>
        </p:spPr>
        <p:txBody>
          <a:bodyPr wrap="none">
            <a:spAutoFit/>
          </a:bodyPr>
          <a:lstStyle/>
          <a:p>
            <a:pPr marL="431800" indent="-323850">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4800" dirty="0" smtClean="0"/>
              <a:t>Conclusions, </a:t>
            </a:r>
            <a:r>
              <a:rPr lang="en-US" sz="4800" dirty="0" smtClean="0"/>
              <a:t>cont.</a:t>
            </a:r>
          </a:p>
        </p:txBody>
      </p:sp>
    </p:spTree>
    <p:extLst>
      <p:ext uri="{BB962C8B-B14F-4D97-AF65-F5344CB8AC3E}">
        <p14:creationId xmlns:p14="http://schemas.microsoft.com/office/powerpoint/2010/main" val="220943764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ChangeArrowheads="1"/>
          </p:cNvSpPr>
          <p:nvPr/>
        </p:nvSpPr>
        <p:spPr bwMode="auto">
          <a:xfrm>
            <a:off x="0" y="0"/>
            <a:ext cx="9180513" cy="1044576"/>
          </a:xfrm>
          <a:prstGeom prst="rect">
            <a:avLst/>
          </a:prstGeom>
          <a:solidFill>
            <a:srgbClr val="FF6600"/>
          </a:solidFill>
          <a:ln w="9525">
            <a:noFill/>
            <a:round/>
            <a:headEnd/>
            <a:tailEnd/>
          </a:ln>
          <a:effectLst/>
        </p:spPr>
        <p:txBody>
          <a:bodyPr wrap="none" anchor="ctr"/>
          <a:lstStyle/>
          <a:p>
            <a:endParaRPr lang="is-IS"/>
          </a:p>
        </p:txBody>
      </p:sp>
      <p:sp>
        <p:nvSpPr>
          <p:cNvPr id="17" name="Rectangle 16"/>
          <p:cNvSpPr/>
          <p:nvPr/>
        </p:nvSpPr>
        <p:spPr>
          <a:xfrm>
            <a:off x="0" y="6500834"/>
            <a:ext cx="9144000" cy="35719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14" name="TextBox 13"/>
          <p:cNvSpPr txBox="1"/>
          <p:nvPr/>
        </p:nvSpPr>
        <p:spPr>
          <a:xfrm>
            <a:off x="6710531" y="-57907"/>
            <a:ext cx="2519247" cy="636174"/>
          </a:xfrm>
          <a:prstGeom prst="rect">
            <a:avLst/>
          </a:prstGeom>
          <a:noFill/>
        </p:spPr>
        <p:txBody>
          <a:bodyPr wrap="square" rtlCol="0">
            <a:spAutoFit/>
          </a:bodyPr>
          <a:lstStyle/>
          <a:p>
            <a:pPr algn="ctr">
              <a:lnSpc>
                <a:spcPct val="98000"/>
              </a:lnSpc>
              <a:tabLst>
                <a:tab pos="723900" algn="l"/>
                <a:tab pos="1447800" algn="l"/>
                <a:tab pos="2171700" algn="l"/>
                <a:tab pos="2895600" algn="l"/>
                <a:tab pos="3619500" algn="l"/>
                <a:tab pos="4343400" algn="l"/>
              </a:tabLst>
            </a:pPr>
            <a:r>
              <a:rPr lang="en-US" dirty="0" err="1" smtClean="0"/>
              <a:t>Geofysisk</a:t>
            </a:r>
            <a:r>
              <a:rPr lang="en-US" dirty="0" smtClean="0"/>
              <a:t> </a:t>
            </a:r>
            <a:r>
              <a:rPr lang="en-US" dirty="0" err="1" smtClean="0"/>
              <a:t>Institutt</a:t>
            </a:r>
            <a:r>
              <a:rPr lang="en-US" dirty="0" smtClean="0"/>
              <a:t>, 2013-02-08</a:t>
            </a:r>
            <a:endParaRPr lang="is-IS" dirty="0">
              <a:solidFill>
                <a:srgbClr val="000000"/>
              </a:solidFill>
            </a:endParaRPr>
          </a:p>
        </p:txBody>
      </p:sp>
      <p:sp>
        <p:nvSpPr>
          <p:cNvPr id="7" name="Rectangle 6"/>
          <p:cNvSpPr/>
          <p:nvPr/>
        </p:nvSpPr>
        <p:spPr>
          <a:xfrm>
            <a:off x="434548" y="12452"/>
            <a:ext cx="2771913" cy="830997"/>
          </a:xfrm>
          <a:prstGeom prst="rect">
            <a:avLst/>
          </a:prstGeom>
        </p:spPr>
        <p:txBody>
          <a:bodyPr wrap="none">
            <a:spAutoFit/>
          </a:bodyPr>
          <a:lstStyle/>
          <a:p>
            <a:pPr marL="431800" indent="-323850">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4800" dirty="0" smtClean="0"/>
              <a:t>Thank you</a:t>
            </a:r>
          </a:p>
        </p:txBody>
      </p:sp>
      <p:pic>
        <p:nvPicPr>
          <p:cNvPr id="4" name="Picture 3" descr="leftathome.jpg"/>
          <p:cNvPicPr>
            <a:picLocks noChangeAspect="1"/>
          </p:cNvPicPr>
          <p:nvPr/>
        </p:nvPicPr>
        <p:blipFill rotWithShape="1">
          <a:blip r:embed="rId3">
            <a:extLst>
              <a:ext uri="{28A0092B-C50C-407E-A947-70E740481C1C}">
                <a14:useLocalDpi xmlns:a14="http://schemas.microsoft.com/office/drawing/2010/main" val="0"/>
              </a:ext>
            </a:extLst>
          </a:blip>
          <a:srcRect t="18890" b="22580"/>
          <a:stretch/>
        </p:blipFill>
        <p:spPr>
          <a:xfrm>
            <a:off x="1143000" y="1270600"/>
            <a:ext cx="6858000" cy="4014000"/>
          </a:xfrm>
          <a:prstGeom prst="rect">
            <a:avLst/>
          </a:prstGeom>
        </p:spPr>
      </p:pic>
      <p:sp>
        <p:nvSpPr>
          <p:cNvPr id="9" name="Rectangle 8"/>
          <p:cNvSpPr/>
          <p:nvPr/>
        </p:nvSpPr>
        <p:spPr>
          <a:xfrm>
            <a:off x="2698461" y="5284600"/>
            <a:ext cx="3840715" cy="830997"/>
          </a:xfrm>
          <a:prstGeom prst="rect">
            <a:avLst/>
          </a:prstGeom>
        </p:spPr>
        <p:txBody>
          <a:bodyPr wrap="none">
            <a:spAutoFit/>
          </a:bodyPr>
          <a:lstStyle/>
          <a:p>
            <a:pPr marL="431800" indent="-323850">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4800" dirty="0" err="1" smtClean="0"/>
              <a:t>Halló</a:t>
            </a:r>
            <a:r>
              <a:rPr lang="en-US" sz="4800" dirty="0" smtClean="0"/>
              <a:t> </a:t>
            </a:r>
            <a:r>
              <a:rPr lang="en-US" sz="4800" dirty="0" err="1" smtClean="0"/>
              <a:t>amma</a:t>
            </a:r>
            <a:r>
              <a:rPr lang="en-US" sz="4800" dirty="0" smtClean="0"/>
              <a:t> </a:t>
            </a:r>
            <a:r>
              <a:rPr lang="en-US" sz="4800" dirty="0" smtClean="0">
                <a:sym typeface="Wingdings"/>
              </a:rPr>
              <a:t></a:t>
            </a:r>
            <a:endParaRPr lang="en-US" sz="4800" dirty="0" smtClean="0"/>
          </a:p>
        </p:txBody>
      </p:sp>
    </p:spTree>
    <p:extLst>
      <p:ext uri="{BB962C8B-B14F-4D97-AF65-F5344CB8AC3E}">
        <p14:creationId xmlns:p14="http://schemas.microsoft.com/office/powerpoint/2010/main" val="125473352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4" name="Rectangle 6"/>
          <p:cNvSpPr>
            <a:spLocks noChangeArrowheads="1"/>
          </p:cNvSpPr>
          <p:nvPr/>
        </p:nvSpPr>
        <p:spPr bwMode="auto">
          <a:xfrm>
            <a:off x="0" y="0"/>
            <a:ext cx="9180513" cy="539750"/>
          </a:xfrm>
          <a:prstGeom prst="rect">
            <a:avLst/>
          </a:prstGeom>
          <a:solidFill>
            <a:srgbClr val="FF6600"/>
          </a:solidFill>
          <a:ln w="9525">
            <a:noFill/>
            <a:round/>
            <a:headEnd/>
            <a:tailEnd/>
          </a:ln>
          <a:effectLst/>
        </p:spPr>
        <p:txBody>
          <a:bodyPr wrap="none" anchor="ctr"/>
          <a:lstStyle/>
          <a:p>
            <a:endParaRPr lang="is-IS"/>
          </a:p>
        </p:txBody>
      </p:sp>
      <p:sp>
        <p:nvSpPr>
          <p:cNvPr id="17" name="Rectangle 16"/>
          <p:cNvSpPr/>
          <p:nvPr/>
        </p:nvSpPr>
        <p:spPr>
          <a:xfrm>
            <a:off x="0" y="6500834"/>
            <a:ext cx="9144000" cy="35719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23" name="Rectangle 22"/>
          <p:cNvSpPr/>
          <p:nvPr/>
        </p:nvSpPr>
        <p:spPr>
          <a:xfrm>
            <a:off x="683568" y="0"/>
            <a:ext cx="6002765" cy="584776"/>
          </a:xfrm>
          <a:prstGeom prst="rect">
            <a:avLst/>
          </a:prstGeom>
        </p:spPr>
        <p:txBody>
          <a:bodyPr wrap="none">
            <a:spAutoFit/>
          </a:bodyPr>
          <a:lstStyle/>
          <a:p>
            <a:pPr marL="431800" indent="-323850">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Observations of weather in Iceland</a:t>
            </a:r>
          </a:p>
        </p:txBody>
      </p:sp>
      <p:sp>
        <p:nvSpPr>
          <p:cNvPr id="6" name="TextBox 5"/>
          <p:cNvSpPr txBox="1"/>
          <p:nvPr/>
        </p:nvSpPr>
        <p:spPr>
          <a:xfrm>
            <a:off x="835968" y="5199444"/>
            <a:ext cx="7659687" cy="830997"/>
          </a:xfrm>
          <a:prstGeom prst="rect">
            <a:avLst/>
          </a:prstGeom>
          <a:noFill/>
        </p:spPr>
        <p:txBody>
          <a:bodyPr wrap="square" rtlCol="0">
            <a:spAutoFit/>
          </a:bodyPr>
          <a:lstStyle/>
          <a:p>
            <a:r>
              <a:rPr lang="en-US" sz="2400" dirty="0"/>
              <a:t>At 6-12 m/s winds and T&lt;0°C, true ground </a:t>
            </a:r>
            <a:r>
              <a:rPr lang="en-US" sz="2400" dirty="0" smtClean="0"/>
              <a:t>precipitation is </a:t>
            </a:r>
            <a:r>
              <a:rPr lang="en-US" sz="2400" dirty="0"/>
              <a:t>about 300% of observed </a:t>
            </a:r>
            <a:r>
              <a:rPr lang="en-US" sz="2400" dirty="0" smtClean="0"/>
              <a:t>precipitation </a:t>
            </a:r>
            <a:endParaRPr lang="en-US" sz="2400" dirty="0"/>
          </a:p>
        </p:txBody>
      </p:sp>
      <p:sp>
        <p:nvSpPr>
          <p:cNvPr id="14" name="TextBox 13"/>
          <p:cNvSpPr txBox="1"/>
          <p:nvPr/>
        </p:nvSpPr>
        <p:spPr>
          <a:xfrm>
            <a:off x="6710531" y="-57907"/>
            <a:ext cx="2519247" cy="636174"/>
          </a:xfrm>
          <a:prstGeom prst="rect">
            <a:avLst/>
          </a:prstGeom>
          <a:noFill/>
        </p:spPr>
        <p:txBody>
          <a:bodyPr wrap="square" rtlCol="0">
            <a:spAutoFit/>
          </a:bodyPr>
          <a:lstStyle/>
          <a:p>
            <a:pPr algn="ctr">
              <a:lnSpc>
                <a:spcPct val="98000"/>
              </a:lnSpc>
              <a:tabLst>
                <a:tab pos="723900" algn="l"/>
                <a:tab pos="1447800" algn="l"/>
                <a:tab pos="2171700" algn="l"/>
                <a:tab pos="2895600" algn="l"/>
                <a:tab pos="3619500" algn="l"/>
                <a:tab pos="4343400" algn="l"/>
              </a:tabLst>
            </a:pPr>
            <a:r>
              <a:rPr lang="en-US" dirty="0" err="1" smtClean="0"/>
              <a:t>Geofysisk</a:t>
            </a:r>
            <a:r>
              <a:rPr lang="en-US" dirty="0" smtClean="0"/>
              <a:t> </a:t>
            </a:r>
            <a:r>
              <a:rPr lang="en-US" dirty="0" err="1" smtClean="0"/>
              <a:t>Institutt</a:t>
            </a:r>
            <a:r>
              <a:rPr lang="en-US" dirty="0" smtClean="0"/>
              <a:t>, 2013-02-08</a:t>
            </a:r>
            <a:endParaRPr lang="is-IS" dirty="0">
              <a:solidFill>
                <a:srgbClr val="000000"/>
              </a:solidFill>
            </a:endParaRPr>
          </a:p>
        </p:txBody>
      </p:sp>
      <p:graphicFrame>
        <p:nvGraphicFramePr>
          <p:cNvPr id="8" name="Object 2"/>
          <p:cNvGraphicFramePr>
            <a:graphicFrameLocks noChangeAspect="1"/>
          </p:cNvGraphicFramePr>
          <p:nvPr>
            <p:extLst>
              <p:ext uri="{D42A27DB-BD31-4B8C-83A1-F6EECF244321}">
                <p14:modId xmlns:p14="http://schemas.microsoft.com/office/powerpoint/2010/main" val="2393467564"/>
              </p:ext>
            </p:extLst>
          </p:nvPr>
        </p:nvGraphicFramePr>
        <p:xfrm>
          <a:off x="835968" y="862395"/>
          <a:ext cx="7659687" cy="4337050"/>
        </p:xfrm>
        <a:graphic>
          <a:graphicData uri="http://schemas.openxmlformats.org/presentationml/2006/ole">
            <mc:AlternateContent xmlns:mc="http://schemas.openxmlformats.org/markup-compatibility/2006">
              <mc:Choice xmlns:v="urn:schemas-microsoft-com:vml" Requires="v">
                <p:oleObj spid="_x0000_s2181" name="Chart" r:id="rId4" imgW="8934298" imgH="4590953" progId="Excel.Chart.8">
                  <p:embed/>
                </p:oleObj>
              </mc:Choice>
              <mc:Fallback>
                <p:oleObj name="Chart" r:id="rId4" imgW="8934298" imgH="4590953"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5968" y="862395"/>
                        <a:ext cx="7659687" cy="433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 name="TextBox 1"/>
          <p:cNvSpPr txBox="1"/>
          <p:nvPr/>
        </p:nvSpPr>
        <p:spPr>
          <a:xfrm rot="16200000">
            <a:off x="-1484956" y="2846253"/>
            <a:ext cx="4337050" cy="369332"/>
          </a:xfrm>
          <a:prstGeom prst="rect">
            <a:avLst/>
          </a:prstGeom>
          <a:noFill/>
        </p:spPr>
        <p:txBody>
          <a:bodyPr wrap="square" rtlCol="0">
            <a:spAutoFit/>
          </a:bodyPr>
          <a:lstStyle/>
          <a:p>
            <a:r>
              <a:rPr lang="en-GB" b="1" dirty="0" smtClean="0"/>
              <a:t>“True ground”/Observed precipitation</a:t>
            </a:r>
            <a:endParaRPr lang="en-GB" b="1" dirty="0"/>
          </a:p>
        </p:txBody>
      </p:sp>
    </p:spTree>
    <p:extLst>
      <p:ext uri="{BB962C8B-B14F-4D97-AF65-F5344CB8AC3E}">
        <p14:creationId xmlns:p14="http://schemas.microsoft.com/office/powerpoint/2010/main" val="100827006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37.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82344" y="1821293"/>
            <a:ext cx="5862723" cy="4397935"/>
          </a:xfrm>
          <a:prstGeom prst="rect">
            <a:avLst/>
          </a:prstGeom>
        </p:spPr>
      </p:pic>
      <p:pic>
        <p:nvPicPr>
          <p:cNvPr id="12" name="Picture 11"/>
          <p:cNvPicPr/>
          <p:nvPr/>
        </p:nvPicPr>
        <p:blipFill rotWithShape="1">
          <a:blip r:embed="rId4" cstate="email">
            <a:extLst>
              <a:ext uri="{28A0092B-C50C-407E-A947-70E740481C1C}">
                <a14:useLocalDpi xmlns:a14="http://schemas.microsoft.com/office/drawing/2010/main"/>
              </a:ext>
            </a:extLst>
          </a:blip>
          <a:srcRect/>
          <a:stretch/>
        </p:blipFill>
        <p:spPr>
          <a:xfrm>
            <a:off x="-502" y="539750"/>
            <a:ext cx="5695200" cy="3321761"/>
          </a:xfrm>
          <a:prstGeom prst="rect">
            <a:avLst/>
          </a:prstGeom>
        </p:spPr>
      </p:pic>
      <p:sp>
        <p:nvSpPr>
          <p:cNvPr id="37890" name="Rectangle 2"/>
          <p:cNvSpPr>
            <a:spLocks noChangeArrowheads="1"/>
          </p:cNvSpPr>
          <p:nvPr/>
        </p:nvSpPr>
        <p:spPr bwMode="auto">
          <a:xfrm>
            <a:off x="0" y="0"/>
            <a:ext cx="9180513" cy="539750"/>
          </a:xfrm>
          <a:prstGeom prst="rect">
            <a:avLst/>
          </a:prstGeom>
          <a:solidFill>
            <a:srgbClr val="FF6600"/>
          </a:solidFill>
          <a:ln w="9525">
            <a:noFill/>
            <a:round/>
            <a:headEnd/>
            <a:tailEnd/>
          </a:ln>
          <a:effectLst/>
        </p:spPr>
        <p:txBody>
          <a:bodyPr wrap="none" anchor="ctr"/>
          <a:lstStyle/>
          <a:p>
            <a:endParaRPr lang="is-IS"/>
          </a:p>
        </p:txBody>
      </p:sp>
      <p:sp>
        <p:nvSpPr>
          <p:cNvPr id="37892" name="Text Box 4"/>
          <p:cNvSpPr txBox="1">
            <a:spLocks noChangeArrowheads="1"/>
          </p:cNvSpPr>
          <p:nvPr/>
        </p:nvSpPr>
        <p:spPr bwMode="auto">
          <a:xfrm>
            <a:off x="323528" y="-53437"/>
            <a:ext cx="4608512" cy="515938"/>
          </a:xfrm>
          <a:prstGeom prst="rect">
            <a:avLst/>
          </a:prstGeom>
          <a:noFill/>
          <a:ln w="9525">
            <a:noFill/>
            <a:round/>
            <a:headEnd/>
            <a:tailEnd/>
          </a:ln>
          <a:effectLst/>
        </p:spPr>
        <p:txBody>
          <a:bodyPr lIns="90000" tIns="71460" rIns="90000" bIns="45000"/>
          <a:lstStyle/>
          <a:p>
            <a:pPr algn="ctr">
              <a:buSzPct val="45000"/>
              <a:buFont typeface="Wingdings" charset="2"/>
              <a:buNone/>
              <a:tabLst>
                <a:tab pos="723900" algn="l"/>
                <a:tab pos="1447800" algn="l"/>
                <a:tab pos="2171700" algn="l"/>
                <a:tab pos="2895600" algn="l"/>
              </a:tabLst>
            </a:pPr>
            <a:r>
              <a:rPr lang="en-US" sz="3000" dirty="0" smtClean="0">
                <a:solidFill>
                  <a:srgbClr val="000000"/>
                </a:solidFill>
              </a:rPr>
              <a:t>SUMO and WRF</a:t>
            </a:r>
            <a:endParaRPr lang="en-US" sz="3000" dirty="0">
              <a:solidFill>
                <a:srgbClr val="000000"/>
              </a:solidFill>
            </a:endParaRPr>
          </a:p>
        </p:txBody>
      </p:sp>
      <p:sp>
        <p:nvSpPr>
          <p:cNvPr id="9" name="Rectangle 8"/>
          <p:cNvSpPr/>
          <p:nvPr/>
        </p:nvSpPr>
        <p:spPr>
          <a:xfrm>
            <a:off x="0" y="6500834"/>
            <a:ext cx="9144000" cy="35719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3" name="TextBox 2"/>
          <p:cNvSpPr txBox="1"/>
          <p:nvPr/>
        </p:nvSpPr>
        <p:spPr>
          <a:xfrm>
            <a:off x="0" y="2710506"/>
            <a:ext cx="2658183" cy="3416320"/>
          </a:xfrm>
          <a:prstGeom prst="rect">
            <a:avLst/>
          </a:prstGeom>
          <a:noFill/>
        </p:spPr>
        <p:txBody>
          <a:bodyPr wrap="square" rtlCol="0">
            <a:spAutoFit/>
          </a:bodyPr>
          <a:lstStyle/>
          <a:p>
            <a:r>
              <a:rPr lang="en-US" sz="2400" dirty="0" smtClean="0"/>
              <a:t>The SUMO (Small Unmanned Meteorological Observer) can measure winds, humidity, pressure, and temperature in a vertical profile up to a 4km height</a:t>
            </a:r>
            <a:endParaRPr lang="en-US" sz="2400" dirty="0"/>
          </a:p>
        </p:txBody>
      </p:sp>
      <p:pic>
        <p:nvPicPr>
          <p:cNvPr id="13" name="Picture 1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640452" y="6525344"/>
            <a:ext cx="396044" cy="316835"/>
          </a:xfrm>
          <a:prstGeom prst="rect">
            <a:avLst/>
          </a:prstGeom>
        </p:spPr>
      </p:pic>
      <p:sp>
        <p:nvSpPr>
          <p:cNvPr id="14" name="Rectangle 13"/>
          <p:cNvSpPr/>
          <p:nvPr/>
        </p:nvSpPr>
        <p:spPr>
          <a:xfrm>
            <a:off x="0" y="6219228"/>
            <a:ext cx="3391343" cy="646331"/>
          </a:xfrm>
          <a:prstGeom prst="rect">
            <a:avLst/>
          </a:prstGeom>
        </p:spPr>
        <p:txBody>
          <a:bodyPr wrap="square">
            <a:spAutoFit/>
          </a:bodyPr>
          <a:lstStyle/>
          <a:p>
            <a:r>
              <a:rPr lang="is-IS" b="1" dirty="0" smtClean="0">
                <a:solidFill>
                  <a:srgbClr val="FF6600"/>
                </a:solidFill>
                <a:latin typeface="Arial Narrow" pitchFamily="34" charset="0"/>
              </a:rPr>
              <a:t>SAR</a:t>
            </a:r>
            <a:r>
              <a:rPr lang="is-IS" dirty="0" smtClean="0">
                <a:latin typeface="Arial Narrow" pitchFamily="34" charset="0"/>
              </a:rPr>
              <a:t>Weather – </a:t>
            </a:r>
            <a:r>
              <a:rPr lang="is-IS" dirty="0" smtClean="0">
                <a:latin typeface="Arial Narrow" pitchFamily="34" charset="0"/>
                <a:hlinkClick r:id="rId6"/>
              </a:rPr>
              <a:t>www.sarweather.com</a:t>
            </a:r>
            <a:endParaRPr lang="is-IS" dirty="0" smtClean="0">
              <a:latin typeface="Arial Narrow" pitchFamily="34" charset="0"/>
            </a:endParaRPr>
          </a:p>
          <a:p>
            <a:endParaRPr lang="is-IS" dirty="0"/>
          </a:p>
        </p:txBody>
      </p:sp>
      <p:sp>
        <p:nvSpPr>
          <p:cNvPr id="4" name="TextBox 3"/>
          <p:cNvSpPr txBox="1"/>
          <p:nvPr/>
        </p:nvSpPr>
        <p:spPr>
          <a:xfrm>
            <a:off x="5819226" y="697838"/>
            <a:ext cx="3217270" cy="830997"/>
          </a:xfrm>
          <a:prstGeom prst="rect">
            <a:avLst/>
          </a:prstGeom>
          <a:noFill/>
        </p:spPr>
        <p:txBody>
          <a:bodyPr wrap="square" rtlCol="0">
            <a:spAutoFit/>
          </a:bodyPr>
          <a:lstStyle/>
          <a:p>
            <a:r>
              <a:rPr lang="en-US" sz="2400" dirty="0" smtClean="0"/>
              <a:t>Can be operated in cold climates</a:t>
            </a:r>
            <a:endParaRPr lang="en-US" sz="2400" dirty="0"/>
          </a:p>
        </p:txBody>
      </p:sp>
      <p:sp>
        <p:nvSpPr>
          <p:cNvPr id="16" name="TextBox 15"/>
          <p:cNvSpPr txBox="1"/>
          <p:nvPr/>
        </p:nvSpPr>
        <p:spPr>
          <a:xfrm>
            <a:off x="6710531" y="-57907"/>
            <a:ext cx="2519247" cy="364715"/>
          </a:xfrm>
          <a:prstGeom prst="rect">
            <a:avLst/>
          </a:prstGeom>
          <a:noFill/>
        </p:spPr>
        <p:txBody>
          <a:bodyPr wrap="square" rtlCol="0">
            <a:spAutoFit/>
          </a:bodyPr>
          <a:lstStyle/>
          <a:p>
            <a:pPr algn="ctr">
              <a:lnSpc>
                <a:spcPct val="98000"/>
              </a:lnSpc>
              <a:tabLst>
                <a:tab pos="723900" algn="l"/>
                <a:tab pos="1447800" algn="l"/>
                <a:tab pos="2171700" algn="l"/>
                <a:tab pos="2895600" algn="l"/>
                <a:tab pos="3619500" algn="l"/>
                <a:tab pos="4343400" algn="l"/>
              </a:tabLst>
            </a:pPr>
            <a:r>
              <a:rPr lang="en-US" dirty="0" smtClean="0"/>
              <a:t>AOGS Singapore</a:t>
            </a:r>
            <a:endParaRPr lang="is-IS" dirty="0">
              <a:solidFill>
                <a:srgbClr val="000000"/>
              </a:solidFill>
            </a:endParaRPr>
          </a:p>
        </p:txBody>
      </p:sp>
    </p:spTree>
    <p:extLst>
      <p:ext uri="{BB962C8B-B14F-4D97-AF65-F5344CB8AC3E}">
        <p14:creationId xmlns:p14="http://schemas.microsoft.com/office/powerpoint/2010/main" val="289408228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55700" y="1051844"/>
            <a:ext cx="6827929" cy="5257476"/>
          </a:xfrm>
          <a:prstGeom prst="rect">
            <a:avLst/>
          </a:prstGeom>
        </p:spPr>
      </p:pic>
      <p:sp>
        <p:nvSpPr>
          <p:cNvPr id="37890" name="Rectangle 2"/>
          <p:cNvSpPr>
            <a:spLocks noChangeArrowheads="1"/>
          </p:cNvSpPr>
          <p:nvPr/>
        </p:nvSpPr>
        <p:spPr bwMode="auto">
          <a:xfrm>
            <a:off x="0" y="0"/>
            <a:ext cx="9180513" cy="539750"/>
          </a:xfrm>
          <a:prstGeom prst="rect">
            <a:avLst/>
          </a:prstGeom>
          <a:solidFill>
            <a:srgbClr val="FF6600"/>
          </a:solidFill>
          <a:ln w="9525">
            <a:noFill/>
            <a:round/>
            <a:headEnd/>
            <a:tailEnd/>
          </a:ln>
          <a:effectLst/>
        </p:spPr>
        <p:txBody>
          <a:bodyPr wrap="none" anchor="ctr"/>
          <a:lstStyle/>
          <a:p>
            <a:endParaRPr lang="is-IS"/>
          </a:p>
        </p:txBody>
      </p:sp>
      <p:sp>
        <p:nvSpPr>
          <p:cNvPr id="37892" name="Text Box 4"/>
          <p:cNvSpPr txBox="1">
            <a:spLocks noChangeArrowheads="1"/>
          </p:cNvSpPr>
          <p:nvPr/>
        </p:nvSpPr>
        <p:spPr bwMode="auto">
          <a:xfrm>
            <a:off x="323528" y="-53437"/>
            <a:ext cx="4608512" cy="515938"/>
          </a:xfrm>
          <a:prstGeom prst="rect">
            <a:avLst/>
          </a:prstGeom>
          <a:noFill/>
          <a:ln w="9525">
            <a:noFill/>
            <a:round/>
            <a:headEnd/>
            <a:tailEnd/>
          </a:ln>
          <a:effectLst/>
        </p:spPr>
        <p:txBody>
          <a:bodyPr lIns="90000" tIns="71460" rIns="90000" bIns="45000"/>
          <a:lstStyle/>
          <a:p>
            <a:pPr algn="ctr">
              <a:buSzPct val="45000"/>
              <a:buFont typeface="Wingdings" charset="2"/>
              <a:buNone/>
              <a:tabLst>
                <a:tab pos="723900" algn="l"/>
                <a:tab pos="1447800" algn="l"/>
                <a:tab pos="2171700" algn="l"/>
                <a:tab pos="2895600" algn="l"/>
              </a:tabLst>
            </a:pPr>
            <a:r>
              <a:rPr lang="en-US" sz="3000" dirty="0" smtClean="0">
                <a:solidFill>
                  <a:srgbClr val="000000"/>
                </a:solidFill>
              </a:rPr>
              <a:t>SUMO and WRF</a:t>
            </a:r>
            <a:endParaRPr lang="en-US" sz="3000" dirty="0">
              <a:solidFill>
                <a:srgbClr val="000000"/>
              </a:solidFill>
            </a:endParaRPr>
          </a:p>
        </p:txBody>
      </p:sp>
      <p:sp>
        <p:nvSpPr>
          <p:cNvPr id="9" name="Rectangle 8"/>
          <p:cNvSpPr/>
          <p:nvPr/>
        </p:nvSpPr>
        <p:spPr>
          <a:xfrm>
            <a:off x="0" y="6500834"/>
            <a:ext cx="9144000" cy="35719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3" name="TextBox 2"/>
          <p:cNvSpPr txBox="1"/>
          <p:nvPr/>
        </p:nvSpPr>
        <p:spPr>
          <a:xfrm>
            <a:off x="323528" y="1052736"/>
            <a:ext cx="4868708" cy="830997"/>
          </a:xfrm>
          <a:prstGeom prst="rect">
            <a:avLst/>
          </a:prstGeom>
          <a:noFill/>
        </p:spPr>
        <p:txBody>
          <a:bodyPr wrap="square" rtlCol="0">
            <a:spAutoFit/>
          </a:bodyPr>
          <a:lstStyle/>
          <a:p>
            <a:r>
              <a:rPr lang="en-US" sz="2400" dirty="0" smtClean="0"/>
              <a:t>This data can be assimilated with the WRF weather forecast</a:t>
            </a:r>
            <a:endParaRPr lang="en-US" sz="2400" dirty="0"/>
          </a:p>
        </p:txBody>
      </p:sp>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640452" y="6525344"/>
            <a:ext cx="396044" cy="316835"/>
          </a:xfrm>
          <a:prstGeom prst="rect">
            <a:avLst/>
          </a:prstGeom>
        </p:spPr>
      </p:pic>
      <p:sp>
        <p:nvSpPr>
          <p:cNvPr id="11" name="Rectangle 10"/>
          <p:cNvSpPr/>
          <p:nvPr/>
        </p:nvSpPr>
        <p:spPr>
          <a:xfrm>
            <a:off x="0" y="6219228"/>
            <a:ext cx="3391343" cy="646331"/>
          </a:xfrm>
          <a:prstGeom prst="rect">
            <a:avLst/>
          </a:prstGeom>
        </p:spPr>
        <p:txBody>
          <a:bodyPr wrap="square">
            <a:spAutoFit/>
          </a:bodyPr>
          <a:lstStyle/>
          <a:p>
            <a:r>
              <a:rPr lang="is-IS" b="1" dirty="0" smtClean="0">
                <a:solidFill>
                  <a:srgbClr val="FF6600"/>
                </a:solidFill>
                <a:latin typeface="Arial Narrow" pitchFamily="34" charset="0"/>
              </a:rPr>
              <a:t>SAR</a:t>
            </a:r>
            <a:r>
              <a:rPr lang="is-IS" dirty="0" smtClean="0">
                <a:latin typeface="Arial Narrow" pitchFamily="34" charset="0"/>
              </a:rPr>
              <a:t>Weather – </a:t>
            </a:r>
            <a:r>
              <a:rPr lang="is-IS" dirty="0" smtClean="0">
                <a:latin typeface="Arial Narrow" pitchFamily="34" charset="0"/>
                <a:hlinkClick r:id="rId5"/>
              </a:rPr>
              <a:t>www.sarweather.com</a:t>
            </a:r>
            <a:endParaRPr lang="is-IS" dirty="0" smtClean="0">
              <a:latin typeface="Arial Narrow" pitchFamily="34" charset="0"/>
            </a:endParaRPr>
          </a:p>
          <a:p>
            <a:endParaRPr lang="is-IS" dirty="0"/>
          </a:p>
        </p:txBody>
      </p:sp>
      <p:sp>
        <p:nvSpPr>
          <p:cNvPr id="12" name="TextBox 11"/>
          <p:cNvSpPr txBox="1"/>
          <p:nvPr/>
        </p:nvSpPr>
        <p:spPr>
          <a:xfrm>
            <a:off x="6710531" y="-57907"/>
            <a:ext cx="2519247" cy="364715"/>
          </a:xfrm>
          <a:prstGeom prst="rect">
            <a:avLst/>
          </a:prstGeom>
          <a:noFill/>
        </p:spPr>
        <p:txBody>
          <a:bodyPr wrap="square" rtlCol="0">
            <a:spAutoFit/>
          </a:bodyPr>
          <a:lstStyle/>
          <a:p>
            <a:pPr algn="ctr">
              <a:lnSpc>
                <a:spcPct val="98000"/>
              </a:lnSpc>
              <a:tabLst>
                <a:tab pos="723900" algn="l"/>
                <a:tab pos="1447800" algn="l"/>
                <a:tab pos="2171700" algn="l"/>
                <a:tab pos="2895600" algn="l"/>
                <a:tab pos="3619500" algn="l"/>
                <a:tab pos="4343400" algn="l"/>
              </a:tabLst>
            </a:pPr>
            <a:r>
              <a:rPr lang="en-US" dirty="0" smtClean="0"/>
              <a:t>AOGS Singapore</a:t>
            </a:r>
            <a:endParaRPr lang="is-IS" dirty="0">
              <a:solidFill>
                <a:srgbClr val="000000"/>
              </a:solidFill>
            </a:endParaRPr>
          </a:p>
        </p:txBody>
      </p:sp>
    </p:spTree>
    <p:extLst>
      <p:ext uri="{BB962C8B-B14F-4D97-AF65-F5344CB8AC3E}">
        <p14:creationId xmlns:p14="http://schemas.microsoft.com/office/powerpoint/2010/main" val="22178946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p:cNvSpPr>
            <a:spLocks noChangeArrowheads="1"/>
          </p:cNvSpPr>
          <p:nvPr/>
        </p:nvSpPr>
        <p:spPr bwMode="auto">
          <a:xfrm>
            <a:off x="0" y="0"/>
            <a:ext cx="9180513" cy="539750"/>
          </a:xfrm>
          <a:prstGeom prst="rect">
            <a:avLst/>
          </a:prstGeom>
          <a:solidFill>
            <a:srgbClr val="FF6600"/>
          </a:solidFill>
          <a:ln w="9525">
            <a:noFill/>
            <a:round/>
            <a:headEnd/>
            <a:tailEnd/>
          </a:ln>
          <a:effectLst/>
        </p:spPr>
        <p:txBody>
          <a:bodyPr wrap="none" anchor="ctr"/>
          <a:lstStyle/>
          <a:p>
            <a:endParaRPr lang="is-IS"/>
          </a:p>
        </p:txBody>
      </p:sp>
      <p:sp>
        <p:nvSpPr>
          <p:cNvPr id="13" name="Rectangle 12"/>
          <p:cNvSpPr/>
          <p:nvPr/>
        </p:nvSpPr>
        <p:spPr>
          <a:xfrm>
            <a:off x="0" y="6500834"/>
            <a:ext cx="9144000" cy="35719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2" name="TextBox 1"/>
          <p:cNvSpPr txBox="1"/>
          <p:nvPr/>
        </p:nvSpPr>
        <p:spPr>
          <a:xfrm>
            <a:off x="2051720" y="764704"/>
            <a:ext cx="5472608" cy="783599"/>
          </a:xfrm>
          <a:prstGeom prst="rect">
            <a:avLst/>
          </a:prstGeom>
          <a:noFill/>
        </p:spPr>
        <p:txBody>
          <a:bodyPr wrap="square" rtlCol="0">
            <a:spAutoFit/>
          </a:bodyPr>
          <a:lstStyle/>
          <a:p>
            <a:r>
              <a:rPr lang="en-US" sz="2400" dirty="0"/>
              <a:t>The SUMO-data is incorporated into the WRF-simulation, via </a:t>
            </a:r>
            <a:r>
              <a:rPr lang="en-US" sz="2400" dirty="0" err="1"/>
              <a:t>obs</a:t>
            </a:r>
            <a:r>
              <a:rPr lang="en-US" sz="2400" dirty="0"/>
              <a:t>-nudging</a:t>
            </a:r>
          </a:p>
        </p:txBody>
      </p:sp>
      <p:pic>
        <p:nvPicPr>
          <p:cNvPr id="5" name="Picture 4" descr="Screen shot 2011-09-07 at 7.22.34 A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0040" y="1613405"/>
            <a:ext cx="8460432" cy="4479891"/>
          </a:xfrm>
          <a:prstGeom prst="rect">
            <a:avLst/>
          </a:prstGeom>
        </p:spPr>
      </p:pic>
      <p:sp>
        <p:nvSpPr>
          <p:cNvPr id="10" name="Text Box 4"/>
          <p:cNvSpPr txBox="1">
            <a:spLocks noChangeArrowheads="1"/>
          </p:cNvSpPr>
          <p:nvPr/>
        </p:nvSpPr>
        <p:spPr bwMode="auto">
          <a:xfrm>
            <a:off x="323528" y="-53437"/>
            <a:ext cx="4608512" cy="515938"/>
          </a:xfrm>
          <a:prstGeom prst="rect">
            <a:avLst/>
          </a:prstGeom>
          <a:noFill/>
          <a:ln w="9525">
            <a:noFill/>
            <a:round/>
            <a:headEnd/>
            <a:tailEnd/>
          </a:ln>
          <a:effectLst/>
        </p:spPr>
        <p:txBody>
          <a:bodyPr lIns="90000" tIns="71460" rIns="90000" bIns="45000"/>
          <a:lstStyle/>
          <a:p>
            <a:pPr algn="ctr">
              <a:buSzPct val="45000"/>
              <a:buFont typeface="Wingdings" charset="2"/>
              <a:buNone/>
              <a:tabLst>
                <a:tab pos="723900" algn="l"/>
                <a:tab pos="1447800" algn="l"/>
                <a:tab pos="2171700" algn="l"/>
                <a:tab pos="2895600" algn="l"/>
              </a:tabLst>
            </a:pPr>
            <a:r>
              <a:rPr lang="en-US" sz="3000" dirty="0" smtClean="0">
                <a:solidFill>
                  <a:srgbClr val="000000"/>
                </a:solidFill>
              </a:rPr>
              <a:t>SUMO and WRF</a:t>
            </a:r>
            <a:endParaRPr lang="en-US" sz="3000" dirty="0">
              <a:solidFill>
                <a:srgbClr val="000000"/>
              </a:solidFill>
            </a:endParaRPr>
          </a:p>
        </p:txBody>
      </p:sp>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640452" y="6525344"/>
            <a:ext cx="396044" cy="316835"/>
          </a:xfrm>
          <a:prstGeom prst="rect">
            <a:avLst/>
          </a:prstGeom>
        </p:spPr>
      </p:pic>
      <p:sp>
        <p:nvSpPr>
          <p:cNvPr id="11" name="Rectangle 10"/>
          <p:cNvSpPr/>
          <p:nvPr/>
        </p:nvSpPr>
        <p:spPr>
          <a:xfrm>
            <a:off x="0" y="6219228"/>
            <a:ext cx="3391343" cy="646331"/>
          </a:xfrm>
          <a:prstGeom prst="rect">
            <a:avLst/>
          </a:prstGeom>
        </p:spPr>
        <p:txBody>
          <a:bodyPr wrap="square">
            <a:spAutoFit/>
          </a:bodyPr>
          <a:lstStyle/>
          <a:p>
            <a:r>
              <a:rPr lang="is-IS" b="1" dirty="0" smtClean="0">
                <a:solidFill>
                  <a:srgbClr val="FF6600"/>
                </a:solidFill>
                <a:latin typeface="Arial Narrow" pitchFamily="34" charset="0"/>
              </a:rPr>
              <a:t>SAR</a:t>
            </a:r>
            <a:r>
              <a:rPr lang="is-IS" dirty="0" smtClean="0">
                <a:latin typeface="Arial Narrow" pitchFamily="34" charset="0"/>
              </a:rPr>
              <a:t>Weather – </a:t>
            </a:r>
            <a:r>
              <a:rPr lang="is-IS" dirty="0" smtClean="0">
                <a:latin typeface="Arial Narrow" pitchFamily="34" charset="0"/>
                <a:hlinkClick r:id="rId5"/>
              </a:rPr>
              <a:t>www.sarweather.com</a:t>
            </a:r>
            <a:endParaRPr lang="is-IS" dirty="0" smtClean="0">
              <a:latin typeface="Arial Narrow" pitchFamily="34" charset="0"/>
            </a:endParaRPr>
          </a:p>
          <a:p>
            <a:endParaRPr lang="is-IS" dirty="0"/>
          </a:p>
        </p:txBody>
      </p:sp>
      <p:sp>
        <p:nvSpPr>
          <p:cNvPr id="12" name="TextBox 11"/>
          <p:cNvSpPr txBox="1"/>
          <p:nvPr/>
        </p:nvSpPr>
        <p:spPr>
          <a:xfrm>
            <a:off x="6710531" y="-57907"/>
            <a:ext cx="2519247" cy="364715"/>
          </a:xfrm>
          <a:prstGeom prst="rect">
            <a:avLst/>
          </a:prstGeom>
          <a:noFill/>
        </p:spPr>
        <p:txBody>
          <a:bodyPr wrap="square" rtlCol="0">
            <a:spAutoFit/>
          </a:bodyPr>
          <a:lstStyle/>
          <a:p>
            <a:pPr algn="ctr">
              <a:lnSpc>
                <a:spcPct val="98000"/>
              </a:lnSpc>
              <a:tabLst>
                <a:tab pos="723900" algn="l"/>
                <a:tab pos="1447800" algn="l"/>
                <a:tab pos="2171700" algn="l"/>
                <a:tab pos="2895600" algn="l"/>
                <a:tab pos="3619500" algn="l"/>
                <a:tab pos="4343400" algn="l"/>
              </a:tabLst>
            </a:pPr>
            <a:r>
              <a:rPr lang="en-US" dirty="0" smtClean="0"/>
              <a:t>AOGS Singapore</a:t>
            </a:r>
            <a:endParaRPr lang="is-IS" dirty="0">
              <a:solidFill>
                <a:srgbClr val="000000"/>
              </a:solidFill>
            </a:endParaRPr>
          </a:p>
        </p:txBody>
      </p:sp>
    </p:spTree>
    <p:extLst>
      <p:ext uri="{BB962C8B-B14F-4D97-AF65-F5344CB8AC3E}">
        <p14:creationId xmlns:p14="http://schemas.microsoft.com/office/powerpoint/2010/main" val="343940136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p:nvPr/>
        </p:nvPicPr>
        <p:blipFill>
          <a:blip r:embed="rId3" cstate="email">
            <a:extLst>
              <a:ext uri="{28A0092B-C50C-407E-A947-70E740481C1C}">
                <a14:useLocalDpi xmlns:a14="http://schemas.microsoft.com/office/drawing/2010/main"/>
              </a:ext>
            </a:extLst>
          </a:blip>
          <a:stretch>
            <a:fillRect/>
          </a:stretch>
        </p:blipFill>
        <p:spPr>
          <a:xfrm>
            <a:off x="1528779" y="1416739"/>
            <a:ext cx="5270500" cy="4501515"/>
          </a:xfrm>
          <a:prstGeom prst="rect">
            <a:avLst/>
          </a:prstGeom>
        </p:spPr>
      </p:pic>
      <p:sp>
        <p:nvSpPr>
          <p:cNvPr id="38915" name="Rectangle 3"/>
          <p:cNvSpPr>
            <a:spLocks noChangeArrowheads="1"/>
          </p:cNvSpPr>
          <p:nvPr/>
        </p:nvSpPr>
        <p:spPr bwMode="auto">
          <a:xfrm>
            <a:off x="0" y="0"/>
            <a:ext cx="9180513" cy="539750"/>
          </a:xfrm>
          <a:prstGeom prst="rect">
            <a:avLst/>
          </a:prstGeom>
          <a:solidFill>
            <a:srgbClr val="FF6600"/>
          </a:solidFill>
          <a:ln w="9525">
            <a:noFill/>
            <a:round/>
            <a:headEnd/>
            <a:tailEnd/>
          </a:ln>
          <a:effectLst/>
        </p:spPr>
        <p:txBody>
          <a:bodyPr wrap="none" anchor="ctr"/>
          <a:lstStyle/>
          <a:p>
            <a:endParaRPr lang="is-IS"/>
          </a:p>
        </p:txBody>
      </p:sp>
      <p:sp>
        <p:nvSpPr>
          <p:cNvPr id="13" name="Rectangle 12"/>
          <p:cNvSpPr/>
          <p:nvPr/>
        </p:nvSpPr>
        <p:spPr>
          <a:xfrm>
            <a:off x="0" y="6500834"/>
            <a:ext cx="9144000" cy="35719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7" name="TextBox 6"/>
          <p:cNvSpPr txBox="1"/>
          <p:nvPr/>
        </p:nvSpPr>
        <p:spPr>
          <a:xfrm>
            <a:off x="1907704" y="620688"/>
            <a:ext cx="5904656" cy="830997"/>
          </a:xfrm>
          <a:prstGeom prst="rect">
            <a:avLst/>
          </a:prstGeom>
          <a:noFill/>
        </p:spPr>
        <p:txBody>
          <a:bodyPr wrap="square" rtlCol="0">
            <a:spAutoFit/>
          </a:bodyPr>
          <a:lstStyle/>
          <a:p>
            <a:r>
              <a:rPr lang="en-US" sz="2400" dirty="0"/>
              <a:t>Simulated and observed surface winds</a:t>
            </a:r>
          </a:p>
          <a:p>
            <a:r>
              <a:rPr lang="en-US" sz="2400" dirty="0"/>
              <a:t>on 15 July 2009 at </a:t>
            </a:r>
            <a:r>
              <a:rPr lang="en-US" sz="2400" dirty="0" smtClean="0"/>
              <a:t>15 </a:t>
            </a:r>
            <a:r>
              <a:rPr lang="en-US" sz="2400" dirty="0"/>
              <a:t>UTC </a:t>
            </a:r>
          </a:p>
        </p:txBody>
      </p:sp>
      <p:sp>
        <p:nvSpPr>
          <p:cNvPr id="8" name="TextBox 7"/>
          <p:cNvSpPr txBox="1"/>
          <p:nvPr/>
        </p:nvSpPr>
        <p:spPr>
          <a:xfrm>
            <a:off x="179512" y="2492896"/>
            <a:ext cx="1872208" cy="2585323"/>
          </a:xfrm>
          <a:prstGeom prst="rect">
            <a:avLst/>
          </a:prstGeom>
          <a:noFill/>
        </p:spPr>
        <p:txBody>
          <a:bodyPr wrap="square" rtlCol="0">
            <a:spAutoFit/>
          </a:bodyPr>
          <a:lstStyle/>
          <a:p>
            <a:r>
              <a:rPr lang="en-US" dirty="0"/>
              <a:t>WRF at a resolution of 500 m forced with ECMWF-data on model </a:t>
            </a:r>
            <a:r>
              <a:rPr lang="en-US" dirty="0" smtClean="0"/>
              <a:t>levels and SUMO data</a:t>
            </a:r>
            <a:endParaRPr lang="en-US" dirty="0"/>
          </a:p>
          <a:p>
            <a:endParaRPr lang="en-US" dirty="0"/>
          </a:p>
          <a:p>
            <a:r>
              <a:rPr lang="en-US" dirty="0">
                <a:solidFill>
                  <a:srgbClr val="FF0000"/>
                </a:solidFill>
              </a:rPr>
              <a:t>Observed surface winds in red</a:t>
            </a:r>
          </a:p>
        </p:txBody>
      </p:sp>
      <p:sp>
        <p:nvSpPr>
          <p:cNvPr id="9" name="TextBox 8"/>
          <p:cNvSpPr txBox="1"/>
          <p:nvPr/>
        </p:nvSpPr>
        <p:spPr>
          <a:xfrm>
            <a:off x="4375703" y="3568980"/>
            <a:ext cx="1800200" cy="461665"/>
          </a:xfrm>
          <a:prstGeom prst="rect">
            <a:avLst/>
          </a:prstGeom>
          <a:noFill/>
        </p:spPr>
        <p:txBody>
          <a:bodyPr wrap="square" rtlCol="0">
            <a:spAutoFit/>
          </a:bodyPr>
          <a:lstStyle/>
          <a:p>
            <a:r>
              <a:rPr lang="en-US" sz="2400" b="1" dirty="0" smtClean="0"/>
              <a:t>Mt. </a:t>
            </a:r>
            <a:r>
              <a:rPr lang="en-US" sz="2400" b="1" dirty="0" err="1" smtClean="0"/>
              <a:t>Esja</a:t>
            </a:r>
            <a:endParaRPr lang="en-US" sz="2400" b="1" dirty="0"/>
          </a:p>
        </p:txBody>
      </p:sp>
      <p:sp>
        <p:nvSpPr>
          <p:cNvPr id="12" name="Rectangle 11"/>
          <p:cNvSpPr/>
          <p:nvPr/>
        </p:nvSpPr>
        <p:spPr>
          <a:xfrm>
            <a:off x="-156800" y="-37678"/>
            <a:ext cx="6332703" cy="584776"/>
          </a:xfrm>
          <a:prstGeom prst="rect">
            <a:avLst/>
          </a:prstGeom>
        </p:spPr>
        <p:txBody>
          <a:bodyPr wrap="square">
            <a:spAutoFit/>
          </a:bodyPr>
          <a:lstStyle/>
          <a:p>
            <a:pPr marL="431800" indent="-323850">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Effects of additional observations</a:t>
            </a:r>
          </a:p>
        </p:txBody>
      </p:sp>
      <p:sp>
        <p:nvSpPr>
          <p:cNvPr id="11" name="TextBox 10"/>
          <p:cNvSpPr txBox="1"/>
          <p:nvPr/>
        </p:nvSpPr>
        <p:spPr>
          <a:xfrm>
            <a:off x="6724573" y="1730843"/>
            <a:ext cx="2613983" cy="1938992"/>
          </a:xfrm>
          <a:prstGeom prst="rect">
            <a:avLst/>
          </a:prstGeom>
          <a:noFill/>
        </p:spPr>
        <p:txBody>
          <a:bodyPr wrap="square" rtlCol="0">
            <a:spAutoFit/>
          </a:bodyPr>
          <a:lstStyle/>
          <a:p>
            <a:r>
              <a:rPr lang="en-US" sz="2400" dirty="0" smtClean="0"/>
              <a:t>The flow structure is now in much better agreement with available observations</a:t>
            </a:r>
          </a:p>
        </p:txBody>
      </p:sp>
      <p:pic>
        <p:nvPicPr>
          <p:cNvPr id="14" name="Pictur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640452" y="6525344"/>
            <a:ext cx="396044" cy="316835"/>
          </a:xfrm>
          <a:prstGeom prst="rect">
            <a:avLst/>
          </a:prstGeom>
        </p:spPr>
      </p:pic>
      <p:sp>
        <p:nvSpPr>
          <p:cNvPr id="16" name="Rectangle 15"/>
          <p:cNvSpPr/>
          <p:nvPr/>
        </p:nvSpPr>
        <p:spPr>
          <a:xfrm>
            <a:off x="0" y="6219228"/>
            <a:ext cx="3391343" cy="646331"/>
          </a:xfrm>
          <a:prstGeom prst="rect">
            <a:avLst/>
          </a:prstGeom>
        </p:spPr>
        <p:txBody>
          <a:bodyPr wrap="square">
            <a:spAutoFit/>
          </a:bodyPr>
          <a:lstStyle/>
          <a:p>
            <a:r>
              <a:rPr lang="is-IS" b="1" dirty="0" smtClean="0">
                <a:solidFill>
                  <a:srgbClr val="FF6600"/>
                </a:solidFill>
                <a:latin typeface="Arial Narrow" pitchFamily="34" charset="0"/>
              </a:rPr>
              <a:t>SAR</a:t>
            </a:r>
            <a:r>
              <a:rPr lang="is-IS" dirty="0" smtClean="0">
                <a:latin typeface="Arial Narrow" pitchFamily="34" charset="0"/>
              </a:rPr>
              <a:t>Weather – </a:t>
            </a:r>
            <a:r>
              <a:rPr lang="is-IS" dirty="0" smtClean="0">
                <a:latin typeface="Arial Narrow" pitchFamily="34" charset="0"/>
                <a:hlinkClick r:id="rId5"/>
              </a:rPr>
              <a:t>www.sarweather.com</a:t>
            </a:r>
            <a:endParaRPr lang="is-IS" dirty="0" smtClean="0">
              <a:latin typeface="Arial Narrow" pitchFamily="34" charset="0"/>
            </a:endParaRPr>
          </a:p>
          <a:p>
            <a:endParaRPr lang="is-IS" dirty="0"/>
          </a:p>
        </p:txBody>
      </p:sp>
      <p:sp>
        <p:nvSpPr>
          <p:cNvPr id="17" name="TextBox 16"/>
          <p:cNvSpPr txBox="1"/>
          <p:nvPr/>
        </p:nvSpPr>
        <p:spPr>
          <a:xfrm>
            <a:off x="6710531" y="-57907"/>
            <a:ext cx="2519247" cy="364715"/>
          </a:xfrm>
          <a:prstGeom prst="rect">
            <a:avLst/>
          </a:prstGeom>
          <a:noFill/>
        </p:spPr>
        <p:txBody>
          <a:bodyPr wrap="square" rtlCol="0">
            <a:spAutoFit/>
          </a:bodyPr>
          <a:lstStyle/>
          <a:p>
            <a:pPr algn="ctr">
              <a:lnSpc>
                <a:spcPct val="98000"/>
              </a:lnSpc>
              <a:tabLst>
                <a:tab pos="723900" algn="l"/>
                <a:tab pos="1447800" algn="l"/>
                <a:tab pos="2171700" algn="l"/>
                <a:tab pos="2895600" algn="l"/>
                <a:tab pos="3619500" algn="l"/>
                <a:tab pos="4343400" algn="l"/>
              </a:tabLst>
            </a:pPr>
            <a:r>
              <a:rPr lang="en-US" dirty="0" smtClean="0"/>
              <a:t>AOGS Singapore</a:t>
            </a:r>
            <a:endParaRPr lang="is-IS" dirty="0">
              <a:solidFill>
                <a:srgbClr val="000000"/>
              </a:solidFill>
            </a:endParaRPr>
          </a:p>
        </p:txBody>
      </p:sp>
      <p:pic>
        <p:nvPicPr>
          <p:cNvPr id="18" name="Picture 17" descr="map.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934234" y="4126669"/>
            <a:ext cx="3412435" cy="2092559"/>
          </a:xfrm>
          <a:prstGeom prst="rect">
            <a:avLst/>
          </a:prstGeom>
        </p:spPr>
      </p:pic>
      <p:sp>
        <p:nvSpPr>
          <p:cNvPr id="19" name="Rectangle 18"/>
          <p:cNvSpPr/>
          <p:nvPr/>
        </p:nvSpPr>
        <p:spPr>
          <a:xfrm>
            <a:off x="7768187" y="5510696"/>
            <a:ext cx="359813" cy="309218"/>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163477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p:nvPr/>
        </p:nvPicPr>
        <p:blipFill>
          <a:blip r:embed="rId3" cstate="email">
            <a:extLst>
              <a:ext uri="{28A0092B-C50C-407E-A947-70E740481C1C}">
                <a14:useLocalDpi xmlns:a14="http://schemas.microsoft.com/office/drawing/2010/main"/>
              </a:ext>
            </a:extLst>
          </a:blip>
          <a:stretch>
            <a:fillRect/>
          </a:stretch>
        </p:blipFill>
        <p:spPr>
          <a:xfrm>
            <a:off x="1528779" y="1416739"/>
            <a:ext cx="5270500" cy="4501515"/>
          </a:xfrm>
          <a:prstGeom prst="rect">
            <a:avLst/>
          </a:prstGeom>
        </p:spPr>
      </p:pic>
      <p:sp>
        <p:nvSpPr>
          <p:cNvPr id="38915" name="Rectangle 3"/>
          <p:cNvSpPr>
            <a:spLocks noChangeArrowheads="1"/>
          </p:cNvSpPr>
          <p:nvPr/>
        </p:nvSpPr>
        <p:spPr bwMode="auto">
          <a:xfrm>
            <a:off x="0" y="0"/>
            <a:ext cx="9180513" cy="539750"/>
          </a:xfrm>
          <a:prstGeom prst="rect">
            <a:avLst/>
          </a:prstGeom>
          <a:solidFill>
            <a:srgbClr val="FF6600"/>
          </a:solidFill>
          <a:ln w="9525">
            <a:noFill/>
            <a:round/>
            <a:headEnd/>
            <a:tailEnd/>
          </a:ln>
          <a:effectLst/>
        </p:spPr>
        <p:txBody>
          <a:bodyPr wrap="none" anchor="ctr"/>
          <a:lstStyle/>
          <a:p>
            <a:endParaRPr lang="is-IS"/>
          </a:p>
        </p:txBody>
      </p:sp>
      <p:sp>
        <p:nvSpPr>
          <p:cNvPr id="13" name="Rectangle 12"/>
          <p:cNvSpPr/>
          <p:nvPr/>
        </p:nvSpPr>
        <p:spPr>
          <a:xfrm>
            <a:off x="0" y="6500834"/>
            <a:ext cx="9144000" cy="35719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7" name="TextBox 6"/>
          <p:cNvSpPr txBox="1"/>
          <p:nvPr/>
        </p:nvSpPr>
        <p:spPr>
          <a:xfrm>
            <a:off x="1907704" y="620688"/>
            <a:ext cx="5904656" cy="461665"/>
          </a:xfrm>
          <a:prstGeom prst="rect">
            <a:avLst/>
          </a:prstGeom>
          <a:noFill/>
        </p:spPr>
        <p:txBody>
          <a:bodyPr wrap="square" rtlCol="0">
            <a:spAutoFit/>
          </a:bodyPr>
          <a:lstStyle/>
          <a:p>
            <a:r>
              <a:rPr lang="en-US" sz="2400" dirty="0" smtClean="0"/>
              <a:t>What if there would be a chemical explosion?</a:t>
            </a:r>
            <a:endParaRPr lang="en-US" sz="2400" dirty="0"/>
          </a:p>
        </p:txBody>
      </p:sp>
      <p:sp>
        <p:nvSpPr>
          <p:cNvPr id="8" name="TextBox 7"/>
          <p:cNvSpPr txBox="1"/>
          <p:nvPr/>
        </p:nvSpPr>
        <p:spPr>
          <a:xfrm>
            <a:off x="179512" y="2492896"/>
            <a:ext cx="1872208" cy="2585323"/>
          </a:xfrm>
          <a:prstGeom prst="rect">
            <a:avLst/>
          </a:prstGeom>
          <a:noFill/>
        </p:spPr>
        <p:txBody>
          <a:bodyPr wrap="square" rtlCol="0">
            <a:spAutoFit/>
          </a:bodyPr>
          <a:lstStyle/>
          <a:p>
            <a:r>
              <a:rPr lang="en-US" dirty="0"/>
              <a:t>WRF at a resolution of 500 m forced with ECMWF-data on model </a:t>
            </a:r>
            <a:r>
              <a:rPr lang="en-US" dirty="0" smtClean="0"/>
              <a:t>levels and SUMO data</a:t>
            </a:r>
            <a:endParaRPr lang="en-US" dirty="0"/>
          </a:p>
          <a:p>
            <a:endParaRPr lang="en-US" dirty="0"/>
          </a:p>
          <a:p>
            <a:r>
              <a:rPr lang="en-US" dirty="0">
                <a:solidFill>
                  <a:srgbClr val="FF0000"/>
                </a:solidFill>
              </a:rPr>
              <a:t>Observed surface winds in red</a:t>
            </a:r>
          </a:p>
        </p:txBody>
      </p:sp>
      <p:sp>
        <p:nvSpPr>
          <p:cNvPr id="9" name="TextBox 8"/>
          <p:cNvSpPr txBox="1"/>
          <p:nvPr/>
        </p:nvSpPr>
        <p:spPr>
          <a:xfrm>
            <a:off x="4375703" y="3568980"/>
            <a:ext cx="1800200" cy="461665"/>
          </a:xfrm>
          <a:prstGeom prst="rect">
            <a:avLst/>
          </a:prstGeom>
          <a:noFill/>
        </p:spPr>
        <p:txBody>
          <a:bodyPr wrap="square" rtlCol="0">
            <a:spAutoFit/>
          </a:bodyPr>
          <a:lstStyle/>
          <a:p>
            <a:r>
              <a:rPr lang="en-US" sz="2400" b="1" dirty="0" smtClean="0"/>
              <a:t>Mt. </a:t>
            </a:r>
            <a:r>
              <a:rPr lang="en-US" sz="2400" b="1" dirty="0" err="1" smtClean="0"/>
              <a:t>Esja</a:t>
            </a:r>
            <a:endParaRPr lang="en-US" sz="2400" b="1" dirty="0"/>
          </a:p>
        </p:txBody>
      </p:sp>
      <p:sp>
        <p:nvSpPr>
          <p:cNvPr id="12" name="Rectangle 11"/>
          <p:cNvSpPr/>
          <p:nvPr/>
        </p:nvSpPr>
        <p:spPr>
          <a:xfrm>
            <a:off x="-156800" y="-37678"/>
            <a:ext cx="6332703" cy="584776"/>
          </a:xfrm>
          <a:prstGeom prst="rect">
            <a:avLst/>
          </a:prstGeom>
        </p:spPr>
        <p:txBody>
          <a:bodyPr wrap="square">
            <a:spAutoFit/>
          </a:bodyPr>
          <a:lstStyle/>
          <a:p>
            <a:pPr marL="431800" indent="-323850">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Effects of additional observations</a:t>
            </a:r>
          </a:p>
        </p:txBody>
      </p:sp>
      <p:sp>
        <p:nvSpPr>
          <p:cNvPr id="11" name="TextBox 10"/>
          <p:cNvSpPr txBox="1"/>
          <p:nvPr/>
        </p:nvSpPr>
        <p:spPr>
          <a:xfrm>
            <a:off x="6724573" y="1730843"/>
            <a:ext cx="2419427" cy="2308324"/>
          </a:xfrm>
          <a:prstGeom prst="rect">
            <a:avLst/>
          </a:prstGeom>
          <a:noFill/>
        </p:spPr>
        <p:txBody>
          <a:bodyPr wrap="square" rtlCol="0">
            <a:spAutoFit/>
          </a:bodyPr>
          <a:lstStyle/>
          <a:p>
            <a:r>
              <a:rPr lang="en-US" sz="2400" dirty="0" smtClean="0"/>
              <a:t>Where does the wind driven pollution go? Where do we need to evacuate?</a:t>
            </a:r>
          </a:p>
        </p:txBody>
      </p:sp>
      <p:pic>
        <p:nvPicPr>
          <p:cNvPr id="14" name="Pictur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640452" y="6525344"/>
            <a:ext cx="396044" cy="316835"/>
          </a:xfrm>
          <a:prstGeom prst="rect">
            <a:avLst/>
          </a:prstGeom>
        </p:spPr>
      </p:pic>
      <p:sp>
        <p:nvSpPr>
          <p:cNvPr id="16" name="Rectangle 15"/>
          <p:cNvSpPr/>
          <p:nvPr/>
        </p:nvSpPr>
        <p:spPr>
          <a:xfrm>
            <a:off x="0" y="6219228"/>
            <a:ext cx="3391343" cy="646331"/>
          </a:xfrm>
          <a:prstGeom prst="rect">
            <a:avLst/>
          </a:prstGeom>
        </p:spPr>
        <p:txBody>
          <a:bodyPr wrap="square">
            <a:spAutoFit/>
          </a:bodyPr>
          <a:lstStyle/>
          <a:p>
            <a:r>
              <a:rPr lang="is-IS" b="1" dirty="0" smtClean="0">
                <a:solidFill>
                  <a:srgbClr val="FF6600"/>
                </a:solidFill>
                <a:latin typeface="Arial Narrow" pitchFamily="34" charset="0"/>
              </a:rPr>
              <a:t>SAR</a:t>
            </a:r>
            <a:r>
              <a:rPr lang="is-IS" dirty="0" smtClean="0">
                <a:latin typeface="Arial Narrow" pitchFamily="34" charset="0"/>
              </a:rPr>
              <a:t>Weather – </a:t>
            </a:r>
            <a:r>
              <a:rPr lang="is-IS" dirty="0" smtClean="0">
                <a:latin typeface="Arial Narrow" pitchFamily="34" charset="0"/>
                <a:hlinkClick r:id="rId5"/>
              </a:rPr>
              <a:t>www.sarweather.com</a:t>
            </a:r>
            <a:endParaRPr lang="is-IS" dirty="0" smtClean="0">
              <a:latin typeface="Arial Narrow" pitchFamily="34" charset="0"/>
            </a:endParaRPr>
          </a:p>
          <a:p>
            <a:endParaRPr lang="is-IS" dirty="0"/>
          </a:p>
        </p:txBody>
      </p:sp>
      <p:sp>
        <p:nvSpPr>
          <p:cNvPr id="17" name="TextBox 16"/>
          <p:cNvSpPr txBox="1"/>
          <p:nvPr/>
        </p:nvSpPr>
        <p:spPr>
          <a:xfrm>
            <a:off x="6710531" y="-57907"/>
            <a:ext cx="2519247" cy="364715"/>
          </a:xfrm>
          <a:prstGeom prst="rect">
            <a:avLst/>
          </a:prstGeom>
          <a:noFill/>
        </p:spPr>
        <p:txBody>
          <a:bodyPr wrap="square" rtlCol="0">
            <a:spAutoFit/>
          </a:bodyPr>
          <a:lstStyle/>
          <a:p>
            <a:pPr algn="ctr">
              <a:lnSpc>
                <a:spcPct val="98000"/>
              </a:lnSpc>
              <a:tabLst>
                <a:tab pos="723900" algn="l"/>
                <a:tab pos="1447800" algn="l"/>
                <a:tab pos="2171700" algn="l"/>
                <a:tab pos="2895600" algn="l"/>
                <a:tab pos="3619500" algn="l"/>
                <a:tab pos="4343400" algn="l"/>
              </a:tabLst>
            </a:pPr>
            <a:r>
              <a:rPr lang="en-US" dirty="0" smtClean="0"/>
              <a:t>AOGS Singapore</a:t>
            </a:r>
            <a:endParaRPr lang="is-IS" dirty="0">
              <a:solidFill>
                <a:srgbClr val="000000"/>
              </a:solidFill>
            </a:endParaRPr>
          </a:p>
        </p:txBody>
      </p:sp>
      <p:pic>
        <p:nvPicPr>
          <p:cNvPr id="18" name="Picture 17" descr="map.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934234" y="4126669"/>
            <a:ext cx="3412435" cy="2092559"/>
          </a:xfrm>
          <a:prstGeom prst="rect">
            <a:avLst/>
          </a:prstGeom>
        </p:spPr>
      </p:pic>
      <p:sp>
        <p:nvSpPr>
          <p:cNvPr id="19" name="Rectangle 18"/>
          <p:cNvSpPr/>
          <p:nvPr/>
        </p:nvSpPr>
        <p:spPr>
          <a:xfrm>
            <a:off x="7768187" y="5510696"/>
            <a:ext cx="359813" cy="309218"/>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Screen shot 2012-08-12 at 11.23.19 PM.png"/>
          <p:cNvPicPr>
            <a:picLocks noChangeAspect="1"/>
          </p:cNvPicPr>
          <p:nvPr/>
        </p:nvPicPr>
        <p:blipFill rotWithShape="1">
          <a:blip r:embed="rId7">
            <a:extLst>
              <a:ext uri="{28A0092B-C50C-407E-A947-70E740481C1C}">
                <a14:useLocalDpi xmlns:a14="http://schemas.microsoft.com/office/drawing/2010/main" val="0"/>
              </a:ext>
            </a:extLst>
          </a:blip>
          <a:srcRect l="2013" t="7833" r="-1936" b="-1509"/>
          <a:stretch/>
        </p:blipFill>
        <p:spPr>
          <a:xfrm>
            <a:off x="2164527" y="2911458"/>
            <a:ext cx="1686997" cy="2054943"/>
          </a:xfrm>
          <a:prstGeom prst="rect">
            <a:avLst/>
          </a:prstGeom>
        </p:spPr>
      </p:pic>
    </p:spTree>
    <p:extLst>
      <p:ext uri="{BB962C8B-B14F-4D97-AF65-F5344CB8AC3E}">
        <p14:creationId xmlns:p14="http://schemas.microsoft.com/office/powerpoint/2010/main" val="413230247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p:cNvSpPr>
            <a:spLocks noChangeArrowheads="1"/>
          </p:cNvSpPr>
          <p:nvPr/>
        </p:nvSpPr>
        <p:spPr bwMode="auto">
          <a:xfrm>
            <a:off x="0" y="0"/>
            <a:ext cx="9180513" cy="539750"/>
          </a:xfrm>
          <a:prstGeom prst="rect">
            <a:avLst/>
          </a:prstGeom>
          <a:solidFill>
            <a:srgbClr val="FF6600"/>
          </a:solidFill>
          <a:ln w="9525">
            <a:noFill/>
            <a:round/>
            <a:headEnd/>
            <a:tailEnd/>
          </a:ln>
          <a:effectLst/>
        </p:spPr>
        <p:txBody>
          <a:bodyPr wrap="none" anchor="ctr"/>
          <a:lstStyle/>
          <a:p>
            <a:endParaRPr lang="is-IS"/>
          </a:p>
        </p:txBody>
      </p:sp>
      <p:sp>
        <p:nvSpPr>
          <p:cNvPr id="13" name="Rectangle 12"/>
          <p:cNvSpPr/>
          <p:nvPr/>
        </p:nvSpPr>
        <p:spPr>
          <a:xfrm>
            <a:off x="0" y="6500834"/>
            <a:ext cx="9144000" cy="35719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17" name="Rectangle 16"/>
          <p:cNvSpPr/>
          <p:nvPr/>
        </p:nvSpPr>
        <p:spPr>
          <a:xfrm>
            <a:off x="-156800" y="-37678"/>
            <a:ext cx="6332703" cy="584776"/>
          </a:xfrm>
          <a:prstGeom prst="rect">
            <a:avLst/>
          </a:prstGeom>
        </p:spPr>
        <p:txBody>
          <a:bodyPr wrap="square">
            <a:spAutoFit/>
          </a:bodyPr>
          <a:lstStyle/>
          <a:p>
            <a:pPr marL="431800" indent="-323850">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Transmitting data from the field</a:t>
            </a:r>
          </a:p>
        </p:txBody>
      </p:sp>
      <p:pic>
        <p:nvPicPr>
          <p:cNvPr id="22" name="Picture 2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40452" y="6525344"/>
            <a:ext cx="396044" cy="316835"/>
          </a:xfrm>
          <a:prstGeom prst="rect">
            <a:avLst/>
          </a:prstGeom>
        </p:spPr>
      </p:pic>
      <p:sp>
        <p:nvSpPr>
          <p:cNvPr id="24" name="Rectangle 23"/>
          <p:cNvSpPr/>
          <p:nvPr/>
        </p:nvSpPr>
        <p:spPr>
          <a:xfrm>
            <a:off x="0" y="6219228"/>
            <a:ext cx="3391343" cy="646331"/>
          </a:xfrm>
          <a:prstGeom prst="rect">
            <a:avLst/>
          </a:prstGeom>
        </p:spPr>
        <p:txBody>
          <a:bodyPr wrap="square">
            <a:spAutoFit/>
          </a:bodyPr>
          <a:lstStyle/>
          <a:p>
            <a:r>
              <a:rPr lang="is-IS" b="1" dirty="0" smtClean="0">
                <a:solidFill>
                  <a:srgbClr val="FF6600"/>
                </a:solidFill>
                <a:latin typeface="Arial Narrow" pitchFamily="34" charset="0"/>
              </a:rPr>
              <a:t>SAR</a:t>
            </a:r>
            <a:r>
              <a:rPr lang="is-IS" dirty="0" smtClean="0">
                <a:latin typeface="Arial Narrow" pitchFamily="34" charset="0"/>
              </a:rPr>
              <a:t>Weather – </a:t>
            </a:r>
            <a:r>
              <a:rPr lang="is-IS" dirty="0" smtClean="0">
                <a:latin typeface="Arial Narrow" pitchFamily="34" charset="0"/>
                <a:hlinkClick r:id="rId4"/>
              </a:rPr>
              <a:t>www.sarweather.com</a:t>
            </a:r>
            <a:endParaRPr lang="is-IS" dirty="0" smtClean="0">
              <a:latin typeface="Arial Narrow" pitchFamily="34" charset="0"/>
            </a:endParaRPr>
          </a:p>
          <a:p>
            <a:endParaRPr lang="is-IS" dirty="0"/>
          </a:p>
        </p:txBody>
      </p:sp>
      <p:pic>
        <p:nvPicPr>
          <p:cNvPr id="3" name="Picture 2" descr="Screen shot 2012-06-28 at 2.55.37 AM.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547098"/>
            <a:ext cx="4343487" cy="3120452"/>
          </a:xfrm>
          <a:prstGeom prst="rect">
            <a:avLst/>
          </a:prstGeom>
        </p:spPr>
      </p:pic>
      <p:pic>
        <p:nvPicPr>
          <p:cNvPr id="2" name="Picture 1" descr="Screen shot 2012-06-28 at 2.54.33 AM.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498847" y="2417737"/>
            <a:ext cx="5645153" cy="4083097"/>
          </a:xfrm>
          <a:prstGeom prst="rect">
            <a:avLst/>
          </a:prstGeom>
        </p:spPr>
      </p:pic>
      <p:sp>
        <p:nvSpPr>
          <p:cNvPr id="4" name="Oval 3"/>
          <p:cNvSpPr/>
          <p:nvPr/>
        </p:nvSpPr>
        <p:spPr>
          <a:xfrm>
            <a:off x="6189858" y="3597765"/>
            <a:ext cx="285252" cy="924222"/>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6444990" y="3540823"/>
            <a:ext cx="285252" cy="353121"/>
          </a:xfrm>
          <a:prstGeom prst="ellipse">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0" y="3706379"/>
            <a:ext cx="3498847" cy="1938992"/>
          </a:xfrm>
          <a:prstGeom prst="rect">
            <a:avLst/>
          </a:prstGeom>
          <a:noFill/>
        </p:spPr>
        <p:txBody>
          <a:bodyPr wrap="square" rtlCol="0">
            <a:spAutoFit/>
          </a:bodyPr>
          <a:lstStyle/>
          <a:p>
            <a:r>
              <a:rPr lang="en-US" sz="2000" b="1" dirty="0" smtClean="0">
                <a:solidFill>
                  <a:srgbClr val="FF0000"/>
                </a:solidFill>
              </a:rPr>
              <a:t>Three profiles used to nudge the forecast at times 11:55, 12:58 and 14:38 UTC</a:t>
            </a:r>
          </a:p>
          <a:p>
            <a:r>
              <a:rPr lang="en-US" sz="2000" b="1" dirty="0" smtClean="0">
                <a:solidFill>
                  <a:srgbClr val="FF0000"/>
                </a:solidFill>
              </a:rPr>
              <a:t>Site altitudes ~ 1300 </a:t>
            </a:r>
            <a:r>
              <a:rPr lang="en-US" sz="2000" b="1" dirty="0" err="1" smtClean="0">
                <a:solidFill>
                  <a:srgbClr val="FF0000"/>
                </a:solidFill>
              </a:rPr>
              <a:t>m.a.s.l</a:t>
            </a:r>
            <a:r>
              <a:rPr lang="en-US" sz="2000" b="1" dirty="0" smtClean="0">
                <a:solidFill>
                  <a:srgbClr val="FF0000"/>
                </a:solidFill>
              </a:rPr>
              <a:t>.</a:t>
            </a:r>
          </a:p>
          <a:p>
            <a:r>
              <a:rPr lang="en-US" sz="2000" b="1" dirty="0" smtClean="0">
                <a:solidFill>
                  <a:srgbClr val="FF0000"/>
                </a:solidFill>
              </a:rPr>
              <a:t>Profile heights ~ 2000 </a:t>
            </a:r>
            <a:r>
              <a:rPr lang="en-US" sz="2000" b="1" dirty="0" err="1" smtClean="0">
                <a:solidFill>
                  <a:srgbClr val="FF0000"/>
                </a:solidFill>
              </a:rPr>
              <a:t>m.a.g.l</a:t>
            </a:r>
            <a:r>
              <a:rPr lang="en-US" sz="2000" b="1" dirty="0" smtClean="0">
                <a:solidFill>
                  <a:srgbClr val="FF0000"/>
                </a:solidFill>
              </a:rPr>
              <a:t>.</a:t>
            </a:r>
          </a:p>
          <a:p>
            <a:r>
              <a:rPr lang="en-US" sz="2000" b="1" dirty="0" smtClean="0">
                <a:solidFill>
                  <a:srgbClr val="FF0000"/>
                </a:solidFill>
              </a:rPr>
              <a:t>From 860hPa to 650/680hPa</a:t>
            </a:r>
            <a:endParaRPr lang="en-US" sz="2000" b="1" dirty="0">
              <a:solidFill>
                <a:srgbClr val="FF0000"/>
              </a:solidFill>
            </a:endParaRPr>
          </a:p>
        </p:txBody>
      </p:sp>
      <p:sp>
        <p:nvSpPr>
          <p:cNvPr id="6" name="TextBox 5"/>
          <p:cNvSpPr txBox="1"/>
          <p:nvPr/>
        </p:nvSpPr>
        <p:spPr>
          <a:xfrm>
            <a:off x="5316847" y="1660854"/>
            <a:ext cx="3323605" cy="707886"/>
          </a:xfrm>
          <a:prstGeom prst="rect">
            <a:avLst/>
          </a:prstGeom>
          <a:noFill/>
        </p:spPr>
        <p:txBody>
          <a:bodyPr wrap="square" rtlCol="0">
            <a:spAutoFit/>
          </a:bodyPr>
          <a:lstStyle/>
          <a:p>
            <a:r>
              <a:rPr lang="en-US" sz="2000" b="1" dirty="0" smtClean="0">
                <a:solidFill>
                  <a:srgbClr val="0000FF"/>
                </a:solidFill>
              </a:rPr>
              <a:t>One profile used for comparison at 16:30 UTC</a:t>
            </a:r>
            <a:endParaRPr lang="en-US" sz="2000" b="1" dirty="0">
              <a:solidFill>
                <a:srgbClr val="0000FF"/>
              </a:solidFill>
            </a:endParaRPr>
          </a:p>
        </p:txBody>
      </p:sp>
      <p:cxnSp>
        <p:nvCxnSpPr>
          <p:cNvPr id="11" name="Straight Arrow Connector 10"/>
          <p:cNvCxnSpPr/>
          <p:nvPr/>
        </p:nvCxnSpPr>
        <p:spPr>
          <a:xfrm>
            <a:off x="2190932" y="2805308"/>
            <a:ext cx="3881771" cy="1102593"/>
          </a:xfrm>
          <a:prstGeom prst="straightConnector1">
            <a:avLst/>
          </a:prstGeom>
          <a:ln w="635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4563278" y="460568"/>
            <a:ext cx="4473218" cy="1323439"/>
          </a:xfrm>
          <a:prstGeom prst="rect">
            <a:avLst/>
          </a:prstGeom>
          <a:noFill/>
        </p:spPr>
        <p:txBody>
          <a:bodyPr wrap="square" rtlCol="0">
            <a:spAutoFit/>
          </a:bodyPr>
          <a:lstStyle/>
          <a:p>
            <a:r>
              <a:rPr lang="en-US" sz="2000" dirty="0" smtClean="0"/>
              <a:t>Observations made over </a:t>
            </a:r>
            <a:r>
              <a:rPr lang="en-US" sz="2000" dirty="0" err="1" smtClean="0"/>
              <a:t>Myrdalsjokull</a:t>
            </a:r>
            <a:r>
              <a:rPr lang="en-US" sz="2000" dirty="0" smtClean="0"/>
              <a:t> ice cap in South Iceland on 17 May 2012</a:t>
            </a:r>
          </a:p>
          <a:p>
            <a:r>
              <a:rPr lang="en-US" sz="2000" dirty="0" smtClean="0"/>
              <a:t>Data can be transmitted via 3G mobile connection</a:t>
            </a:r>
            <a:endParaRPr lang="en-US" sz="2000" dirty="0"/>
          </a:p>
        </p:txBody>
      </p:sp>
      <p:sp>
        <p:nvSpPr>
          <p:cNvPr id="18" name="TextBox 17"/>
          <p:cNvSpPr txBox="1"/>
          <p:nvPr/>
        </p:nvSpPr>
        <p:spPr>
          <a:xfrm>
            <a:off x="6710531" y="-57907"/>
            <a:ext cx="2519247" cy="364715"/>
          </a:xfrm>
          <a:prstGeom prst="rect">
            <a:avLst/>
          </a:prstGeom>
          <a:noFill/>
        </p:spPr>
        <p:txBody>
          <a:bodyPr wrap="square" rtlCol="0">
            <a:spAutoFit/>
          </a:bodyPr>
          <a:lstStyle/>
          <a:p>
            <a:pPr algn="ctr">
              <a:lnSpc>
                <a:spcPct val="98000"/>
              </a:lnSpc>
              <a:tabLst>
                <a:tab pos="723900" algn="l"/>
                <a:tab pos="1447800" algn="l"/>
                <a:tab pos="2171700" algn="l"/>
                <a:tab pos="2895600" algn="l"/>
                <a:tab pos="3619500" algn="l"/>
                <a:tab pos="4343400" algn="l"/>
              </a:tabLst>
            </a:pPr>
            <a:r>
              <a:rPr lang="en-US" dirty="0" smtClean="0"/>
              <a:t>AOGS Singapore</a:t>
            </a:r>
            <a:endParaRPr lang="is-IS" dirty="0">
              <a:solidFill>
                <a:srgbClr val="000000"/>
              </a:solidFill>
            </a:endParaRPr>
          </a:p>
        </p:txBody>
      </p:sp>
    </p:spTree>
    <p:extLst>
      <p:ext uri="{BB962C8B-B14F-4D97-AF65-F5344CB8AC3E}">
        <p14:creationId xmlns:p14="http://schemas.microsoft.com/office/powerpoint/2010/main" val="53996578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yrdalsjokul_SUMOcomp.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52722" y="2916960"/>
            <a:ext cx="5138844" cy="3555665"/>
          </a:xfrm>
          <a:prstGeom prst="rect">
            <a:avLst/>
          </a:prstGeom>
        </p:spPr>
      </p:pic>
      <p:sp>
        <p:nvSpPr>
          <p:cNvPr id="38915" name="Rectangle 3"/>
          <p:cNvSpPr>
            <a:spLocks noChangeArrowheads="1"/>
          </p:cNvSpPr>
          <p:nvPr/>
        </p:nvSpPr>
        <p:spPr bwMode="auto">
          <a:xfrm>
            <a:off x="0" y="0"/>
            <a:ext cx="9180513" cy="539750"/>
          </a:xfrm>
          <a:prstGeom prst="rect">
            <a:avLst/>
          </a:prstGeom>
          <a:solidFill>
            <a:srgbClr val="FF6600"/>
          </a:solidFill>
          <a:ln w="9525">
            <a:noFill/>
            <a:round/>
            <a:headEnd/>
            <a:tailEnd/>
          </a:ln>
          <a:effectLst/>
        </p:spPr>
        <p:txBody>
          <a:bodyPr wrap="none" anchor="ctr"/>
          <a:lstStyle/>
          <a:p>
            <a:endParaRPr lang="is-IS"/>
          </a:p>
        </p:txBody>
      </p:sp>
      <p:sp>
        <p:nvSpPr>
          <p:cNvPr id="13" name="Rectangle 12"/>
          <p:cNvSpPr/>
          <p:nvPr/>
        </p:nvSpPr>
        <p:spPr>
          <a:xfrm>
            <a:off x="0" y="6500834"/>
            <a:ext cx="9144000" cy="35719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17" name="Rectangle 16"/>
          <p:cNvSpPr/>
          <p:nvPr/>
        </p:nvSpPr>
        <p:spPr>
          <a:xfrm>
            <a:off x="-156800" y="-37678"/>
            <a:ext cx="6332703" cy="584776"/>
          </a:xfrm>
          <a:prstGeom prst="rect">
            <a:avLst/>
          </a:prstGeom>
        </p:spPr>
        <p:txBody>
          <a:bodyPr wrap="square">
            <a:spAutoFit/>
          </a:bodyPr>
          <a:lstStyle/>
          <a:p>
            <a:pPr marL="431800" indent="-323850">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Transmitting data from the field</a:t>
            </a:r>
          </a:p>
        </p:txBody>
      </p:sp>
      <p:pic>
        <p:nvPicPr>
          <p:cNvPr id="22" name="Picture 2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640452" y="6525344"/>
            <a:ext cx="396044" cy="316835"/>
          </a:xfrm>
          <a:prstGeom prst="rect">
            <a:avLst/>
          </a:prstGeom>
        </p:spPr>
      </p:pic>
      <p:sp>
        <p:nvSpPr>
          <p:cNvPr id="24" name="Rectangle 23"/>
          <p:cNvSpPr/>
          <p:nvPr/>
        </p:nvSpPr>
        <p:spPr>
          <a:xfrm>
            <a:off x="0" y="6219228"/>
            <a:ext cx="3391343" cy="646331"/>
          </a:xfrm>
          <a:prstGeom prst="rect">
            <a:avLst/>
          </a:prstGeom>
        </p:spPr>
        <p:txBody>
          <a:bodyPr wrap="square">
            <a:spAutoFit/>
          </a:bodyPr>
          <a:lstStyle/>
          <a:p>
            <a:r>
              <a:rPr lang="is-IS" b="1" dirty="0" smtClean="0">
                <a:solidFill>
                  <a:srgbClr val="FF6600"/>
                </a:solidFill>
                <a:latin typeface="Arial Narrow" pitchFamily="34" charset="0"/>
              </a:rPr>
              <a:t>SAR</a:t>
            </a:r>
            <a:r>
              <a:rPr lang="is-IS" dirty="0" smtClean="0">
                <a:latin typeface="Arial Narrow" pitchFamily="34" charset="0"/>
              </a:rPr>
              <a:t>Weather – </a:t>
            </a:r>
            <a:r>
              <a:rPr lang="is-IS" dirty="0" smtClean="0">
                <a:latin typeface="Arial Narrow" pitchFamily="34" charset="0"/>
                <a:hlinkClick r:id="rId5"/>
              </a:rPr>
              <a:t>www.sarweather.com</a:t>
            </a:r>
            <a:endParaRPr lang="is-IS" dirty="0" smtClean="0">
              <a:latin typeface="Arial Narrow" pitchFamily="34" charset="0"/>
            </a:endParaRPr>
          </a:p>
          <a:p>
            <a:endParaRPr lang="is-IS" dirty="0"/>
          </a:p>
        </p:txBody>
      </p:sp>
      <p:sp>
        <p:nvSpPr>
          <p:cNvPr id="15" name="TextBox 14"/>
          <p:cNvSpPr txBox="1"/>
          <p:nvPr/>
        </p:nvSpPr>
        <p:spPr>
          <a:xfrm>
            <a:off x="5627621" y="595576"/>
            <a:ext cx="3516379" cy="2246769"/>
          </a:xfrm>
          <a:prstGeom prst="rect">
            <a:avLst/>
          </a:prstGeom>
          <a:noFill/>
        </p:spPr>
        <p:txBody>
          <a:bodyPr wrap="square" rtlCol="0">
            <a:spAutoFit/>
          </a:bodyPr>
          <a:lstStyle/>
          <a:p>
            <a:r>
              <a:rPr lang="en-US" sz="2000" dirty="0" smtClean="0"/>
              <a:t>Observations made over </a:t>
            </a:r>
            <a:r>
              <a:rPr lang="en-US" sz="2000" dirty="0" err="1" smtClean="0"/>
              <a:t>Myrdalsjokull</a:t>
            </a:r>
            <a:r>
              <a:rPr lang="en-US" sz="2000" dirty="0" smtClean="0"/>
              <a:t> ice cap in South Iceland on 17 May 2012</a:t>
            </a:r>
          </a:p>
          <a:p>
            <a:endParaRPr lang="en-US" sz="2000" dirty="0" smtClean="0"/>
          </a:p>
          <a:p>
            <a:r>
              <a:rPr lang="en-US" sz="2000" dirty="0" err="1" smtClean="0"/>
              <a:t>Obs</a:t>
            </a:r>
            <a:r>
              <a:rPr lang="en-US" sz="2000" dirty="0" smtClean="0"/>
              <a:t> in black</a:t>
            </a:r>
          </a:p>
          <a:p>
            <a:r>
              <a:rPr lang="en-US" sz="2000" dirty="0" smtClean="0">
                <a:solidFill>
                  <a:srgbClr val="FF0000"/>
                </a:solidFill>
              </a:rPr>
              <a:t>WRF - </a:t>
            </a:r>
            <a:r>
              <a:rPr lang="en-US" sz="2000" dirty="0" err="1" smtClean="0">
                <a:solidFill>
                  <a:srgbClr val="FF0000"/>
                </a:solidFill>
              </a:rPr>
              <a:t>noSUMO</a:t>
            </a:r>
            <a:r>
              <a:rPr lang="en-US" sz="2000" dirty="0" smtClean="0">
                <a:solidFill>
                  <a:srgbClr val="FF0000"/>
                </a:solidFill>
              </a:rPr>
              <a:t> in red</a:t>
            </a:r>
          </a:p>
          <a:p>
            <a:r>
              <a:rPr lang="en-US" sz="2000" dirty="0" smtClean="0">
                <a:solidFill>
                  <a:srgbClr val="0000FF"/>
                </a:solidFill>
              </a:rPr>
              <a:t>WRF - </a:t>
            </a:r>
            <a:r>
              <a:rPr lang="en-US" sz="2000" dirty="0" err="1" smtClean="0">
                <a:solidFill>
                  <a:srgbClr val="0000FF"/>
                </a:solidFill>
              </a:rPr>
              <a:t>withSUMO</a:t>
            </a:r>
            <a:r>
              <a:rPr lang="en-US" sz="2000" dirty="0" smtClean="0">
                <a:solidFill>
                  <a:srgbClr val="0000FF"/>
                </a:solidFill>
              </a:rPr>
              <a:t> in blue</a:t>
            </a:r>
            <a:endParaRPr lang="en-US" sz="2000" dirty="0">
              <a:solidFill>
                <a:srgbClr val="0000FF"/>
              </a:solidFill>
            </a:endParaRPr>
          </a:p>
        </p:txBody>
      </p:sp>
      <p:pic>
        <p:nvPicPr>
          <p:cNvPr id="7" name="Picture 6" descr="myrdalsjokul_SUMOcomp_nr3.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3730" y="595576"/>
            <a:ext cx="4901963" cy="3391762"/>
          </a:xfrm>
          <a:prstGeom prst="rect">
            <a:avLst/>
          </a:prstGeom>
        </p:spPr>
      </p:pic>
      <p:sp>
        <p:nvSpPr>
          <p:cNvPr id="9" name="TextBox 8"/>
          <p:cNvSpPr txBox="1"/>
          <p:nvPr/>
        </p:nvSpPr>
        <p:spPr>
          <a:xfrm>
            <a:off x="1144308" y="696598"/>
            <a:ext cx="2218842" cy="646331"/>
          </a:xfrm>
          <a:prstGeom prst="rect">
            <a:avLst/>
          </a:prstGeom>
          <a:noFill/>
        </p:spPr>
        <p:txBody>
          <a:bodyPr wrap="square" rtlCol="0">
            <a:spAutoFit/>
          </a:bodyPr>
          <a:lstStyle/>
          <a:p>
            <a:r>
              <a:rPr lang="en-US" dirty="0" smtClean="0"/>
              <a:t>Profile used for nudging @ 14:38 UTC</a:t>
            </a:r>
            <a:endParaRPr lang="en-US" dirty="0"/>
          </a:p>
        </p:txBody>
      </p:sp>
      <p:sp>
        <p:nvSpPr>
          <p:cNvPr id="19" name="TextBox 18"/>
          <p:cNvSpPr txBox="1"/>
          <p:nvPr/>
        </p:nvSpPr>
        <p:spPr>
          <a:xfrm>
            <a:off x="4956023" y="2916960"/>
            <a:ext cx="1800475" cy="923330"/>
          </a:xfrm>
          <a:prstGeom prst="rect">
            <a:avLst/>
          </a:prstGeom>
          <a:noFill/>
        </p:spPr>
        <p:txBody>
          <a:bodyPr wrap="square" rtlCol="0">
            <a:spAutoFit/>
          </a:bodyPr>
          <a:lstStyle/>
          <a:p>
            <a:r>
              <a:rPr lang="en-US" dirty="0" smtClean="0"/>
              <a:t>Profile used for comparison @ 16:30 UTC</a:t>
            </a:r>
            <a:endParaRPr lang="en-US" dirty="0"/>
          </a:p>
        </p:txBody>
      </p:sp>
      <p:sp>
        <p:nvSpPr>
          <p:cNvPr id="10" name="TextBox 9"/>
          <p:cNvSpPr txBox="1"/>
          <p:nvPr/>
        </p:nvSpPr>
        <p:spPr>
          <a:xfrm>
            <a:off x="55820" y="3224006"/>
            <a:ext cx="1130353" cy="369332"/>
          </a:xfrm>
          <a:prstGeom prst="rect">
            <a:avLst/>
          </a:prstGeom>
          <a:noFill/>
        </p:spPr>
        <p:txBody>
          <a:bodyPr wrap="square" rtlCol="0">
            <a:spAutoFit/>
          </a:bodyPr>
          <a:lstStyle/>
          <a:p>
            <a:r>
              <a:rPr lang="en-US" dirty="0" smtClean="0"/>
              <a:t>850 </a:t>
            </a:r>
            <a:r>
              <a:rPr lang="en-US" dirty="0" err="1" smtClean="0"/>
              <a:t>hPa</a:t>
            </a:r>
            <a:endParaRPr lang="en-US" dirty="0"/>
          </a:p>
        </p:txBody>
      </p:sp>
      <p:sp>
        <p:nvSpPr>
          <p:cNvPr id="21" name="TextBox 20"/>
          <p:cNvSpPr txBox="1"/>
          <p:nvPr/>
        </p:nvSpPr>
        <p:spPr>
          <a:xfrm>
            <a:off x="55820" y="1818699"/>
            <a:ext cx="1130353" cy="369332"/>
          </a:xfrm>
          <a:prstGeom prst="rect">
            <a:avLst/>
          </a:prstGeom>
          <a:noFill/>
        </p:spPr>
        <p:txBody>
          <a:bodyPr wrap="square" rtlCol="0">
            <a:spAutoFit/>
          </a:bodyPr>
          <a:lstStyle/>
          <a:p>
            <a:r>
              <a:rPr lang="en-US" dirty="0"/>
              <a:t>7</a:t>
            </a:r>
            <a:r>
              <a:rPr lang="en-US" dirty="0" smtClean="0"/>
              <a:t>50 </a:t>
            </a:r>
            <a:r>
              <a:rPr lang="en-US" dirty="0" err="1" smtClean="0"/>
              <a:t>hPa</a:t>
            </a:r>
            <a:endParaRPr lang="en-US" dirty="0"/>
          </a:p>
        </p:txBody>
      </p:sp>
      <p:sp>
        <p:nvSpPr>
          <p:cNvPr id="23" name="TextBox 22"/>
          <p:cNvSpPr txBox="1"/>
          <p:nvPr/>
        </p:nvSpPr>
        <p:spPr>
          <a:xfrm>
            <a:off x="3934199" y="5707185"/>
            <a:ext cx="1130353" cy="369332"/>
          </a:xfrm>
          <a:prstGeom prst="rect">
            <a:avLst/>
          </a:prstGeom>
          <a:noFill/>
        </p:spPr>
        <p:txBody>
          <a:bodyPr wrap="square" rtlCol="0">
            <a:spAutoFit/>
          </a:bodyPr>
          <a:lstStyle/>
          <a:p>
            <a:r>
              <a:rPr lang="en-US" dirty="0" smtClean="0"/>
              <a:t>850 </a:t>
            </a:r>
            <a:r>
              <a:rPr lang="en-US" dirty="0" err="1" smtClean="0"/>
              <a:t>hPa</a:t>
            </a:r>
            <a:endParaRPr lang="en-US" dirty="0"/>
          </a:p>
        </p:txBody>
      </p:sp>
      <p:sp>
        <p:nvSpPr>
          <p:cNvPr id="25" name="TextBox 24"/>
          <p:cNvSpPr txBox="1"/>
          <p:nvPr/>
        </p:nvSpPr>
        <p:spPr>
          <a:xfrm>
            <a:off x="3933094" y="4201533"/>
            <a:ext cx="1130353" cy="369332"/>
          </a:xfrm>
          <a:prstGeom prst="rect">
            <a:avLst/>
          </a:prstGeom>
          <a:noFill/>
        </p:spPr>
        <p:txBody>
          <a:bodyPr wrap="square" rtlCol="0">
            <a:spAutoFit/>
          </a:bodyPr>
          <a:lstStyle/>
          <a:p>
            <a:r>
              <a:rPr lang="en-US" dirty="0"/>
              <a:t>7</a:t>
            </a:r>
            <a:r>
              <a:rPr lang="en-US" dirty="0" smtClean="0"/>
              <a:t>50 </a:t>
            </a:r>
            <a:r>
              <a:rPr lang="en-US" dirty="0" err="1" smtClean="0"/>
              <a:t>hPa</a:t>
            </a:r>
            <a:endParaRPr lang="en-US" dirty="0"/>
          </a:p>
        </p:txBody>
      </p:sp>
      <p:cxnSp>
        <p:nvCxnSpPr>
          <p:cNvPr id="14" name="Straight Connector 13"/>
          <p:cNvCxnSpPr/>
          <p:nvPr/>
        </p:nvCxnSpPr>
        <p:spPr>
          <a:xfrm>
            <a:off x="348874" y="3593338"/>
            <a:ext cx="4607149"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378544" y="2070928"/>
            <a:ext cx="4607149"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348874" y="2809512"/>
            <a:ext cx="4607149"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378544" y="1370842"/>
            <a:ext cx="4607149"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4246733" y="4468118"/>
            <a:ext cx="4789763"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4246733" y="5276485"/>
            <a:ext cx="4789763"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4273893" y="6020397"/>
            <a:ext cx="4789763"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334919" y="2428475"/>
            <a:ext cx="1786238" cy="369332"/>
          </a:xfrm>
          <a:prstGeom prst="rect">
            <a:avLst/>
          </a:prstGeom>
          <a:noFill/>
        </p:spPr>
        <p:txBody>
          <a:bodyPr wrap="square" rtlCol="0">
            <a:spAutoFit/>
          </a:bodyPr>
          <a:lstStyle/>
          <a:p>
            <a:r>
              <a:rPr lang="en-US" dirty="0" smtClean="0"/>
              <a:t>Temperature</a:t>
            </a:r>
            <a:endParaRPr lang="en-US" dirty="0"/>
          </a:p>
        </p:txBody>
      </p:sp>
      <p:sp>
        <p:nvSpPr>
          <p:cNvPr id="34" name="TextBox 33"/>
          <p:cNvSpPr txBox="1"/>
          <p:nvPr/>
        </p:nvSpPr>
        <p:spPr>
          <a:xfrm>
            <a:off x="4152717" y="2109605"/>
            <a:ext cx="817819" cy="646331"/>
          </a:xfrm>
          <a:prstGeom prst="rect">
            <a:avLst/>
          </a:prstGeom>
          <a:noFill/>
        </p:spPr>
        <p:txBody>
          <a:bodyPr wrap="square" rtlCol="0">
            <a:spAutoFit/>
          </a:bodyPr>
          <a:lstStyle/>
          <a:p>
            <a:r>
              <a:rPr lang="en-US" dirty="0" smtClean="0"/>
              <a:t>Wind-speed</a:t>
            </a:r>
            <a:endParaRPr lang="en-US" dirty="0"/>
          </a:p>
        </p:txBody>
      </p:sp>
      <p:sp>
        <p:nvSpPr>
          <p:cNvPr id="36" name="TextBox 35"/>
          <p:cNvSpPr txBox="1"/>
          <p:nvPr/>
        </p:nvSpPr>
        <p:spPr>
          <a:xfrm>
            <a:off x="4246733" y="5276485"/>
            <a:ext cx="1786238" cy="369332"/>
          </a:xfrm>
          <a:prstGeom prst="rect">
            <a:avLst/>
          </a:prstGeom>
          <a:noFill/>
        </p:spPr>
        <p:txBody>
          <a:bodyPr wrap="square" rtlCol="0">
            <a:spAutoFit/>
          </a:bodyPr>
          <a:lstStyle/>
          <a:p>
            <a:r>
              <a:rPr lang="en-US" dirty="0" smtClean="0"/>
              <a:t>Temperature</a:t>
            </a:r>
            <a:endParaRPr lang="en-US" dirty="0"/>
          </a:p>
        </p:txBody>
      </p:sp>
      <p:sp>
        <p:nvSpPr>
          <p:cNvPr id="37" name="TextBox 36"/>
          <p:cNvSpPr txBox="1"/>
          <p:nvPr/>
        </p:nvSpPr>
        <p:spPr>
          <a:xfrm>
            <a:off x="7551854" y="4570865"/>
            <a:ext cx="817819" cy="646331"/>
          </a:xfrm>
          <a:prstGeom prst="rect">
            <a:avLst/>
          </a:prstGeom>
          <a:noFill/>
        </p:spPr>
        <p:txBody>
          <a:bodyPr wrap="square" rtlCol="0">
            <a:spAutoFit/>
          </a:bodyPr>
          <a:lstStyle/>
          <a:p>
            <a:r>
              <a:rPr lang="en-US" dirty="0" smtClean="0"/>
              <a:t>Wind-speed</a:t>
            </a:r>
            <a:endParaRPr lang="en-US" dirty="0"/>
          </a:p>
        </p:txBody>
      </p:sp>
      <p:sp>
        <p:nvSpPr>
          <p:cNvPr id="35" name="TextBox 34"/>
          <p:cNvSpPr txBox="1"/>
          <p:nvPr/>
        </p:nvSpPr>
        <p:spPr>
          <a:xfrm>
            <a:off x="83730" y="3750069"/>
            <a:ext cx="5288937" cy="369332"/>
          </a:xfrm>
          <a:prstGeom prst="rect">
            <a:avLst/>
          </a:prstGeom>
          <a:noFill/>
        </p:spPr>
        <p:txBody>
          <a:bodyPr wrap="square" rtlCol="0">
            <a:spAutoFit/>
          </a:bodyPr>
          <a:lstStyle/>
          <a:p>
            <a:r>
              <a:rPr lang="en-US" dirty="0" smtClean="0"/>
              <a:t>-20°C                  -10°C                     0°C       5m/s   10m/s               </a:t>
            </a:r>
            <a:endParaRPr lang="en-US" dirty="0"/>
          </a:p>
        </p:txBody>
      </p:sp>
      <p:sp>
        <p:nvSpPr>
          <p:cNvPr id="39" name="TextBox 38"/>
          <p:cNvSpPr txBox="1"/>
          <p:nvPr/>
        </p:nvSpPr>
        <p:spPr>
          <a:xfrm>
            <a:off x="3963215" y="6232131"/>
            <a:ext cx="5571500" cy="369332"/>
          </a:xfrm>
          <a:prstGeom prst="rect">
            <a:avLst/>
          </a:prstGeom>
          <a:noFill/>
        </p:spPr>
        <p:txBody>
          <a:bodyPr wrap="square" rtlCol="0">
            <a:spAutoFit/>
          </a:bodyPr>
          <a:lstStyle/>
          <a:p>
            <a:r>
              <a:rPr lang="en-US" dirty="0" smtClean="0"/>
              <a:t>-20°C                   -10°C                      0°C        5m/s    10m/s               </a:t>
            </a:r>
            <a:endParaRPr lang="en-US" dirty="0"/>
          </a:p>
        </p:txBody>
      </p:sp>
      <p:sp>
        <p:nvSpPr>
          <p:cNvPr id="38" name="Oval 37"/>
          <p:cNvSpPr/>
          <p:nvPr/>
        </p:nvSpPr>
        <p:spPr>
          <a:xfrm>
            <a:off x="3698069" y="2889046"/>
            <a:ext cx="1102444" cy="923330"/>
          </a:xfrm>
          <a:prstGeom prst="ellipse">
            <a:avLst/>
          </a:prstGeom>
          <a:noFill/>
          <a:ln w="508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flipH="1">
            <a:off x="8080030" y="5245520"/>
            <a:ext cx="1063970" cy="923330"/>
          </a:xfrm>
          <a:prstGeom prst="ellipse">
            <a:avLst/>
          </a:prstGeom>
          <a:noFill/>
          <a:ln w="508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TextBox 39"/>
          <p:cNvSpPr txBox="1"/>
          <p:nvPr/>
        </p:nvSpPr>
        <p:spPr>
          <a:xfrm>
            <a:off x="169218" y="4717383"/>
            <a:ext cx="4059139" cy="707886"/>
          </a:xfrm>
          <a:prstGeom prst="rect">
            <a:avLst/>
          </a:prstGeom>
          <a:noFill/>
        </p:spPr>
        <p:txBody>
          <a:bodyPr wrap="square" rtlCol="0">
            <a:spAutoFit/>
          </a:bodyPr>
          <a:lstStyle/>
          <a:p>
            <a:r>
              <a:rPr lang="en-US" sz="2000" dirty="0" smtClean="0"/>
              <a:t>Problems with low-level </a:t>
            </a:r>
            <a:r>
              <a:rPr lang="en-US" sz="2000" dirty="0" err="1" smtClean="0"/>
              <a:t>windspeed</a:t>
            </a:r>
            <a:r>
              <a:rPr lang="en-US" sz="2000" dirty="0" smtClean="0"/>
              <a:t> and a cold bias 2hrs after last profile</a:t>
            </a:r>
            <a:endParaRPr lang="en-US" sz="2000" dirty="0"/>
          </a:p>
        </p:txBody>
      </p:sp>
      <p:sp>
        <p:nvSpPr>
          <p:cNvPr id="43" name="TextBox 42"/>
          <p:cNvSpPr txBox="1"/>
          <p:nvPr/>
        </p:nvSpPr>
        <p:spPr>
          <a:xfrm>
            <a:off x="6710531" y="-57907"/>
            <a:ext cx="2519247" cy="364715"/>
          </a:xfrm>
          <a:prstGeom prst="rect">
            <a:avLst/>
          </a:prstGeom>
          <a:noFill/>
        </p:spPr>
        <p:txBody>
          <a:bodyPr wrap="square" rtlCol="0">
            <a:spAutoFit/>
          </a:bodyPr>
          <a:lstStyle/>
          <a:p>
            <a:pPr algn="ctr">
              <a:lnSpc>
                <a:spcPct val="98000"/>
              </a:lnSpc>
              <a:tabLst>
                <a:tab pos="723900" algn="l"/>
                <a:tab pos="1447800" algn="l"/>
                <a:tab pos="2171700" algn="l"/>
                <a:tab pos="2895600" algn="l"/>
                <a:tab pos="3619500" algn="l"/>
                <a:tab pos="4343400" algn="l"/>
              </a:tabLst>
            </a:pPr>
            <a:r>
              <a:rPr lang="en-US" dirty="0" smtClean="0"/>
              <a:t>AOGS Singapore</a:t>
            </a:r>
            <a:endParaRPr lang="is-IS" dirty="0">
              <a:solidFill>
                <a:srgbClr val="000000"/>
              </a:solidFill>
            </a:endParaRPr>
          </a:p>
        </p:txBody>
      </p:sp>
    </p:spTree>
    <p:extLst>
      <p:ext uri="{BB962C8B-B14F-4D97-AF65-F5344CB8AC3E}">
        <p14:creationId xmlns:p14="http://schemas.microsoft.com/office/powerpoint/2010/main" val="308476194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4" name="Rectangle 6"/>
          <p:cNvSpPr>
            <a:spLocks noChangeArrowheads="1"/>
          </p:cNvSpPr>
          <p:nvPr/>
        </p:nvSpPr>
        <p:spPr bwMode="auto">
          <a:xfrm>
            <a:off x="0" y="0"/>
            <a:ext cx="9180513" cy="539750"/>
          </a:xfrm>
          <a:prstGeom prst="rect">
            <a:avLst/>
          </a:prstGeom>
          <a:solidFill>
            <a:srgbClr val="FF6600"/>
          </a:solidFill>
          <a:ln w="9525">
            <a:noFill/>
            <a:round/>
            <a:headEnd/>
            <a:tailEnd/>
          </a:ln>
          <a:effectLst/>
        </p:spPr>
        <p:txBody>
          <a:bodyPr wrap="none" anchor="ctr"/>
          <a:lstStyle/>
          <a:p>
            <a:endParaRPr lang="is-IS"/>
          </a:p>
        </p:txBody>
      </p:sp>
      <p:sp>
        <p:nvSpPr>
          <p:cNvPr id="17" name="Rectangle 16"/>
          <p:cNvSpPr/>
          <p:nvPr/>
        </p:nvSpPr>
        <p:spPr>
          <a:xfrm>
            <a:off x="0" y="6500834"/>
            <a:ext cx="9144000" cy="35719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23" name="Rectangle 22"/>
          <p:cNvSpPr/>
          <p:nvPr/>
        </p:nvSpPr>
        <p:spPr>
          <a:xfrm>
            <a:off x="658666" y="-49808"/>
            <a:ext cx="5093662" cy="584776"/>
          </a:xfrm>
          <a:prstGeom prst="rect">
            <a:avLst/>
          </a:prstGeom>
        </p:spPr>
        <p:txBody>
          <a:bodyPr wrap="none">
            <a:spAutoFit/>
          </a:bodyPr>
          <a:lstStyle/>
          <a:p>
            <a:pPr marL="431800" indent="-323850">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Various uses of model output</a:t>
            </a:r>
          </a:p>
        </p:txBody>
      </p:sp>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t="-13061"/>
          <a:stretch/>
        </p:blipFill>
        <p:spPr>
          <a:xfrm>
            <a:off x="1259632" y="-144000"/>
            <a:ext cx="4636616" cy="5914464"/>
          </a:xfrm>
          <a:prstGeom prst="rect">
            <a:avLst/>
          </a:prstGeom>
        </p:spPr>
      </p:pic>
      <p:sp>
        <p:nvSpPr>
          <p:cNvPr id="3" name="TextBox 2"/>
          <p:cNvSpPr txBox="1"/>
          <p:nvPr/>
        </p:nvSpPr>
        <p:spPr>
          <a:xfrm>
            <a:off x="5940152" y="1124744"/>
            <a:ext cx="3096344" cy="2671655"/>
          </a:xfrm>
          <a:prstGeom prst="rect">
            <a:avLst/>
          </a:prstGeom>
          <a:noFill/>
        </p:spPr>
        <p:txBody>
          <a:bodyPr wrap="square" rtlCol="0">
            <a:spAutoFit/>
          </a:bodyPr>
          <a:lstStyle/>
          <a:p>
            <a:r>
              <a:rPr lang="en-US" dirty="0" smtClean="0"/>
              <a:t>To correctly simulate distribution of pollutants, it is very important to correctly simulate the atmospheric conditions close to the source.</a:t>
            </a:r>
          </a:p>
          <a:p>
            <a:endParaRPr lang="en-US" dirty="0"/>
          </a:p>
          <a:p>
            <a:r>
              <a:rPr lang="en-US" dirty="0" smtClean="0"/>
              <a:t>Data courtesy of Prof. Saji Hameed at the </a:t>
            </a:r>
            <a:r>
              <a:rPr lang="en-US" dirty="0"/>
              <a:t>University of </a:t>
            </a:r>
            <a:r>
              <a:rPr lang="en-US" dirty="0" smtClean="0"/>
              <a:t>Aizu, Fukushima.</a:t>
            </a:r>
            <a:endParaRPr lang="en-US" dirty="0"/>
          </a:p>
        </p:txBody>
      </p:sp>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640452" y="6525344"/>
            <a:ext cx="396044" cy="316835"/>
          </a:xfrm>
          <a:prstGeom prst="rect">
            <a:avLst/>
          </a:prstGeom>
        </p:spPr>
      </p:pic>
      <p:sp>
        <p:nvSpPr>
          <p:cNvPr id="10" name="Rectangle 9"/>
          <p:cNvSpPr/>
          <p:nvPr/>
        </p:nvSpPr>
        <p:spPr>
          <a:xfrm>
            <a:off x="0" y="6219228"/>
            <a:ext cx="3391343" cy="646331"/>
          </a:xfrm>
          <a:prstGeom prst="rect">
            <a:avLst/>
          </a:prstGeom>
        </p:spPr>
        <p:txBody>
          <a:bodyPr wrap="square">
            <a:spAutoFit/>
          </a:bodyPr>
          <a:lstStyle/>
          <a:p>
            <a:r>
              <a:rPr lang="is-IS" b="1" dirty="0" smtClean="0">
                <a:solidFill>
                  <a:srgbClr val="FF6600"/>
                </a:solidFill>
                <a:latin typeface="Arial Narrow" pitchFamily="34" charset="0"/>
              </a:rPr>
              <a:t>SAR</a:t>
            </a:r>
            <a:r>
              <a:rPr lang="is-IS" dirty="0" smtClean="0">
                <a:latin typeface="Arial Narrow" pitchFamily="34" charset="0"/>
              </a:rPr>
              <a:t>Weather – </a:t>
            </a:r>
            <a:r>
              <a:rPr lang="is-IS" dirty="0" smtClean="0">
                <a:latin typeface="Arial Narrow" pitchFamily="34" charset="0"/>
                <a:hlinkClick r:id="rId5"/>
              </a:rPr>
              <a:t>www.sarweather.com</a:t>
            </a:r>
            <a:endParaRPr lang="is-IS" dirty="0" smtClean="0">
              <a:latin typeface="Arial Narrow" pitchFamily="34" charset="0"/>
            </a:endParaRPr>
          </a:p>
          <a:p>
            <a:endParaRPr lang="is-IS" dirty="0"/>
          </a:p>
        </p:txBody>
      </p:sp>
      <p:pic>
        <p:nvPicPr>
          <p:cNvPr id="11" name="Picture 10"/>
          <p:cNvPicPr>
            <a:picLocks noChangeAspect="1"/>
          </p:cNvPicPr>
          <p:nvPr/>
        </p:nvPicPr>
        <p:blipFill rotWithShape="1">
          <a:blip r:embed="rId6" cstate="email">
            <a:extLst>
              <a:ext uri="{28A0092B-C50C-407E-A947-70E740481C1C}">
                <a14:useLocalDpi xmlns:a14="http://schemas.microsoft.com/office/drawing/2010/main"/>
              </a:ext>
            </a:extLst>
          </a:blip>
          <a:srcRect b="-33900"/>
          <a:stretch/>
        </p:blipFill>
        <p:spPr>
          <a:xfrm>
            <a:off x="1259632" y="5742858"/>
            <a:ext cx="4636616" cy="586800"/>
          </a:xfrm>
          <a:prstGeom prst="rect">
            <a:avLst/>
          </a:prstGeom>
        </p:spPr>
      </p:pic>
      <p:sp>
        <p:nvSpPr>
          <p:cNvPr id="12" name="TextBox 11"/>
          <p:cNvSpPr txBox="1"/>
          <p:nvPr/>
        </p:nvSpPr>
        <p:spPr>
          <a:xfrm>
            <a:off x="6710531" y="-57907"/>
            <a:ext cx="2519247" cy="364715"/>
          </a:xfrm>
          <a:prstGeom prst="rect">
            <a:avLst/>
          </a:prstGeom>
          <a:noFill/>
        </p:spPr>
        <p:txBody>
          <a:bodyPr wrap="square" rtlCol="0">
            <a:spAutoFit/>
          </a:bodyPr>
          <a:lstStyle/>
          <a:p>
            <a:pPr algn="ctr">
              <a:lnSpc>
                <a:spcPct val="98000"/>
              </a:lnSpc>
              <a:tabLst>
                <a:tab pos="723900" algn="l"/>
                <a:tab pos="1447800" algn="l"/>
                <a:tab pos="2171700" algn="l"/>
                <a:tab pos="2895600" algn="l"/>
                <a:tab pos="3619500" algn="l"/>
                <a:tab pos="4343400" algn="l"/>
              </a:tabLst>
            </a:pPr>
            <a:r>
              <a:rPr lang="en-US" dirty="0" smtClean="0"/>
              <a:t>AOGS Singapore</a:t>
            </a:r>
            <a:endParaRPr lang="is-IS" dirty="0">
              <a:solidFill>
                <a:srgbClr val="000000"/>
              </a:solidFill>
            </a:endParaRPr>
          </a:p>
        </p:txBody>
      </p:sp>
    </p:spTree>
    <p:extLst>
      <p:ext uri="{BB962C8B-B14F-4D97-AF65-F5344CB8AC3E}">
        <p14:creationId xmlns:p14="http://schemas.microsoft.com/office/powerpoint/2010/main" val="344686195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4" name="Rectangle 6"/>
          <p:cNvSpPr>
            <a:spLocks noChangeArrowheads="1"/>
          </p:cNvSpPr>
          <p:nvPr/>
        </p:nvSpPr>
        <p:spPr bwMode="auto">
          <a:xfrm>
            <a:off x="0" y="0"/>
            <a:ext cx="9180513" cy="539750"/>
          </a:xfrm>
          <a:prstGeom prst="rect">
            <a:avLst/>
          </a:prstGeom>
          <a:solidFill>
            <a:srgbClr val="FF6600"/>
          </a:solidFill>
          <a:ln w="9525">
            <a:noFill/>
            <a:round/>
            <a:headEnd/>
            <a:tailEnd/>
          </a:ln>
          <a:effectLst/>
        </p:spPr>
        <p:txBody>
          <a:bodyPr wrap="none" anchor="ctr"/>
          <a:lstStyle/>
          <a:p>
            <a:endParaRPr lang="is-IS"/>
          </a:p>
        </p:txBody>
      </p:sp>
      <p:sp>
        <p:nvSpPr>
          <p:cNvPr id="17" name="Rectangle 16"/>
          <p:cNvSpPr/>
          <p:nvPr/>
        </p:nvSpPr>
        <p:spPr>
          <a:xfrm>
            <a:off x="0" y="6500834"/>
            <a:ext cx="9144000" cy="35719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23" name="Rectangle 22"/>
          <p:cNvSpPr/>
          <p:nvPr/>
        </p:nvSpPr>
        <p:spPr>
          <a:xfrm>
            <a:off x="658666" y="-49808"/>
            <a:ext cx="5093662" cy="584776"/>
          </a:xfrm>
          <a:prstGeom prst="rect">
            <a:avLst/>
          </a:prstGeom>
        </p:spPr>
        <p:txBody>
          <a:bodyPr wrap="none">
            <a:spAutoFit/>
          </a:bodyPr>
          <a:lstStyle/>
          <a:p>
            <a:pPr marL="431800" indent="-323850">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Various uses of model output</a:t>
            </a:r>
          </a:p>
        </p:txBody>
      </p:sp>
      <p:sp>
        <p:nvSpPr>
          <p:cNvPr id="3" name="TextBox 2"/>
          <p:cNvSpPr txBox="1"/>
          <p:nvPr/>
        </p:nvSpPr>
        <p:spPr>
          <a:xfrm>
            <a:off x="7010950" y="1124744"/>
            <a:ext cx="2025545" cy="2862323"/>
          </a:xfrm>
          <a:prstGeom prst="rect">
            <a:avLst/>
          </a:prstGeom>
          <a:noFill/>
        </p:spPr>
        <p:txBody>
          <a:bodyPr wrap="square" rtlCol="0">
            <a:spAutoFit/>
          </a:bodyPr>
          <a:lstStyle/>
          <a:p>
            <a:r>
              <a:rPr lang="en-US" dirty="0" smtClean="0"/>
              <a:t>Output from </a:t>
            </a:r>
            <a:r>
              <a:rPr lang="en-US" dirty="0" err="1" smtClean="0"/>
              <a:t>SARWeather</a:t>
            </a:r>
            <a:r>
              <a:rPr lang="en-US" dirty="0" smtClean="0"/>
              <a:t> could also be used as input to coastal waves and circulation and storm surge models such as the coupled SWAN+ADCIRC system</a:t>
            </a:r>
            <a:endParaRPr lang="en-US" dirty="0"/>
          </a:p>
        </p:txBody>
      </p:sp>
      <p:pic>
        <p:nvPicPr>
          <p:cNvPr id="5" name="Picture 4" descr="hurricane-gustav.jpe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12" y="539750"/>
            <a:ext cx="7004838" cy="5504636"/>
          </a:xfrm>
          <a:prstGeom prst="rect">
            <a:avLst/>
          </a:prstGeom>
        </p:spPr>
      </p:pic>
      <p:sp>
        <p:nvSpPr>
          <p:cNvPr id="6" name="TextBox 5"/>
          <p:cNvSpPr txBox="1"/>
          <p:nvPr/>
        </p:nvSpPr>
        <p:spPr>
          <a:xfrm>
            <a:off x="6112" y="5925316"/>
            <a:ext cx="9137887" cy="353943"/>
          </a:xfrm>
          <a:prstGeom prst="rect">
            <a:avLst/>
          </a:prstGeom>
          <a:noFill/>
        </p:spPr>
        <p:txBody>
          <a:bodyPr wrap="square" rtlCol="0">
            <a:spAutoFit/>
          </a:bodyPr>
          <a:lstStyle/>
          <a:p>
            <a:r>
              <a:rPr lang="en-US" sz="1700" dirty="0" smtClean="0"/>
              <a:t>Simulated maximum water level for hurricane Gustav, September 2008. Taken from </a:t>
            </a:r>
            <a:r>
              <a:rPr lang="en-US" sz="1700" dirty="0" smtClean="0">
                <a:hlinkClick r:id="rId4"/>
              </a:rPr>
              <a:t>www.adcirc.org</a:t>
            </a:r>
            <a:r>
              <a:rPr lang="en-US" sz="1700" dirty="0" smtClean="0"/>
              <a:t> </a:t>
            </a:r>
            <a:endParaRPr lang="en-US" sz="1700" dirty="0"/>
          </a:p>
        </p:txBody>
      </p:sp>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640452" y="6525344"/>
            <a:ext cx="396044" cy="316835"/>
          </a:xfrm>
          <a:prstGeom prst="rect">
            <a:avLst/>
          </a:prstGeom>
        </p:spPr>
      </p:pic>
      <p:sp>
        <p:nvSpPr>
          <p:cNvPr id="10" name="Rectangle 9"/>
          <p:cNvSpPr/>
          <p:nvPr/>
        </p:nvSpPr>
        <p:spPr>
          <a:xfrm>
            <a:off x="0" y="6219228"/>
            <a:ext cx="3391343" cy="646331"/>
          </a:xfrm>
          <a:prstGeom prst="rect">
            <a:avLst/>
          </a:prstGeom>
        </p:spPr>
        <p:txBody>
          <a:bodyPr wrap="square">
            <a:spAutoFit/>
          </a:bodyPr>
          <a:lstStyle/>
          <a:p>
            <a:r>
              <a:rPr lang="is-IS" b="1" dirty="0" smtClean="0">
                <a:solidFill>
                  <a:srgbClr val="FF6600"/>
                </a:solidFill>
                <a:latin typeface="Arial Narrow" pitchFamily="34" charset="0"/>
              </a:rPr>
              <a:t>SAR</a:t>
            </a:r>
            <a:r>
              <a:rPr lang="is-IS" dirty="0" smtClean="0">
                <a:latin typeface="Arial Narrow" pitchFamily="34" charset="0"/>
              </a:rPr>
              <a:t>Weather – </a:t>
            </a:r>
            <a:r>
              <a:rPr lang="is-IS" dirty="0" smtClean="0">
                <a:latin typeface="Arial Narrow" pitchFamily="34" charset="0"/>
                <a:hlinkClick r:id="rId6"/>
              </a:rPr>
              <a:t>www.sarweather.com</a:t>
            </a:r>
            <a:endParaRPr lang="is-IS" dirty="0" smtClean="0">
              <a:latin typeface="Arial Narrow" pitchFamily="34" charset="0"/>
            </a:endParaRPr>
          </a:p>
          <a:p>
            <a:endParaRPr lang="is-IS" dirty="0"/>
          </a:p>
        </p:txBody>
      </p:sp>
      <p:sp>
        <p:nvSpPr>
          <p:cNvPr id="12" name="TextBox 11"/>
          <p:cNvSpPr txBox="1"/>
          <p:nvPr/>
        </p:nvSpPr>
        <p:spPr>
          <a:xfrm>
            <a:off x="6710531" y="-57907"/>
            <a:ext cx="2519247" cy="364715"/>
          </a:xfrm>
          <a:prstGeom prst="rect">
            <a:avLst/>
          </a:prstGeom>
          <a:noFill/>
        </p:spPr>
        <p:txBody>
          <a:bodyPr wrap="square" rtlCol="0">
            <a:spAutoFit/>
          </a:bodyPr>
          <a:lstStyle/>
          <a:p>
            <a:pPr algn="ctr">
              <a:lnSpc>
                <a:spcPct val="98000"/>
              </a:lnSpc>
              <a:tabLst>
                <a:tab pos="723900" algn="l"/>
                <a:tab pos="1447800" algn="l"/>
                <a:tab pos="2171700" algn="l"/>
                <a:tab pos="2895600" algn="l"/>
                <a:tab pos="3619500" algn="l"/>
                <a:tab pos="4343400" algn="l"/>
              </a:tabLst>
            </a:pPr>
            <a:r>
              <a:rPr lang="en-US" dirty="0" smtClean="0"/>
              <a:t>AOGS Singapore</a:t>
            </a:r>
            <a:endParaRPr lang="is-IS" dirty="0">
              <a:solidFill>
                <a:srgbClr val="000000"/>
              </a:solidFill>
            </a:endParaRPr>
          </a:p>
        </p:txBody>
      </p:sp>
    </p:spTree>
    <p:extLst>
      <p:ext uri="{BB962C8B-B14F-4D97-AF65-F5344CB8AC3E}">
        <p14:creationId xmlns:p14="http://schemas.microsoft.com/office/powerpoint/2010/main" val="41150929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500834"/>
            <a:ext cx="9144000" cy="35719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5" name="Rectangle 6"/>
          <p:cNvSpPr>
            <a:spLocks noChangeArrowheads="1"/>
          </p:cNvSpPr>
          <p:nvPr/>
        </p:nvSpPr>
        <p:spPr bwMode="auto">
          <a:xfrm>
            <a:off x="0" y="0"/>
            <a:ext cx="9180513" cy="1044576"/>
          </a:xfrm>
          <a:prstGeom prst="rect">
            <a:avLst/>
          </a:prstGeom>
          <a:solidFill>
            <a:srgbClr val="FF6600"/>
          </a:solidFill>
          <a:ln w="9525">
            <a:noFill/>
            <a:round/>
            <a:headEnd/>
            <a:tailEnd/>
          </a:ln>
          <a:effectLst/>
        </p:spPr>
        <p:txBody>
          <a:bodyPr wrap="none" anchor="ctr"/>
          <a:lstStyle/>
          <a:p>
            <a:endParaRPr lang="is-IS"/>
          </a:p>
        </p:txBody>
      </p:sp>
      <p:sp>
        <p:nvSpPr>
          <p:cNvPr id="8" name="TextBox 7"/>
          <p:cNvSpPr txBox="1"/>
          <p:nvPr/>
        </p:nvSpPr>
        <p:spPr>
          <a:xfrm>
            <a:off x="411003" y="902742"/>
            <a:ext cx="8526106" cy="5355313"/>
          </a:xfrm>
          <a:prstGeom prst="rect">
            <a:avLst/>
          </a:prstGeom>
          <a:noFill/>
        </p:spPr>
        <p:txBody>
          <a:bodyPr wrap="square" rtlCol="0">
            <a:spAutoFit/>
          </a:bodyPr>
          <a:lstStyle/>
          <a:p>
            <a:pPr marL="285750" indent="-285750">
              <a:buFont typeface="Arial"/>
              <a:buChar char="•"/>
            </a:pPr>
            <a:r>
              <a:rPr lang="en-US" sz="2800" dirty="0" smtClean="0"/>
              <a:t>Model resolution is important</a:t>
            </a:r>
          </a:p>
          <a:p>
            <a:pPr marL="742950" lvl="1" indent="-285750">
              <a:buFont typeface="Arial"/>
              <a:buChar char="•"/>
            </a:pPr>
            <a:r>
              <a:rPr lang="en-US" sz="2300" dirty="0" smtClean="0"/>
              <a:t>Especially in the vicinity of complex terrain</a:t>
            </a:r>
          </a:p>
          <a:p>
            <a:pPr marL="285750" indent="-285750">
              <a:buFont typeface="Arial"/>
              <a:buChar char="•"/>
            </a:pPr>
            <a:r>
              <a:rPr lang="en-US" sz="2800" dirty="0" smtClean="0"/>
              <a:t>On-Demand CR system has been developed</a:t>
            </a:r>
          </a:p>
          <a:p>
            <a:pPr marL="742950" lvl="1" indent="-285750">
              <a:buFont typeface="Arial"/>
              <a:buChar char="•"/>
            </a:pPr>
            <a:r>
              <a:rPr lang="en-US" sz="2300" dirty="0" smtClean="0"/>
              <a:t>Called </a:t>
            </a:r>
            <a:r>
              <a:rPr lang="en-US" sz="2300" dirty="0" err="1" smtClean="0">
                <a:solidFill>
                  <a:srgbClr val="FF6600"/>
                </a:solidFill>
              </a:rPr>
              <a:t>SAR</a:t>
            </a:r>
            <a:r>
              <a:rPr lang="en-US" sz="2300" dirty="0" err="1" smtClean="0"/>
              <a:t>Weather</a:t>
            </a:r>
            <a:r>
              <a:rPr lang="en-US" sz="2300" dirty="0"/>
              <a:t> </a:t>
            </a:r>
            <a:r>
              <a:rPr lang="en-US" sz="2300" dirty="0" smtClean="0"/>
              <a:t>– </a:t>
            </a:r>
            <a:r>
              <a:rPr lang="en-US" sz="2300" dirty="0" smtClean="0">
                <a:hlinkClick r:id="rId2"/>
              </a:rPr>
              <a:t>www.sarweather.com</a:t>
            </a:r>
            <a:r>
              <a:rPr lang="en-US" sz="2300" dirty="0" smtClean="0"/>
              <a:t> </a:t>
            </a:r>
          </a:p>
          <a:p>
            <a:pPr marL="742950" lvl="1" indent="-285750">
              <a:buFont typeface="Arial"/>
              <a:buChar char="•"/>
            </a:pPr>
            <a:r>
              <a:rPr lang="en-US" sz="2300" dirty="0" smtClean="0"/>
              <a:t>Data from </a:t>
            </a:r>
            <a:r>
              <a:rPr lang="en-US" sz="2300" dirty="0" err="1">
                <a:solidFill>
                  <a:srgbClr val="FF6600"/>
                </a:solidFill>
              </a:rPr>
              <a:t>SAR</a:t>
            </a:r>
            <a:r>
              <a:rPr lang="en-US" sz="2300" dirty="0" err="1"/>
              <a:t>Weather</a:t>
            </a:r>
            <a:r>
              <a:rPr lang="en-US" sz="2300" dirty="0"/>
              <a:t> </a:t>
            </a:r>
            <a:r>
              <a:rPr lang="en-US" sz="2300" dirty="0" smtClean="0"/>
              <a:t>can be used as a driver for a number of other modeling systems</a:t>
            </a:r>
          </a:p>
          <a:p>
            <a:pPr marL="285750" indent="-285750">
              <a:buFont typeface="Arial"/>
              <a:buChar char="•"/>
            </a:pPr>
            <a:r>
              <a:rPr lang="en-US" sz="2800" dirty="0" smtClean="0"/>
              <a:t>Additional observations can improve the simulation</a:t>
            </a:r>
          </a:p>
          <a:p>
            <a:pPr marL="742950" lvl="1" indent="-285750">
              <a:buFont typeface="Arial"/>
              <a:buChar char="•"/>
            </a:pPr>
            <a:r>
              <a:rPr lang="en-US" sz="2300" dirty="0" smtClean="0"/>
              <a:t>Vertical profiles made by the SUMO, </a:t>
            </a:r>
            <a:r>
              <a:rPr lang="en-US" sz="2300" dirty="0" err="1" smtClean="0"/>
              <a:t>radiosondes</a:t>
            </a:r>
            <a:r>
              <a:rPr lang="en-US" sz="2300" dirty="0" smtClean="0"/>
              <a:t>, </a:t>
            </a:r>
            <a:r>
              <a:rPr lang="en-US" sz="2300" dirty="0" err="1" smtClean="0"/>
              <a:t>Sodar</a:t>
            </a:r>
            <a:r>
              <a:rPr lang="en-US" sz="2300" dirty="0" smtClean="0"/>
              <a:t>/RASS, or other means</a:t>
            </a:r>
          </a:p>
          <a:p>
            <a:pPr marL="285750" indent="-285750">
              <a:buFont typeface="Arial"/>
              <a:buChar char="•"/>
            </a:pPr>
            <a:r>
              <a:rPr lang="en-US" sz="2800" dirty="0" smtClean="0"/>
              <a:t>The SUMO is a low-cost system with many advantages</a:t>
            </a:r>
          </a:p>
          <a:p>
            <a:pPr marL="742950" lvl="1" indent="-285750">
              <a:buFont typeface="Arial"/>
              <a:buChar char="•"/>
            </a:pPr>
            <a:r>
              <a:rPr lang="en-US" sz="2300" dirty="0" smtClean="0"/>
              <a:t>Proof of concept before investing in a more durable and expensive UAS</a:t>
            </a:r>
          </a:p>
          <a:p>
            <a:pPr marL="742950" lvl="1" indent="-285750">
              <a:buFont typeface="Arial"/>
              <a:buChar char="•"/>
            </a:pPr>
            <a:r>
              <a:rPr lang="en-US" sz="2300" dirty="0" smtClean="0"/>
              <a:t>Is </a:t>
            </a:r>
            <a:r>
              <a:rPr lang="en-US" sz="2300" dirty="0"/>
              <a:t>currently being integrated to the </a:t>
            </a:r>
            <a:r>
              <a:rPr lang="en-US" sz="2300" dirty="0" err="1" smtClean="0">
                <a:solidFill>
                  <a:srgbClr val="FF6600"/>
                </a:solidFill>
              </a:rPr>
              <a:t>SAR</a:t>
            </a:r>
            <a:r>
              <a:rPr lang="en-US" sz="2300" dirty="0" err="1" smtClean="0"/>
              <a:t>Weather</a:t>
            </a:r>
            <a:r>
              <a:rPr lang="en-US" sz="2300" dirty="0" smtClean="0"/>
              <a:t> CR system</a:t>
            </a:r>
          </a:p>
          <a:p>
            <a:pPr marL="742950" lvl="1" indent="-285750">
              <a:buFont typeface="Arial"/>
              <a:buChar char="•"/>
            </a:pPr>
            <a:r>
              <a:rPr lang="en-US" sz="2300" dirty="0"/>
              <a:t>Work </a:t>
            </a:r>
            <a:r>
              <a:rPr lang="en-US" sz="2300" dirty="0" smtClean="0"/>
              <a:t>just started to </a:t>
            </a:r>
            <a:r>
              <a:rPr lang="en-US" sz="2300" dirty="0"/>
              <a:t>integrate </a:t>
            </a:r>
            <a:r>
              <a:rPr lang="en-US" sz="2300" dirty="0" err="1"/>
              <a:t>Sodar</a:t>
            </a:r>
            <a:r>
              <a:rPr lang="en-US" sz="2300" dirty="0"/>
              <a:t>/RASS </a:t>
            </a:r>
            <a:r>
              <a:rPr lang="en-US" sz="2300" dirty="0" smtClean="0"/>
              <a:t>data as well</a:t>
            </a:r>
            <a:endParaRPr lang="en-US" sz="2300" dirty="0"/>
          </a:p>
        </p:txBody>
      </p:sp>
      <p:sp>
        <p:nvSpPr>
          <p:cNvPr id="9" name="Rectangle 8"/>
          <p:cNvSpPr/>
          <p:nvPr/>
        </p:nvSpPr>
        <p:spPr>
          <a:xfrm>
            <a:off x="404768" y="38260"/>
            <a:ext cx="3156633" cy="830997"/>
          </a:xfrm>
          <a:prstGeom prst="rect">
            <a:avLst/>
          </a:prstGeom>
        </p:spPr>
        <p:txBody>
          <a:bodyPr wrap="none">
            <a:spAutoFit/>
          </a:bodyPr>
          <a:lstStyle/>
          <a:p>
            <a:pPr marL="431800" indent="-323850">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4800" dirty="0" smtClean="0"/>
              <a:t>Conclusions</a:t>
            </a:r>
          </a:p>
        </p:txBody>
      </p:sp>
      <p:pic>
        <p:nvPicPr>
          <p:cNvPr id="12" name="Picture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40452" y="6525344"/>
            <a:ext cx="396044" cy="316835"/>
          </a:xfrm>
          <a:prstGeom prst="rect">
            <a:avLst/>
          </a:prstGeom>
        </p:spPr>
      </p:pic>
      <p:sp>
        <p:nvSpPr>
          <p:cNvPr id="13" name="Rectangle 12"/>
          <p:cNvSpPr/>
          <p:nvPr/>
        </p:nvSpPr>
        <p:spPr>
          <a:xfrm>
            <a:off x="0" y="6219228"/>
            <a:ext cx="3391343" cy="646331"/>
          </a:xfrm>
          <a:prstGeom prst="rect">
            <a:avLst/>
          </a:prstGeom>
        </p:spPr>
        <p:txBody>
          <a:bodyPr wrap="square">
            <a:spAutoFit/>
          </a:bodyPr>
          <a:lstStyle/>
          <a:p>
            <a:r>
              <a:rPr lang="is-IS" b="1" dirty="0" smtClean="0">
                <a:solidFill>
                  <a:srgbClr val="FF6600"/>
                </a:solidFill>
                <a:latin typeface="Arial Narrow" pitchFamily="34" charset="0"/>
              </a:rPr>
              <a:t>SAR</a:t>
            </a:r>
            <a:r>
              <a:rPr lang="is-IS" dirty="0" smtClean="0">
                <a:latin typeface="Arial Narrow" pitchFamily="34" charset="0"/>
              </a:rPr>
              <a:t>Weather – </a:t>
            </a:r>
            <a:r>
              <a:rPr lang="is-IS" dirty="0" smtClean="0">
                <a:latin typeface="Arial Narrow" pitchFamily="34" charset="0"/>
                <a:hlinkClick r:id="rId2"/>
              </a:rPr>
              <a:t>www.sarweather.com</a:t>
            </a:r>
            <a:endParaRPr lang="is-IS" dirty="0" smtClean="0">
              <a:latin typeface="Arial Narrow" pitchFamily="34" charset="0"/>
            </a:endParaRPr>
          </a:p>
          <a:p>
            <a:endParaRPr lang="is-IS" dirty="0"/>
          </a:p>
        </p:txBody>
      </p:sp>
      <p:sp>
        <p:nvSpPr>
          <p:cNvPr id="10" name="TextBox 9"/>
          <p:cNvSpPr txBox="1"/>
          <p:nvPr/>
        </p:nvSpPr>
        <p:spPr>
          <a:xfrm>
            <a:off x="6710531" y="-57907"/>
            <a:ext cx="2519247" cy="364715"/>
          </a:xfrm>
          <a:prstGeom prst="rect">
            <a:avLst/>
          </a:prstGeom>
          <a:noFill/>
        </p:spPr>
        <p:txBody>
          <a:bodyPr wrap="square" rtlCol="0">
            <a:spAutoFit/>
          </a:bodyPr>
          <a:lstStyle/>
          <a:p>
            <a:pPr algn="ctr">
              <a:lnSpc>
                <a:spcPct val="98000"/>
              </a:lnSpc>
              <a:tabLst>
                <a:tab pos="723900" algn="l"/>
                <a:tab pos="1447800" algn="l"/>
                <a:tab pos="2171700" algn="l"/>
                <a:tab pos="2895600" algn="l"/>
                <a:tab pos="3619500" algn="l"/>
                <a:tab pos="4343400" algn="l"/>
              </a:tabLst>
            </a:pPr>
            <a:r>
              <a:rPr lang="en-US" dirty="0" smtClean="0"/>
              <a:t>AOGS Singapore</a:t>
            </a:r>
            <a:endParaRPr lang="is-IS" dirty="0">
              <a:solidFill>
                <a:srgbClr val="000000"/>
              </a:solidFill>
            </a:endParaRPr>
          </a:p>
        </p:txBody>
      </p:sp>
    </p:spTree>
    <p:extLst>
      <p:ext uri="{BB962C8B-B14F-4D97-AF65-F5344CB8AC3E}">
        <p14:creationId xmlns:p14="http://schemas.microsoft.com/office/powerpoint/2010/main" val="286808886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4" name="Rectangle 6"/>
          <p:cNvSpPr>
            <a:spLocks noChangeArrowheads="1"/>
          </p:cNvSpPr>
          <p:nvPr/>
        </p:nvSpPr>
        <p:spPr bwMode="auto">
          <a:xfrm>
            <a:off x="0" y="0"/>
            <a:ext cx="9180513" cy="539750"/>
          </a:xfrm>
          <a:prstGeom prst="rect">
            <a:avLst/>
          </a:prstGeom>
          <a:solidFill>
            <a:srgbClr val="FF6600"/>
          </a:solidFill>
          <a:ln w="9525">
            <a:noFill/>
            <a:round/>
            <a:headEnd/>
            <a:tailEnd/>
          </a:ln>
          <a:effectLst/>
        </p:spPr>
        <p:txBody>
          <a:bodyPr wrap="none" anchor="ctr"/>
          <a:lstStyle/>
          <a:p>
            <a:endParaRPr lang="is-IS"/>
          </a:p>
        </p:txBody>
      </p:sp>
      <p:sp>
        <p:nvSpPr>
          <p:cNvPr id="17" name="Rectangle 16"/>
          <p:cNvSpPr/>
          <p:nvPr/>
        </p:nvSpPr>
        <p:spPr>
          <a:xfrm>
            <a:off x="0" y="6500834"/>
            <a:ext cx="9144000" cy="35719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23" name="Rectangle 22"/>
          <p:cNvSpPr/>
          <p:nvPr/>
        </p:nvSpPr>
        <p:spPr>
          <a:xfrm>
            <a:off x="683568" y="0"/>
            <a:ext cx="6002765" cy="584776"/>
          </a:xfrm>
          <a:prstGeom prst="rect">
            <a:avLst/>
          </a:prstGeom>
        </p:spPr>
        <p:txBody>
          <a:bodyPr wrap="none">
            <a:spAutoFit/>
          </a:bodyPr>
          <a:lstStyle/>
          <a:p>
            <a:pPr marL="431800" indent="-323850">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Observations of weather in Iceland</a:t>
            </a:r>
          </a:p>
        </p:txBody>
      </p:sp>
      <p:sp>
        <p:nvSpPr>
          <p:cNvPr id="6" name="TextBox 5"/>
          <p:cNvSpPr txBox="1"/>
          <p:nvPr/>
        </p:nvSpPr>
        <p:spPr>
          <a:xfrm>
            <a:off x="835968" y="5199444"/>
            <a:ext cx="7659687" cy="830997"/>
          </a:xfrm>
          <a:prstGeom prst="rect">
            <a:avLst/>
          </a:prstGeom>
          <a:noFill/>
        </p:spPr>
        <p:txBody>
          <a:bodyPr wrap="square" rtlCol="0">
            <a:spAutoFit/>
          </a:bodyPr>
          <a:lstStyle/>
          <a:p>
            <a:r>
              <a:rPr lang="en-US" sz="2400" dirty="0"/>
              <a:t>At 6-12 m/s winds and T&lt;0°C, true ground </a:t>
            </a:r>
            <a:r>
              <a:rPr lang="en-US" sz="2400" dirty="0" smtClean="0"/>
              <a:t>precipitation is </a:t>
            </a:r>
            <a:r>
              <a:rPr lang="en-US" sz="2400" dirty="0"/>
              <a:t>about 300% of observed </a:t>
            </a:r>
            <a:r>
              <a:rPr lang="en-US" sz="2400" dirty="0" smtClean="0"/>
              <a:t>precipitation </a:t>
            </a:r>
            <a:endParaRPr lang="en-US" sz="2400" dirty="0"/>
          </a:p>
        </p:txBody>
      </p:sp>
      <p:sp>
        <p:nvSpPr>
          <p:cNvPr id="14" name="TextBox 13"/>
          <p:cNvSpPr txBox="1"/>
          <p:nvPr/>
        </p:nvSpPr>
        <p:spPr>
          <a:xfrm>
            <a:off x="6710531" y="-57907"/>
            <a:ext cx="2519247" cy="636174"/>
          </a:xfrm>
          <a:prstGeom prst="rect">
            <a:avLst/>
          </a:prstGeom>
          <a:noFill/>
        </p:spPr>
        <p:txBody>
          <a:bodyPr wrap="square" rtlCol="0">
            <a:spAutoFit/>
          </a:bodyPr>
          <a:lstStyle/>
          <a:p>
            <a:pPr algn="ctr">
              <a:lnSpc>
                <a:spcPct val="98000"/>
              </a:lnSpc>
              <a:tabLst>
                <a:tab pos="723900" algn="l"/>
                <a:tab pos="1447800" algn="l"/>
                <a:tab pos="2171700" algn="l"/>
                <a:tab pos="2895600" algn="l"/>
                <a:tab pos="3619500" algn="l"/>
                <a:tab pos="4343400" algn="l"/>
              </a:tabLst>
            </a:pPr>
            <a:r>
              <a:rPr lang="en-US" dirty="0" err="1" smtClean="0"/>
              <a:t>Geofysisk</a:t>
            </a:r>
            <a:r>
              <a:rPr lang="en-US" dirty="0" smtClean="0"/>
              <a:t> </a:t>
            </a:r>
            <a:r>
              <a:rPr lang="en-US" dirty="0" err="1" smtClean="0"/>
              <a:t>Institutt</a:t>
            </a:r>
            <a:r>
              <a:rPr lang="en-US" dirty="0" smtClean="0"/>
              <a:t>, 2013-02-08</a:t>
            </a:r>
            <a:endParaRPr lang="is-IS" dirty="0">
              <a:solidFill>
                <a:srgbClr val="000000"/>
              </a:solidFill>
            </a:endParaRPr>
          </a:p>
        </p:txBody>
      </p:sp>
      <p:graphicFrame>
        <p:nvGraphicFramePr>
          <p:cNvPr id="8" name="Object 2"/>
          <p:cNvGraphicFramePr>
            <a:graphicFrameLocks noChangeAspect="1"/>
          </p:cNvGraphicFramePr>
          <p:nvPr>
            <p:extLst>
              <p:ext uri="{D42A27DB-BD31-4B8C-83A1-F6EECF244321}">
                <p14:modId xmlns:p14="http://schemas.microsoft.com/office/powerpoint/2010/main" val="2822392845"/>
              </p:ext>
            </p:extLst>
          </p:nvPr>
        </p:nvGraphicFramePr>
        <p:xfrm>
          <a:off x="835968" y="862395"/>
          <a:ext cx="7659687" cy="4337050"/>
        </p:xfrm>
        <a:graphic>
          <a:graphicData uri="http://schemas.openxmlformats.org/presentationml/2006/ole">
            <mc:AlternateContent xmlns:mc="http://schemas.openxmlformats.org/markup-compatibility/2006">
              <mc:Choice xmlns:v="urn:schemas-microsoft-com:vml" Requires="v">
                <p:oleObj spid="_x0000_s3203" name="Chart" r:id="rId4" imgW="8934298" imgH="4590953" progId="Excel.Chart.8">
                  <p:embed/>
                </p:oleObj>
              </mc:Choice>
              <mc:Fallback>
                <p:oleObj name="Chart" r:id="rId4" imgW="8934298" imgH="4590953"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5968" y="862395"/>
                        <a:ext cx="7659687" cy="433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 name="Oval 1"/>
          <p:cNvSpPr/>
          <p:nvPr/>
        </p:nvSpPr>
        <p:spPr>
          <a:xfrm>
            <a:off x="5969000" y="2184400"/>
            <a:ext cx="1701800" cy="1612900"/>
          </a:xfrm>
          <a:prstGeom prst="ellipse">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TextBox 9"/>
          <p:cNvSpPr txBox="1"/>
          <p:nvPr/>
        </p:nvSpPr>
        <p:spPr>
          <a:xfrm rot="16200000">
            <a:off x="-1484956" y="2846253"/>
            <a:ext cx="4337050" cy="369332"/>
          </a:xfrm>
          <a:prstGeom prst="rect">
            <a:avLst/>
          </a:prstGeom>
          <a:noFill/>
        </p:spPr>
        <p:txBody>
          <a:bodyPr wrap="square" rtlCol="0">
            <a:spAutoFit/>
          </a:bodyPr>
          <a:lstStyle/>
          <a:p>
            <a:r>
              <a:rPr lang="en-GB" b="1" dirty="0" smtClean="0"/>
              <a:t>“True ground”/Observed precipitation</a:t>
            </a:r>
            <a:endParaRPr lang="en-GB" b="1" dirty="0"/>
          </a:p>
        </p:txBody>
      </p:sp>
    </p:spTree>
    <p:extLst>
      <p:ext uri="{BB962C8B-B14F-4D97-AF65-F5344CB8AC3E}">
        <p14:creationId xmlns:p14="http://schemas.microsoft.com/office/powerpoint/2010/main" val="111807265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500834"/>
            <a:ext cx="9144000" cy="35719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5" name="Rectangle 6"/>
          <p:cNvSpPr>
            <a:spLocks noChangeArrowheads="1"/>
          </p:cNvSpPr>
          <p:nvPr/>
        </p:nvSpPr>
        <p:spPr bwMode="auto">
          <a:xfrm>
            <a:off x="0" y="0"/>
            <a:ext cx="9180513" cy="1044576"/>
          </a:xfrm>
          <a:prstGeom prst="rect">
            <a:avLst/>
          </a:prstGeom>
          <a:solidFill>
            <a:srgbClr val="FF6600"/>
          </a:solidFill>
          <a:ln w="9525">
            <a:noFill/>
            <a:round/>
            <a:headEnd/>
            <a:tailEnd/>
          </a:ln>
          <a:effectLst/>
        </p:spPr>
        <p:txBody>
          <a:bodyPr wrap="none" anchor="ctr"/>
          <a:lstStyle/>
          <a:p>
            <a:endParaRPr lang="is-IS"/>
          </a:p>
        </p:txBody>
      </p:sp>
      <p:sp>
        <p:nvSpPr>
          <p:cNvPr id="8" name="TextBox 7"/>
          <p:cNvSpPr txBox="1"/>
          <p:nvPr/>
        </p:nvSpPr>
        <p:spPr>
          <a:xfrm>
            <a:off x="209826" y="957957"/>
            <a:ext cx="8826669" cy="5570756"/>
          </a:xfrm>
          <a:prstGeom prst="rect">
            <a:avLst/>
          </a:prstGeom>
          <a:noFill/>
        </p:spPr>
        <p:txBody>
          <a:bodyPr wrap="square" rtlCol="0">
            <a:spAutoFit/>
          </a:bodyPr>
          <a:lstStyle/>
          <a:p>
            <a:pPr marL="285750" indent="-285750">
              <a:buFont typeface="Arial"/>
              <a:buChar char="•"/>
            </a:pPr>
            <a:r>
              <a:rPr lang="en-US" sz="2800" dirty="0" smtClean="0"/>
              <a:t>Continue improving usability</a:t>
            </a:r>
          </a:p>
          <a:p>
            <a:pPr marL="742950" lvl="1" indent="-285750">
              <a:buFont typeface="Arial"/>
              <a:buChar char="•"/>
            </a:pPr>
            <a:r>
              <a:rPr lang="en-US" sz="2400" dirty="0"/>
              <a:t>Re-occurring forecasts</a:t>
            </a:r>
          </a:p>
          <a:p>
            <a:pPr marL="742950" lvl="1" indent="-285750">
              <a:buFont typeface="Arial"/>
              <a:buChar char="•"/>
            </a:pPr>
            <a:r>
              <a:rPr lang="en-US" sz="2400" dirty="0"/>
              <a:t>Add output at different vertical levels</a:t>
            </a:r>
          </a:p>
          <a:p>
            <a:pPr marL="742950" lvl="1" indent="-285750">
              <a:buFont typeface="Arial"/>
              <a:buChar char="•"/>
            </a:pPr>
            <a:r>
              <a:rPr lang="en-US" sz="2400" dirty="0"/>
              <a:t>Add weather parameters for aviation</a:t>
            </a:r>
          </a:p>
          <a:p>
            <a:pPr marL="1200150" lvl="2" indent="-285750">
              <a:buFont typeface="Arial"/>
              <a:buChar char="•"/>
            </a:pPr>
            <a:r>
              <a:rPr lang="en-US" sz="2400" dirty="0"/>
              <a:t>Visibility, icing potential, turbulence severity</a:t>
            </a:r>
          </a:p>
          <a:p>
            <a:pPr marL="742950" lvl="1" indent="-285750">
              <a:buFont typeface="Arial"/>
              <a:buChar char="•"/>
            </a:pPr>
            <a:r>
              <a:rPr lang="en-US" sz="2400" dirty="0" smtClean="0"/>
              <a:t>Better support for mobile devices</a:t>
            </a:r>
          </a:p>
          <a:p>
            <a:pPr marL="742950" lvl="1" indent="-285750">
              <a:buFont typeface="Arial"/>
              <a:buChar char="•"/>
            </a:pPr>
            <a:r>
              <a:rPr lang="en-US" sz="2400" dirty="0" smtClean="0"/>
              <a:t>Location based services</a:t>
            </a:r>
          </a:p>
          <a:p>
            <a:pPr marL="285750" indent="-285750">
              <a:buFont typeface="Arial"/>
              <a:buChar char="•"/>
            </a:pPr>
            <a:r>
              <a:rPr lang="en-US" sz="2800" dirty="0" smtClean="0"/>
              <a:t>Add support for different modeling systems, e.g.</a:t>
            </a:r>
          </a:p>
          <a:p>
            <a:pPr marL="742950" lvl="1" indent="-285750">
              <a:buFont typeface="Arial"/>
              <a:buChar char="•"/>
            </a:pPr>
            <a:r>
              <a:rPr lang="en-US" sz="2400" dirty="0"/>
              <a:t>Dispersion models</a:t>
            </a:r>
          </a:p>
          <a:p>
            <a:pPr marL="742950" lvl="1" indent="-285750">
              <a:buFont typeface="Arial"/>
              <a:buChar char="•"/>
            </a:pPr>
            <a:r>
              <a:rPr lang="en-US" sz="2400" dirty="0"/>
              <a:t>Wave and storm surge models</a:t>
            </a:r>
          </a:p>
          <a:p>
            <a:pPr marL="742950" lvl="1" indent="-285750">
              <a:buFont typeface="Arial"/>
              <a:buChar char="•"/>
            </a:pPr>
            <a:r>
              <a:rPr lang="en-US" sz="2400" dirty="0"/>
              <a:t>Flash-flood </a:t>
            </a:r>
            <a:r>
              <a:rPr lang="en-US" sz="2400" dirty="0" smtClean="0"/>
              <a:t>modeling</a:t>
            </a:r>
          </a:p>
          <a:p>
            <a:pPr marL="285750" indent="-285750">
              <a:buFont typeface="Arial"/>
              <a:buChar char="•"/>
            </a:pPr>
            <a:r>
              <a:rPr lang="en-US" sz="2800" dirty="0"/>
              <a:t>Add support for different data </a:t>
            </a:r>
            <a:r>
              <a:rPr lang="en-US" sz="2800" dirty="0" smtClean="0"/>
              <a:t>sources for nudging</a:t>
            </a:r>
          </a:p>
          <a:p>
            <a:pPr marL="742950" lvl="1" indent="-285750">
              <a:buFont typeface="Arial"/>
              <a:buChar char="•"/>
            </a:pPr>
            <a:r>
              <a:rPr lang="en-US" sz="2400" dirty="0" err="1"/>
              <a:t>Radiosondes</a:t>
            </a:r>
            <a:endParaRPr lang="en-US" sz="2400" dirty="0"/>
          </a:p>
          <a:p>
            <a:pPr marL="742950" lvl="1" indent="-285750">
              <a:buFont typeface="Arial"/>
              <a:buChar char="•"/>
            </a:pPr>
            <a:r>
              <a:rPr lang="en-US" sz="2400" dirty="0" err="1"/>
              <a:t>Sodar</a:t>
            </a:r>
            <a:r>
              <a:rPr lang="en-US" sz="2400" dirty="0"/>
              <a:t>/RASS</a:t>
            </a:r>
          </a:p>
        </p:txBody>
      </p:sp>
      <p:sp>
        <p:nvSpPr>
          <p:cNvPr id="9" name="Rectangle 8"/>
          <p:cNvSpPr/>
          <p:nvPr/>
        </p:nvSpPr>
        <p:spPr>
          <a:xfrm>
            <a:off x="128693" y="38260"/>
            <a:ext cx="3239589" cy="830997"/>
          </a:xfrm>
          <a:prstGeom prst="rect">
            <a:avLst/>
          </a:prstGeom>
        </p:spPr>
        <p:txBody>
          <a:bodyPr wrap="none">
            <a:spAutoFit/>
          </a:bodyPr>
          <a:lstStyle/>
          <a:p>
            <a:pPr marL="431800" indent="-323850">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4800" dirty="0" smtClean="0"/>
              <a:t>Future work</a:t>
            </a:r>
          </a:p>
        </p:txBody>
      </p:sp>
      <p:pic>
        <p:nvPicPr>
          <p:cNvPr id="12" name="Picture 1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640452" y="6525344"/>
            <a:ext cx="396044" cy="316835"/>
          </a:xfrm>
          <a:prstGeom prst="rect">
            <a:avLst/>
          </a:prstGeom>
        </p:spPr>
      </p:pic>
      <p:sp>
        <p:nvSpPr>
          <p:cNvPr id="13" name="Rectangle 12"/>
          <p:cNvSpPr/>
          <p:nvPr/>
        </p:nvSpPr>
        <p:spPr>
          <a:xfrm>
            <a:off x="0" y="6219228"/>
            <a:ext cx="3391343" cy="646331"/>
          </a:xfrm>
          <a:prstGeom prst="rect">
            <a:avLst/>
          </a:prstGeom>
        </p:spPr>
        <p:txBody>
          <a:bodyPr wrap="square">
            <a:spAutoFit/>
          </a:bodyPr>
          <a:lstStyle/>
          <a:p>
            <a:r>
              <a:rPr lang="is-IS" b="1" dirty="0" smtClean="0">
                <a:solidFill>
                  <a:srgbClr val="FF6600"/>
                </a:solidFill>
                <a:latin typeface="Arial Narrow" pitchFamily="34" charset="0"/>
              </a:rPr>
              <a:t>SAR</a:t>
            </a:r>
            <a:r>
              <a:rPr lang="is-IS" dirty="0" smtClean="0">
                <a:latin typeface="Arial Narrow" pitchFamily="34" charset="0"/>
              </a:rPr>
              <a:t>Weather – </a:t>
            </a:r>
            <a:r>
              <a:rPr lang="is-IS" dirty="0" smtClean="0">
                <a:latin typeface="Arial Narrow" pitchFamily="34" charset="0"/>
                <a:hlinkClick r:id="rId3"/>
              </a:rPr>
              <a:t>www.sarweather.com</a:t>
            </a:r>
            <a:endParaRPr lang="is-IS" dirty="0" smtClean="0">
              <a:latin typeface="Arial Narrow" pitchFamily="34" charset="0"/>
            </a:endParaRPr>
          </a:p>
          <a:p>
            <a:endParaRPr lang="is-IS" dirty="0"/>
          </a:p>
        </p:txBody>
      </p:sp>
      <p:sp>
        <p:nvSpPr>
          <p:cNvPr id="10" name="TextBox 9"/>
          <p:cNvSpPr txBox="1"/>
          <p:nvPr/>
        </p:nvSpPr>
        <p:spPr>
          <a:xfrm>
            <a:off x="6710531" y="-57907"/>
            <a:ext cx="2519247" cy="364715"/>
          </a:xfrm>
          <a:prstGeom prst="rect">
            <a:avLst/>
          </a:prstGeom>
          <a:noFill/>
        </p:spPr>
        <p:txBody>
          <a:bodyPr wrap="square" rtlCol="0">
            <a:spAutoFit/>
          </a:bodyPr>
          <a:lstStyle/>
          <a:p>
            <a:pPr algn="ctr">
              <a:lnSpc>
                <a:spcPct val="98000"/>
              </a:lnSpc>
              <a:tabLst>
                <a:tab pos="723900" algn="l"/>
                <a:tab pos="1447800" algn="l"/>
                <a:tab pos="2171700" algn="l"/>
                <a:tab pos="2895600" algn="l"/>
                <a:tab pos="3619500" algn="l"/>
                <a:tab pos="4343400" algn="l"/>
              </a:tabLst>
            </a:pPr>
            <a:r>
              <a:rPr lang="en-US" dirty="0" smtClean="0"/>
              <a:t>AOGS Singapore</a:t>
            </a:r>
            <a:endParaRPr lang="is-IS" dirty="0">
              <a:solidFill>
                <a:srgbClr val="000000"/>
              </a:solidFill>
            </a:endParaRPr>
          </a:p>
        </p:txBody>
      </p:sp>
    </p:spTree>
    <p:extLst>
      <p:ext uri="{BB962C8B-B14F-4D97-AF65-F5344CB8AC3E}">
        <p14:creationId xmlns:p14="http://schemas.microsoft.com/office/powerpoint/2010/main" val="1610246079"/>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500834"/>
            <a:ext cx="9144000" cy="35719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5" name="Rectangle 6"/>
          <p:cNvSpPr>
            <a:spLocks noChangeArrowheads="1"/>
          </p:cNvSpPr>
          <p:nvPr/>
        </p:nvSpPr>
        <p:spPr bwMode="auto">
          <a:xfrm>
            <a:off x="0" y="0"/>
            <a:ext cx="9180513" cy="1044576"/>
          </a:xfrm>
          <a:prstGeom prst="rect">
            <a:avLst/>
          </a:prstGeom>
          <a:solidFill>
            <a:srgbClr val="FF6600"/>
          </a:solidFill>
          <a:ln w="9525">
            <a:noFill/>
            <a:round/>
            <a:headEnd/>
            <a:tailEnd/>
          </a:ln>
          <a:effectLst/>
        </p:spPr>
        <p:txBody>
          <a:bodyPr wrap="none" anchor="ctr"/>
          <a:lstStyle/>
          <a:p>
            <a:endParaRPr lang="is-IS"/>
          </a:p>
        </p:txBody>
      </p:sp>
      <p:sp>
        <p:nvSpPr>
          <p:cNvPr id="9" name="Rectangle 8"/>
          <p:cNvSpPr/>
          <p:nvPr/>
        </p:nvSpPr>
        <p:spPr>
          <a:xfrm>
            <a:off x="128693" y="38260"/>
            <a:ext cx="5205271" cy="830997"/>
          </a:xfrm>
          <a:prstGeom prst="rect">
            <a:avLst/>
          </a:prstGeom>
        </p:spPr>
        <p:txBody>
          <a:bodyPr wrap="none">
            <a:spAutoFit/>
          </a:bodyPr>
          <a:lstStyle/>
          <a:p>
            <a:pPr marL="431800" indent="-323850">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4800" dirty="0" smtClean="0"/>
              <a:t>More on the service</a:t>
            </a:r>
          </a:p>
        </p:txBody>
      </p:sp>
      <p:pic>
        <p:nvPicPr>
          <p:cNvPr id="12" name="Picture 1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640452" y="6525344"/>
            <a:ext cx="396044" cy="316835"/>
          </a:xfrm>
          <a:prstGeom prst="rect">
            <a:avLst/>
          </a:prstGeom>
        </p:spPr>
      </p:pic>
      <p:sp>
        <p:nvSpPr>
          <p:cNvPr id="13" name="Rectangle 12"/>
          <p:cNvSpPr/>
          <p:nvPr/>
        </p:nvSpPr>
        <p:spPr>
          <a:xfrm>
            <a:off x="0" y="6219228"/>
            <a:ext cx="3391343" cy="646331"/>
          </a:xfrm>
          <a:prstGeom prst="rect">
            <a:avLst/>
          </a:prstGeom>
        </p:spPr>
        <p:txBody>
          <a:bodyPr wrap="square">
            <a:spAutoFit/>
          </a:bodyPr>
          <a:lstStyle/>
          <a:p>
            <a:r>
              <a:rPr lang="is-IS" b="1" dirty="0" smtClean="0">
                <a:solidFill>
                  <a:srgbClr val="FF6600"/>
                </a:solidFill>
                <a:latin typeface="Arial Narrow" pitchFamily="34" charset="0"/>
              </a:rPr>
              <a:t>SAR</a:t>
            </a:r>
            <a:r>
              <a:rPr lang="is-IS" dirty="0" smtClean="0">
                <a:latin typeface="Arial Narrow" pitchFamily="34" charset="0"/>
              </a:rPr>
              <a:t>Weather – </a:t>
            </a:r>
            <a:r>
              <a:rPr lang="is-IS" dirty="0" smtClean="0">
                <a:latin typeface="Arial Narrow" pitchFamily="34" charset="0"/>
                <a:hlinkClick r:id="rId3"/>
              </a:rPr>
              <a:t>www.sarweather.com</a:t>
            </a:r>
            <a:endParaRPr lang="is-IS" dirty="0" smtClean="0">
              <a:latin typeface="Arial Narrow" pitchFamily="34" charset="0"/>
            </a:endParaRPr>
          </a:p>
          <a:p>
            <a:endParaRPr lang="is-IS" dirty="0"/>
          </a:p>
        </p:txBody>
      </p:sp>
      <p:sp>
        <p:nvSpPr>
          <p:cNvPr id="10" name="TextBox 9"/>
          <p:cNvSpPr txBox="1"/>
          <p:nvPr/>
        </p:nvSpPr>
        <p:spPr>
          <a:xfrm>
            <a:off x="6710531" y="-57907"/>
            <a:ext cx="2519247" cy="364715"/>
          </a:xfrm>
          <a:prstGeom prst="rect">
            <a:avLst/>
          </a:prstGeom>
          <a:noFill/>
        </p:spPr>
        <p:txBody>
          <a:bodyPr wrap="square" rtlCol="0">
            <a:spAutoFit/>
          </a:bodyPr>
          <a:lstStyle/>
          <a:p>
            <a:pPr algn="ctr">
              <a:lnSpc>
                <a:spcPct val="98000"/>
              </a:lnSpc>
              <a:tabLst>
                <a:tab pos="723900" algn="l"/>
                <a:tab pos="1447800" algn="l"/>
                <a:tab pos="2171700" algn="l"/>
                <a:tab pos="2895600" algn="l"/>
                <a:tab pos="3619500" algn="l"/>
                <a:tab pos="4343400" algn="l"/>
              </a:tabLst>
            </a:pPr>
            <a:r>
              <a:rPr lang="en-US" dirty="0" smtClean="0"/>
              <a:t>AOGS Singapore</a:t>
            </a:r>
            <a:endParaRPr lang="is-IS" dirty="0">
              <a:solidFill>
                <a:srgbClr val="000000"/>
              </a:solidFill>
            </a:endParaRPr>
          </a:p>
        </p:txBody>
      </p:sp>
      <p:pic>
        <p:nvPicPr>
          <p:cNvPr id="2" name="Picture 1" descr="Screen shot 2012-08-13 at 12.08.27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6987" y="1044576"/>
            <a:ext cx="7341939" cy="5198555"/>
          </a:xfrm>
          <a:prstGeom prst="rect">
            <a:avLst/>
          </a:prstGeom>
        </p:spPr>
      </p:pic>
    </p:spTree>
    <p:extLst>
      <p:ext uri="{BB962C8B-B14F-4D97-AF65-F5344CB8AC3E}">
        <p14:creationId xmlns:p14="http://schemas.microsoft.com/office/powerpoint/2010/main" val="2318536396"/>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500834"/>
            <a:ext cx="9144000" cy="35719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5" name="Rectangle 6"/>
          <p:cNvSpPr>
            <a:spLocks noChangeArrowheads="1"/>
          </p:cNvSpPr>
          <p:nvPr/>
        </p:nvSpPr>
        <p:spPr bwMode="auto">
          <a:xfrm>
            <a:off x="0" y="0"/>
            <a:ext cx="9180513" cy="1044576"/>
          </a:xfrm>
          <a:prstGeom prst="rect">
            <a:avLst/>
          </a:prstGeom>
          <a:solidFill>
            <a:srgbClr val="FF6600"/>
          </a:solidFill>
          <a:ln w="9525">
            <a:noFill/>
            <a:round/>
            <a:headEnd/>
            <a:tailEnd/>
          </a:ln>
          <a:effectLst/>
        </p:spPr>
        <p:txBody>
          <a:bodyPr wrap="none" anchor="ctr"/>
          <a:lstStyle/>
          <a:p>
            <a:endParaRPr lang="is-IS"/>
          </a:p>
        </p:txBody>
      </p:sp>
      <p:pic>
        <p:nvPicPr>
          <p:cNvPr id="12" name="Picture 1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640452" y="6525344"/>
            <a:ext cx="396044" cy="316835"/>
          </a:xfrm>
          <a:prstGeom prst="rect">
            <a:avLst/>
          </a:prstGeom>
        </p:spPr>
      </p:pic>
      <p:sp>
        <p:nvSpPr>
          <p:cNvPr id="13" name="Rectangle 12"/>
          <p:cNvSpPr/>
          <p:nvPr/>
        </p:nvSpPr>
        <p:spPr>
          <a:xfrm>
            <a:off x="0" y="6219228"/>
            <a:ext cx="3391343" cy="646331"/>
          </a:xfrm>
          <a:prstGeom prst="rect">
            <a:avLst/>
          </a:prstGeom>
        </p:spPr>
        <p:txBody>
          <a:bodyPr wrap="square">
            <a:spAutoFit/>
          </a:bodyPr>
          <a:lstStyle/>
          <a:p>
            <a:r>
              <a:rPr lang="is-IS" b="1" dirty="0" smtClean="0">
                <a:solidFill>
                  <a:srgbClr val="FF6600"/>
                </a:solidFill>
                <a:latin typeface="Arial Narrow" pitchFamily="34" charset="0"/>
              </a:rPr>
              <a:t>SAR</a:t>
            </a:r>
            <a:r>
              <a:rPr lang="is-IS" dirty="0" smtClean="0">
                <a:latin typeface="Arial Narrow" pitchFamily="34" charset="0"/>
              </a:rPr>
              <a:t>Weather – </a:t>
            </a:r>
            <a:r>
              <a:rPr lang="is-IS" dirty="0" smtClean="0">
                <a:latin typeface="Arial Narrow" pitchFamily="34" charset="0"/>
                <a:hlinkClick r:id="rId3"/>
              </a:rPr>
              <a:t>www.sarweather.com</a:t>
            </a:r>
            <a:endParaRPr lang="is-IS" dirty="0" smtClean="0">
              <a:latin typeface="Arial Narrow" pitchFamily="34" charset="0"/>
            </a:endParaRPr>
          </a:p>
          <a:p>
            <a:endParaRPr lang="is-IS" dirty="0"/>
          </a:p>
        </p:txBody>
      </p:sp>
      <p:sp>
        <p:nvSpPr>
          <p:cNvPr id="10" name="TextBox 9"/>
          <p:cNvSpPr txBox="1"/>
          <p:nvPr/>
        </p:nvSpPr>
        <p:spPr>
          <a:xfrm>
            <a:off x="6710531" y="-57907"/>
            <a:ext cx="2519247" cy="364715"/>
          </a:xfrm>
          <a:prstGeom prst="rect">
            <a:avLst/>
          </a:prstGeom>
          <a:noFill/>
        </p:spPr>
        <p:txBody>
          <a:bodyPr wrap="square" rtlCol="0">
            <a:spAutoFit/>
          </a:bodyPr>
          <a:lstStyle/>
          <a:p>
            <a:pPr algn="ctr">
              <a:lnSpc>
                <a:spcPct val="98000"/>
              </a:lnSpc>
              <a:tabLst>
                <a:tab pos="723900" algn="l"/>
                <a:tab pos="1447800" algn="l"/>
                <a:tab pos="2171700" algn="l"/>
                <a:tab pos="2895600" algn="l"/>
                <a:tab pos="3619500" algn="l"/>
                <a:tab pos="4343400" algn="l"/>
              </a:tabLst>
            </a:pPr>
            <a:r>
              <a:rPr lang="en-US" dirty="0" smtClean="0"/>
              <a:t>AOGS Singapore</a:t>
            </a:r>
            <a:endParaRPr lang="is-IS" dirty="0">
              <a:solidFill>
                <a:srgbClr val="000000"/>
              </a:solidFill>
            </a:endParaRPr>
          </a:p>
        </p:txBody>
      </p:sp>
      <p:pic>
        <p:nvPicPr>
          <p:cNvPr id="3" name="Picture 2" descr="Screen shot 2012-08-13 at 12.09.08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2961" y="1030533"/>
            <a:ext cx="7316871" cy="5188695"/>
          </a:xfrm>
          <a:prstGeom prst="rect">
            <a:avLst/>
          </a:prstGeom>
        </p:spPr>
      </p:pic>
      <p:sp>
        <p:nvSpPr>
          <p:cNvPr id="11" name="Rectangle 10"/>
          <p:cNvSpPr/>
          <p:nvPr/>
        </p:nvSpPr>
        <p:spPr>
          <a:xfrm>
            <a:off x="128693" y="38260"/>
            <a:ext cx="5205271" cy="830997"/>
          </a:xfrm>
          <a:prstGeom prst="rect">
            <a:avLst/>
          </a:prstGeom>
        </p:spPr>
        <p:txBody>
          <a:bodyPr wrap="none">
            <a:spAutoFit/>
          </a:bodyPr>
          <a:lstStyle/>
          <a:p>
            <a:pPr marL="431800" indent="-323850">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4800" dirty="0" smtClean="0"/>
              <a:t>More on the service</a:t>
            </a:r>
          </a:p>
        </p:txBody>
      </p:sp>
    </p:spTree>
    <p:extLst>
      <p:ext uri="{BB962C8B-B14F-4D97-AF65-F5344CB8AC3E}">
        <p14:creationId xmlns:p14="http://schemas.microsoft.com/office/powerpoint/2010/main" val="1898753076"/>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500834"/>
            <a:ext cx="9144000" cy="35719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5" name="Rectangle 6"/>
          <p:cNvSpPr>
            <a:spLocks noChangeArrowheads="1"/>
          </p:cNvSpPr>
          <p:nvPr/>
        </p:nvSpPr>
        <p:spPr bwMode="auto">
          <a:xfrm>
            <a:off x="0" y="0"/>
            <a:ext cx="9180513" cy="1044576"/>
          </a:xfrm>
          <a:prstGeom prst="rect">
            <a:avLst/>
          </a:prstGeom>
          <a:solidFill>
            <a:srgbClr val="FF6600"/>
          </a:solidFill>
          <a:ln w="9525">
            <a:noFill/>
            <a:round/>
            <a:headEnd/>
            <a:tailEnd/>
          </a:ln>
          <a:effectLst/>
        </p:spPr>
        <p:txBody>
          <a:bodyPr wrap="none" anchor="ctr"/>
          <a:lstStyle/>
          <a:p>
            <a:endParaRPr lang="is-IS"/>
          </a:p>
        </p:txBody>
      </p:sp>
      <p:pic>
        <p:nvPicPr>
          <p:cNvPr id="12" name="Picture 1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640452" y="6525344"/>
            <a:ext cx="396044" cy="316835"/>
          </a:xfrm>
          <a:prstGeom prst="rect">
            <a:avLst/>
          </a:prstGeom>
        </p:spPr>
      </p:pic>
      <p:sp>
        <p:nvSpPr>
          <p:cNvPr id="13" name="Rectangle 12"/>
          <p:cNvSpPr/>
          <p:nvPr/>
        </p:nvSpPr>
        <p:spPr>
          <a:xfrm>
            <a:off x="0" y="6219228"/>
            <a:ext cx="3391343" cy="646331"/>
          </a:xfrm>
          <a:prstGeom prst="rect">
            <a:avLst/>
          </a:prstGeom>
        </p:spPr>
        <p:txBody>
          <a:bodyPr wrap="square">
            <a:spAutoFit/>
          </a:bodyPr>
          <a:lstStyle/>
          <a:p>
            <a:r>
              <a:rPr lang="is-IS" b="1" dirty="0" smtClean="0">
                <a:solidFill>
                  <a:srgbClr val="FF6600"/>
                </a:solidFill>
                <a:latin typeface="Arial Narrow" pitchFamily="34" charset="0"/>
              </a:rPr>
              <a:t>SAR</a:t>
            </a:r>
            <a:r>
              <a:rPr lang="is-IS" dirty="0" smtClean="0">
                <a:latin typeface="Arial Narrow" pitchFamily="34" charset="0"/>
              </a:rPr>
              <a:t>Weather – </a:t>
            </a:r>
            <a:r>
              <a:rPr lang="is-IS" dirty="0" smtClean="0">
                <a:latin typeface="Arial Narrow" pitchFamily="34" charset="0"/>
                <a:hlinkClick r:id="rId3"/>
              </a:rPr>
              <a:t>www.sarweather.com</a:t>
            </a:r>
            <a:endParaRPr lang="is-IS" dirty="0" smtClean="0">
              <a:latin typeface="Arial Narrow" pitchFamily="34" charset="0"/>
            </a:endParaRPr>
          </a:p>
          <a:p>
            <a:endParaRPr lang="is-IS" dirty="0"/>
          </a:p>
        </p:txBody>
      </p:sp>
      <p:sp>
        <p:nvSpPr>
          <p:cNvPr id="10" name="TextBox 9"/>
          <p:cNvSpPr txBox="1"/>
          <p:nvPr/>
        </p:nvSpPr>
        <p:spPr>
          <a:xfrm>
            <a:off x="6710531" y="-57907"/>
            <a:ext cx="2519247" cy="364715"/>
          </a:xfrm>
          <a:prstGeom prst="rect">
            <a:avLst/>
          </a:prstGeom>
          <a:noFill/>
        </p:spPr>
        <p:txBody>
          <a:bodyPr wrap="square" rtlCol="0">
            <a:spAutoFit/>
          </a:bodyPr>
          <a:lstStyle/>
          <a:p>
            <a:pPr algn="ctr">
              <a:lnSpc>
                <a:spcPct val="98000"/>
              </a:lnSpc>
              <a:tabLst>
                <a:tab pos="723900" algn="l"/>
                <a:tab pos="1447800" algn="l"/>
                <a:tab pos="2171700" algn="l"/>
                <a:tab pos="2895600" algn="l"/>
                <a:tab pos="3619500" algn="l"/>
                <a:tab pos="4343400" algn="l"/>
              </a:tabLst>
            </a:pPr>
            <a:r>
              <a:rPr lang="en-US" dirty="0" smtClean="0"/>
              <a:t>AOGS Singapore</a:t>
            </a:r>
            <a:endParaRPr lang="is-IS" dirty="0">
              <a:solidFill>
                <a:srgbClr val="000000"/>
              </a:solidFill>
            </a:endParaRPr>
          </a:p>
        </p:txBody>
      </p:sp>
      <p:pic>
        <p:nvPicPr>
          <p:cNvPr id="2" name="Picture 1" descr="Screen shot 2012-08-13 at 12.09.53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4950" y="1044575"/>
            <a:ext cx="7557667" cy="5240427"/>
          </a:xfrm>
          <a:prstGeom prst="rect">
            <a:avLst/>
          </a:prstGeom>
        </p:spPr>
      </p:pic>
      <p:sp>
        <p:nvSpPr>
          <p:cNvPr id="11" name="Rectangle 10"/>
          <p:cNvSpPr/>
          <p:nvPr/>
        </p:nvSpPr>
        <p:spPr>
          <a:xfrm>
            <a:off x="128693" y="38260"/>
            <a:ext cx="5205271" cy="830997"/>
          </a:xfrm>
          <a:prstGeom prst="rect">
            <a:avLst/>
          </a:prstGeom>
        </p:spPr>
        <p:txBody>
          <a:bodyPr wrap="none">
            <a:spAutoFit/>
          </a:bodyPr>
          <a:lstStyle/>
          <a:p>
            <a:pPr marL="431800" indent="-323850">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4800" dirty="0" smtClean="0"/>
              <a:t>More on the service</a:t>
            </a:r>
          </a:p>
        </p:txBody>
      </p:sp>
    </p:spTree>
    <p:extLst>
      <p:ext uri="{BB962C8B-B14F-4D97-AF65-F5344CB8AC3E}">
        <p14:creationId xmlns:p14="http://schemas.microsoft.com/office/powerpoint/2010/main" val="1517464404"/>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500834"/>
            <a:ext cx="9144000" cy="35719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5" name="Rectangle 6"/>
          <p:cNvSpPr>
            <a:spLocks noChangeArrowheads="1"/>
          </p:cNvSpPr>
          <p:nvPr/>
        </p:nvSpPr>
        <p:spPr bwMode="auto">
          <a:xfrm>
            <a:off x="0" y="0"/>
            <a:ext cx="9180513" cy="1044576"/>
          </a:xfrm>
          <a:prstGeom prst="rect">
            <a:avLst/>
          </a:prstGeom>
          <a:solidFill>
            <a:srgbClr val="FF6600"/>
          </a:solidFill>
          <a:ln w="9525">
            <a:noFill/>
            <a:round/>
            <a:headEnd/>
            <a:tailEnd/>
          </a:ln>
          <a:effectLst/>
        </p:spPr>
        <p:txBody>
          <a:bodyPr wrap="none" anchor="ctr"/>
          <a:lstStyle/>
          <a:p>
            <a:endParaRPr lang="is-IS"/>
          </a:p>
        </p:txBody>
      </p:sp>
      <p:pic>
        <p:nvPicPr>
          <p:cNvPr id="12" name="Picture 1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640452" y="6525344"/>
            <a:ext cx="396044" cy="316835"/>
          </a:xfrm>
          <a:prstGeom prst="rect">
            <a:avLst/>
          </a:prstGeom>
        </p:spPr>
      </p:pic>
      <p:sp>
        <p:nvSpPr>
          <p:cNvPr id="13" name="Rectangle 12"/>
          <p:cNvSpPr/>
          <p:nvPr/>
        </p:nvSpPr>
        <p:spPr>
          <a:xfrm>
            <a:off x="0" y="6219228"/>
            <a:ext cx="3391343" cy="646331"/>
          </a:xfrm>
          <a:prstGeom prst="rect">
            <a:avLst/>
          </a:prstGeom>
        </p:spPr>
        <p:txBody>
          <a:bodyPr wrap="square">
            <a:spAutoFit/>
          </a:bodyPr>
          <a:lstStyle/>
          <a:p>
            <a:r>
              <a:rPr lang="is-IS" b="1" dirty="0" smtClean="0">
                <a:solidFill>
                  <a:srgbClr val="FF6600"/>
                </a:solidFill>
                <a:latin typeface="Arial Narrow" pitchFamily="34" charset="0"/>
              </a:rPr>
              <a:t>SAR</a:t>
            </a:r>
            <a:r>
              <a:rPr lang="is-IS" dirty="0" smtClean="0">
                <a:latin typeface="Arial Narrow" pitchFamily="34" charset="0"/>
              </a:rPr>
              <a:t>Weather – </a:t>
            </a:r>
            <a:r>
              <a:rPr lang="is-IS" dirty="0" smtClean="0">
                <a:latin typeface="Arial Narrow" pitchFamily="34" charset="0"/>
                <a:hlinkClick r:id="rId3"/>
              </a:rPr>
              <a:t>www.sarweather.com</a:t>
            </a:r>
            <a:endParaRPr lang="is-IS" dirty="0" smtClean="0">
              <a:latin typeface="Arial Narrow" pitchFamily="34" charset="0"/>
            </a:endParaRPr>
          </a:p>
          <a:p>
            <a:endParaRPr lang="is-IS" dirty="0"/>
          </a:p>
        </p:txBody>
      </p:sp>
      <p:sp>
        <p:nvSpPr>
          <p:cNvPr id="10" name="TextBox 9"/>
          <p:cNvSpPr txBox="1"/>
          <p:nvPr/>
        </p:nvSpPr>
        <p:spPr>
          <a:xfrm>
            <a:off x="6710531" y="-57907"/>
            <a:ext cx="2519247" cy="364715"/>
          </a:xfrm>
          <a:prstGeom prst="rect">
            <a:avLst/>
          </a:prstGeom>
          <a:noFill/>
        </p:spPr>
        <p:txBody>
          <a:bodyPr wrap="square" rtlCol="0">
            <a:spAutoFit/>
          </a:bodyPr>
          <a:lstStyle/>
          <a:p>
            <a:pPr algn="ctr">
              <a:lnSpc>
                <a:spcPct val="98000"/>
              </a:lnSpc>
              <a:tabLst>
                <a:tab pos="723900" algn="l"/>
                <a:tab pos="1447800" algn="l"/>
                <a:tab pos="2171700" algn="l"/>
                <a:tab pos="2895600" algn="l"/>
                <a:tab pos="3619500" algn="l"/>
                <a:tab pos="4343400" algn="l"/>
              </a:tabLst>
            </a:pPr>
            <a:r>
              <a:rPr lang="en-US" dirty="0" smtClean="0"/>
              <a:t>AOGS Singapore</a:t>
            </a:r>
            <a:endParaRPr lang="is-IS" dirty="0">
              <a:solidFill>
                <a:srgbClr val="000000"/>
              </a:solidFill>
            </a:endParaRPr>
          </a:p>
        </p:txBody>
      </p:sp>
      <p:pic>
        <p:nvPicPr>
          <p:cNvPr id="3" name="Picture 2" descr="Screen shot 2012-08-13 at 12.10.34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6448" y="1044576"/>
            <a:ext cx="7662243" cy="5216386"/>
          </a:xfrm>
          <a:prstGeom prst="rect">
            <a:avLst/>
          </a:prstGeom>
        </p:spPr>
      </p:pic>
      <p:sp>
        <p:nvSpPr>
          <p:cNvPr id="11" name="Rectangle 10"/>
          <p:cNvSpPr/>
          <p:nvPr/>
        </p:nvSpPr>
        <p:spPr>
          <a:xfrm>
            <a:off x="128693" y="38260"/>
            <a:ext cx="5205271" cy="830997"/>
          </a:xfrm>
          <a:prstGeom prst="rect">
            <a:avLst/>
          </a:prstGeom>
        </p:spPr>
        <p:txBody>
          <a:bodyPr wrap="none">
            <a:spAutoFit/>
          </a:bodyPr>
          <a:lstStyle/>
          <a:p>
            <a:pPr marL="431800" indent="-323850">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4800" dirty="0" smtClean="0"/>
              <a:t>More on the service</a:t>
            </a:r>
          </a:p>
        </p:txBody>
      </p:sp>
    </p:spTree>
    <p:extLst>
      <p:ext uri="{BB962C8B-B14F-4D97-AF65-F5344CB8AC3E}">
        <p14:creationId xmlns:p14="http://schemas.microsoft.com/office/powerpoint/2010/main" val="19365737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rkoma-AddaBar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861275" y="-808831"/>
            <a:ext cx="5612824" cy="8044438"/>
          </a:xfrm>
          <a:prstGeom prst="rect">
            <a:avLst/>
          </a:prstGeom>
        </p:spPr>
      </p:pic>
      <p:sp>
        <p:nvSpPr>
          <p:cNvPr id="17414" name="Rectangle 6"/>
          <p:cNvSpPr>
            <a:spLocks noChangeArrowheads="1"/>
          </p:cNvSpPr>
          <p:nvPr/>
        </p:nvSpPr>
        <p:spPr bwMode="auto">
          <a:xfrm>
            <a:off x="0" y="0"/>
            <a:ext cx="9180513" cy="539750"/>
          </a:xfrm>
          <a:prstGeom prst="rect">
            <a:avLst/>
          </a:prstGeom>
          <a:solidFill>
            <a:srgbClr val="FF6600"/>
          </a:solidFill>
          <a:ln w="9525">
            <a:noFill/>
            <a:round/>
            <a:headEnd/>
            <a:tailEnd/>
          </a:ln>
          <a:effectLst/>
        </p:spPr>
        <p:txBody>
          <a:bodyPr wrap="none" anchor="ctr"/>
          <a:lstStyle/>
          <a:p>
            <a:endParaRPr lang="is-IS"/>
          </a:p>
        </p:txBody>
      </p:sp>
      <p:sp>
        <p:nvSpPr>
          <p:cNvPr id="17" name="Rectangle 16"/>
          <p:cNvSpPr/>
          <p:nvPr/>
        </p:nvSpPr>
        <p:spPr>
          <a:xfrm>
            <a:off x="0" y="6500834"/>
            <a:ext cx="9144000" cy="35719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23" name="Rectangle 22"/>
          <p:cNvSpPr/>
          <p:nvPr/>
        </p:nvSpPr>
        <p:spPr>
          <a:xfrm>
            <a:off x="683568" y="0"/>
            <a:ext cx="6002765" cy="584776"/>
          </a:xfrm>
          <a:prstGeom prst="rect">
            <a:avLst/>
          </a:prstGeom>
        </p:spPr>
        <p:txBody>
          <a:bodyPr wrap="none">
            <a:spAutoFit/>
          </a:bodyPr>
          <a:lstStyle/>
          <a:p>
            <a:pPr marL="431800" indent="-323850">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Observations of weather in Iceland</a:t>
            </a:r>
          </a:p>
        </p:txBody>
      </p:sp>
      <p:sp>
        <p:nvSpPr>
          <p:cNvPr id="6" name="TextBox 5"/>
          <p:cNvSpPr txBox="1"/>
          <p:nvPr/>
        </p:nvSpPr>
        <p:spPr>
          <a:xfrm>
            <a:off x="835968" y="5605844"/>
            <a:ext cx="7659687" cy="830997"/>
          </a:xfrm>
          <a:prstGeom prst="rect">
            <a:avLst/>
          </a:prstGeom>
          <a:noFill/>
        </p:spPr>
        <p:txBody>
          <a:bodyPr wrap="square" rtlCol="0">
            <a:spAutoFit/>
          </a:bodyPr>
          <a:lstStyle/>
          <a:p>
            <a:r>
              <a:rPr lang="en-US" sz="2400" dirty="0" smtClean="0"/>
              <a:t>Mean annual precipitation for Iceland, 1931-1960, by </a:t>
            </a:r>
            <a:r>
              <a:rPr lang="en-US" sz="2400" dirty="0" err="1" smtClean="0"/>
              <a:t>Adda</a:t>
            </a:r>
            <a:r>
              <a:rPr lang="en-US" sz="2400" dirty="0" smtClean="0"/>
              <a:t> </a:t>
            </a:r>
            <a:r>
              <a:rPr lang="en-US" sz="2400" dirty="0" err="1" smtClean="0"/>
              <a:t>Bára</a:t>
            </a:r>
            <a:r>
              <a:rPr lang="en-US" sz="2400" dirty="0" smtClean="0"/>
              <a:t> </a:t>
            </a:r>
            <a:r>
              <a:rPr lang="en-US" sz="2400" dirty="0" err="1" smtClean="0"/>
              <a:t>Sigfúsdóttir</a:t>
            </a:r>
            <a:r>
              <a:rPr lang="en-US" sz="2400" dirty="0" smtClean="0"/>
              <a:t>, at the Icelandic Meteorological Office</a:t>
            </a:r>
            <a:endParaRPr lang="en-US" sz="2400" dirty="0"/>
          </a:p>
        </p:txBody>
      </p:sp>
      <p:sp>
        <p:nvSpPr>
          <p:cNvPr id="14" name="TextBox 13"/>
          <p:cNvSpPr txBox="1"/>
          <p:nvPr/>
        </p:nvSpPr>
        <p:spPr>
          <a:xfrm>
            <a:off x="6710531" y="-57907"/>
            <a:ext cx="2519247" cy="636174"/>
          </a:xfrm>
          <a:prstGeom prst="rect">
            <a:avLst/>
          </a:prstGeom>
          <a:noFill/>
        </p:spPr>
        <p:txBody>
          <a:bodyPr wrap="square" rtlCol="0">
            <a:spAutoFit/>
          </a:bodyPr>
          <a:lstStyle/>
          <a:p>
            <a:pPr algn="ctr">
              <a:lnSpc>
                <a:spcPct val="98000"/>
              </a:lnSpc>
              <a:tabLst>
                <a:tab pos="723900" algn="l"/>
                <a:tab pos="1447800" algn="l"/>
                <a:tab pos="2171700" algn="l"/>
                <a:tab pos="2895600" algn="l"/>
                <a:tab pos="3619500" algn="l"/>
                <a:tab pos="4343400" algn="l"/>
              </a:tabLst>
            </a:pPr>
            <a:r>
              <a:rPr lang="en-US" dirty="0" err="1" smtClean="0"/>
              <a:t>Geofysisk</a:t>
            </a:r>
            <a:r>
              <a:rPr lang="en-US" dirty="0" smtClean="0"/>
              <a:t> </a:t>
            </a:r>
            <a:r>
              <a:rPr lang="en-US" dirty="0" err="1" smtClean="0"/>
              <a:t>Institutt</a:t>
            </a:r>
            <a:r>
              <a:rPr lang="en-US" dirty="0" smtClean="0"/>
              <a:t>, 2013-02-08</a:t>
            </a:r>
            <a:endParaRPr lang="is-IS" dirty="0">
              <a:solidFill>
                <a:srgbClr val="000000"/>
              </a:solidFill>
            </a:endParaRPr>
          </a:p>
        </p:txBody>
      </p:sp>
    </p:spTree>
    <p:extLst>
      <p:ext uri="{BB962C8B-B14F-4D97-AF65-F5344CB8AC3E}">
        <p14:creationId xmlns:p14="http://schemas.microsoft.com/office/powerpoint/2010/main" val="242940709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4" name="Rectangle 6"/>
          <p:cNvSpPr>
            <a:spLocks noChangeArrowheads="1"/>
          </p:cNvSpPr>
          <p:nvPr/>
        </p:nvSpPr>
        <p:spPr bwMode="auto">
          <a:xfrm>
            <a:off x="0" y="0"/>
            <a:ext cx="9180513" cy="539750"/>
          </a:xfrm>
          <a:prstGeom prst="rect">
            <a:avLst/>
          </a:prstGeom>
          <a:solidFill>
            <a:srgbClr val="FF6600"/>
          </a:solidFill>
          <a:ln w="9525">
            <a:noFill/>
            <a:round/>
            <a:headEnd/>
            <a:tailEnd/>
          </a:ln>
          <a:effectLst/>
        </p:spPr>
        <p:txBody>
          <a:bodyPr wrap="none" anchor="ctr"/>
          <a:lstStyle/>
          <a:p>
            <a:endParaRPr lang="is-IS"/>
          </a:p>
        </p:txBody>
      </p:sp>
      <p:sp>
        <p:nvSpPr>
          <p:cNvPr id="17" name="Rectangle 16"/>
          <p:cNvSpPr/>
          <p:nvPr/>
        </p:nvSpPr>
        <p:spPr>
          <a:xfrm>
            <a:off x="0" y="6500834"/>
            <a:ext cx="9144000" cy="35719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23" name="Rectangle 22"/>
          <p:cNvSpPr/>
          <p:nvPr/>
        </p:nvSpPr>
        <p:spPr>
          <a:xfrm>
            <a:off x="683568" y="0"/>
            <a:ext cx="6002765" cy="584776"/>
          </a:xfrm>
          <a:prstGeom prst="rect">
            <a:avLst/>
          </a:prstGeom>
        </p:spPr>
        <p:txBody>
          <a:bodyPr wrap="none">
            <a:spAutoFit/>
          </a:bodyPr>
          <a:lstStyle/>
          <a:p>
            <a:pPr marL="431800" indent="-323850">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Observations of weather in Iceland</a:t>
            </a:r>
          </a:p>
        </p:txBody>
      </p:sp>
      <p:sp>
        <p:nvSpPr>
          <p:cNvPr id="14" name="TextBox 13"/>
          <p:cNvSpPr txBox="1"/>
          <p:nvPr/>
        </p:nvSpPr>
        <p:spPr>
          <a:xfrm>
            <a:off x="6710531" y="-57907"/>
            <a:ext cx="2519247" cy="636174"/>
          </a:xfrm>
          <a:prstGeom prst="rect">
            <a:avLst/>
          </a:prstGeom>
          <a:noFill/>
        </p:spPr>
        <p:txBody>
          <a:bodyPr wrap="square" rtlCol="0">
            <a:spAutoFit/>
          </a:bodyPr>
          <a:lstStyle/>
          <a:p>
            <a:pPr algn="ctr">
              <a:lnSpc>
                <a:spcPct val="98000"/>
              </a:lnSpc>
              <a:tabLst>
                <a:tab pos="723900" algn="l"/>
                <a:tab pos="1447800" algn="l"/>
                <a:tab pos="2171700" algn="l"/>
                <a:tab pos="2895600" algn="l"/>
                <a:tab pos="3619500" algn="l"/>
                <a:tab pos="4343400" algn="l"/>
              </a:tabLst>
            </a:pPr>
            <a:r>
              <a:rPr lang="en-US" dirty="0" err="1" smtClean="0"/>
              <a:t>Geofysisk</a:t>
            </a:r>
            <a:r>
              <a:rPr lang="en-US" dirty="0" smtClean="0"/>
              <a:t> </a:t>
            </a:r>
            <a:r>
              <a:rPr lang="en-US" dirty="0" err="1" smtClean="0"/>
              <a:t>Institutt</a:t>
            </a:r>
            <a:r>
              <a:rPr lang="en-US" dirty="0" smtClean="0"/>
              <a:t>, 2013-02-08</a:t>
            </a:r>
            <a:endParaRPr lang="is-IS" dirty="0">
              <a:solidFill>
                <a:srgbClr val="000000"/>
              </a:solidFill>
            </a:endParaRPr>
          </a:p>
        </p:txBody>
      </p:sp>
      <p:pic>
        <p:nvPicPr>
          <p:cNvPr id="3" name="Picture 2" descr="Vatnajokul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9750"/>
            <a:ext cx="3962400" cy="3053416"/>
          </a:xfrm>
          <a:prstGeom prst="rect">
            <a:avLst/>
          </a:prstGeom>
        </p:spPr>
      </p:pic>
      <p:sp>
        <p:nvSpPr>
          <p:cNvPr id="4" name="Oval 3"/>
          <p:cNvSpPr/>
          <p:nvPr/>
        </p:nvSpPr>
        <p:spPr>
          <a:xfrm>
            <a:off x="1016000" y="1562100"/>
            <a:ext cx="558800" cy="520700"/>
          </a:xfrm>
          <a:prstGeom prst="ellipse">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7" name="Picture 6" descr="grimsfjall.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09900" y="1900259"/>
            <a:ext cx="6134100" cy="4600575"/>
          </a:xfrm>
          <a:prstGeom prst="rect">
            <a:avLst/>
          </a:prstGeom>
        </p:spPr>
      </p:pic>
      <p:sp>
        <p:nvSpPr>
          <p:cNvPr id="6" name="TextBox 5"/>
          <p:cNvSpPr txBox="1"/>
          <p:nvPr/>
        </p:nvSpPr>
        <p:spPr>
          <a:xfrm>
            <a:off x="835968" y="5199444"/>
            <a:ext cx="7659687" cy="461665"/>
          </a:xfrm>
          <a:prstGeom prst="rect">
            <a:avLst/>
          </a:prstGeom>
          <a:noFill/>
        </p:spPr>
        <p:txBody>
          <a:bodyPr wrap="square" rtlCol="0">
            <a:spAutoFit/>
          </a:bodyPr>
          <a:lstStyle/>
          <a:p>
            <a:r>
              <a:rPr lang="en-US" sz="2400" dirty="0" smtClean="0"/>
              <a:t>Not just a problem observing precipitation</a:t>
            </a:r>
            <a:endParaRPr lang="en-US" sz="2400" dirty="0"/>
          </a:p>
        </p:txBody>
      </p:sp>
      <p:sp>
        <p:nvSpPr>
          <p:cNvPr id="2" name="TextBox 1"/>
          <p:cNvSpPr txBox="1"/>
          <p:nvPr/>
        </p:nvSpPr>
        <p:spPr>
          <a:xfrm>
            <a:off x="6642745" y="6121400"/>
            <a:ext cx="2501255" cy="379434"/>
          </a:xfrm>
          <a:prstGeom prst="rect">
            <a:avLst/>
          </a:prstGeom>
          <a:noFill/>
        </p:spPr>
        <p:txBody>
          <a:bodyPr wrap="square" rtlCol="0">
            <a:spAutoFit/>
          </a:bodyPr>
          <a:lstStyle/>
          <a:p>
            <a:r>
              <a:rPr lang="en-GB" dirty="0" smtClean="0"/>
              <a:t>Photo: </a:t>
            </a:r>
            <a:r>
              <a:rPr lang="en-GB" dirty="0" err="1" smtClean="0"/>
              <a:t>Einar</a:t>
            </a:r>
            <a:r>
              <a:rPr lang="en-GB" dirty="0" smtClean="0"/>
              <a:t> </a:t>
            </a:r>
            <a:r>
              <a:rPr lang="en-GB" dirty="0" err="1" smtClean="0"/>
              <a:t>Kjartansson</a:t>
            </a:r>
            <a:endParaRPr lang="en-GB" dirty="0"/>
          </a:p>
        </p:txBody>
      </p:sp>
    </p:spTree>
    <p:extLst>
      <p:ext uri="{BB962C8B-B14F-4D97-AF65-F5344CB8AC3E}">
        <p14:creationId xmlns:p14="http://schemas.microsoft.com/office/powerpoint/2010/main" val="262920735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vindhradamaelir-grimsfjal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584776"/>
            <a:ext cx="4267200" cy="5689600"/>
          </a:xfrm>
          <a:prstGeom prst="rect">
            <a:avLst/>
          </a:prstGeom>
        </p:spPr>
      </p:pic>
      <p:sp>
        <p:nvSpPr>
          <p:cNvPr id="17414" name="Rectangle 6"/>
          <p:cNvSpPr>
            <a:spLocks noChangeArrowheads="1"/>
          </p:cNvSpPr>
          <p:nvPr/>
        </p:nvSpPr>
        <p:spPr bwMode="auto">
          <a:xfrm>
            <a:off x="0" y="0"/>
            <a:ext cx="9180513" cy="539750"/>
          </a:xfrm>
          <a:prstGeom prst="rect">
            <a:avLst/>
          </a:prstGeom>
          <a:solidFill>
            <a:srgbClr val="FF6600"/>
          </a:solidFill>
          <a:ln w="9525">
            <a:noFill/>
            <a:round/>
            <a:headEnd/>
            <a:tailEnd/>
          </a:ln>
          <a:effectLst/>
        </p:spPr>
        <p:txBody>
          <a:bodyPr wrap="none" anchor="ctr"/>
          <a:lstStyle/>
          <a:p>
            <a:endParaRPr lang="is-IS"/>
          </a:p>
        </p:txBody>
      </p:sp>
      <p:sp>
        <p:nvSpPr>
          <p:cNvPr id="17" name="Rectangle 16"/>
          <p:cNvSpPr/>
          <p:nvPr/>
        </p:nvSpPr>
        <p:spPr>
          <a:xfrm>
            <a:off x="0" y="6500834"/>
            <a:ext cx="9144000" cy="35719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23" name="Rectangle 22"/>
          <p:cNvSpPr/>
          <p:nvPr/>
        </p:nvSpPr>
        <p:spPr>
          <a:xfrm>
            <a:off x="683568" y="0"/>
            <a:ext cx="6002765" cy="584776"/>
          </a:xfrm>
          <a:prstGeom prst="rect">
            <a:avLst/>
          </a:prstGeom>
        </p:spPr>
        <p:txBody>
          <a:bodyPr wrap="none">
            <a:spAutoFit/>
          </a:bodyPr>
          <a:lstStyle/>
          <a:p>
            <a:pPr marL="431800" indent="-323850">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dirty="0" smtClean="0"/>
              <a:t>Observations of weather in Iceland</a:t>
            </a:r>
          </a:p>
        </p:txBody>
      </p:sp>
      <p:sp>
        <p:nvSpPr>
          <p:cNvPr id="6" name="TextBox 5"/>
          <p:cNvSpPr txBox="1"/>
          <p:nvPr/>
        </p:nvSpPr>
        <p:spPr>
          <a:xfrm>
            <a:off x="835968" y="5199444"/>
            <a:ext cx="7659687" cy="461665"/>
          </a:xfrm>
          <a:prstGeom prst="rect">
            <a:avLst/>
          </a:prstGeom>
          <a:noFill/>
        </p:spPr>
        <p:txBody>
          <a:bodyPr wrap="square" rtlCol="0">
            <a:spAutoFit/>
          </a:bodyPr>
          <a:lstStyle/>
          <a:p>
            <a:r>
              <a:rPr lang="en-US" sz="2400" dirty="0" smtClean="0"/>
              <a:t>Winds can be tricky to observe as well</a:t>
            </a:r>
            <a:endParaRPr lang="en-US" sz="2400" dirty="0"/>
          </a:p>
        </p:txBody>
      </p:sp>
      <p:sp>
        <p:nvSpPr>
          <p:cNvPr id="14" name="TextBox 13"/>
          <p:cNvSpPr txBox="1"/>
          <p:nvPr/>
        </p:nvSpPr>
        <p:spPr>
          <a:xfrm>
            <a:off x="6710531" y="-57907"/>
            <a:ext cx="2519247" cy="636174"/>
          </a:xfrm>
          <a:prstGeom prst="rect">
            <a:avLst/>
          </a:prstGeom>
          <a:noFill/>
        </p:spPr>
        <p:txBody>
          <a:bodyPr wrap="square" rtlCol="0">
            <a:spAutoFit/>
          </a:bodyPr>
          <a:lstStyle/>
          <a:p>
            <a:pPr algn="ctr">
              <a:lnSpc>
                <a:spcPct val="98000"/>
              </a:lnSpc>
              <a:tabLst>
                <a:tab pos="723900" algn="l"/>
                <a:tab pos="1447800" algn="l"/>
                <a:tab pos="2171700" algn="l"/>
                <a:tab pos="2895600" algn="l"/>
                <a:tab pos="3619500" algn="l"/>
                <a:tab pos="4343400" algn="l"/>
              </a:tabLst>
            </a:pPr>
            <a:r>
              <a:rPr lang="en-US" dirty="0" err="1" smtClean="0"/>
              <a:t>Geofysisk</a:t>
            </a:r>
            <a:r>
              <a:rPr lang="en-US" dirty="0" smtClean="0"/>
              <a:t> </a:t>
            </a:r>
            <a:r>
              <a:rPr lang="en-US" dirty="0" err="1" smtClean="0"/>
              <a:t>Institutt</a:t>
            </a:r>
            <a:r>
              <a:rPr lang="en-US" dirty="0" smtClean="0"/>
              <a:t>, 2013-02-08</a:t>
            </a:r>
            <a:endParaRPr lang="is-IS" dirty="0">
              <a:solidFill>
                <a:srgbClr val="000000"/>
              </a:solidFill>
            </a:endParaRPr>
          </a:p>
        </p:txBody>
      </p:sp>
      <p:pic>
        <p:nvPicPr>
          <p:cNvPr id="3" name="Picture 2" descr="Vatnajokull.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500" y="1531284"/>
            <a:ext cx="3962400" cy="3053416"/>
          </a:xfrm>
          <a:prstGeom prst="rect">
            <a:avLst/>
          </a:prstGeom>
        </p:spPr>
      </p:pic>
      <p:sp>
        <p:nvSpPr>
          <p:cNvPr id="4" name="Oval 3"/>
          <p:cNvSpPr/>
          <p:nvPr/>
        </p:nvSpPr>
        <p:spPr>
          <a:xfrm>
            <a:off x="1587500" y="2603500"/>
            <a:ext cx="558800" cy="520700"/>
          </a:xfrm>
          <a:prstGeom prst="ellipse">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8791205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
      <a:cs typeface="DejaVu Sans"/>
    </a:majorFont>
    <a:minorFont>
      <a:latin typeface="Arial"/>
      <a:ea typeface=""/>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5167</TotalTime>
  <Words>4927</Words>
  <Application>Microsoft Macintosh PowerPoint</Application>
  <PresentationFormat>On-screen Show (4:3)</PresentationFormat>
  <Paragraphs>485</Paragraphs>
  <Slides>64</Slides>
  <Notes>57</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64</vt:i4>
      </vt:variant>
    </vt:vector>
  </HeadingPairs>
  <TitlesOfParts>
    <vt:vector size="66" baseType="lpstr">
      <vt:lpstr>Office Theme</vt:lpstr>
      <vt:lpstr>Chart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Belgingur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Ólafur Rögnvaldsson</dc:creator>
  <cp:lastModifiedBy>Ólafur Rögnvaldsson</cp:lastModifiedBy>
  <cp:revision>302</cp:revision>
  <dcterms:created xsi:type="dcterms:W3CDTF">2012-01-09T23:06:05Z</dcterms:created>
  <dcterms:modified xsi:type="dcterms:W3CDTF">2013-02-08T11:38:55Z</dcterms:modified>
</cp:coreProperties>
</file>