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1"/>
  </p:notesMasterIdLst>
  <p:sldIdLst>
    <p:sldId id="281" r:id="rId2"/>
    <p:sldId id="297" r:id="rId3"/>
    <p:sldId id="379" r:id="rId4"/>
    <p:sldId id="397" r:id="rId5"/>
    <p:sldId id="398" r:id="rId6"/>
    <p:sldId id="399" r:id="rId7"/>
    <p:sldId id="402" r:id="rId8"/>
    <p:sldId id="400" r:id="rId9"/>
    <p:sldId id="383" r:id="rId10"/>
    <p:sldId id="381" r:id="rId11"/>
    <p:sldId id="273" r:id="rId12"/>
    <p:sldId id="274" r:id="rId13"/>
    <p:sldId id="275" r:id="rId14"/>
    <p:sldId id="277" r:id="rId15"/>
    <p:sldId id="278" r:id="rId16"/>
    <p:sldId id="401" r:id="rId17"/>
    <p:sldId id="269" r:id="rId18"/>
    <p:sldId id="257" r:id="rId19"/>
    <p:sldId id="39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25" autoAdjust="0"/>
    <p:restoredTop sz="84626" autoAdjust="0"/>
  </p:normalViewPr>
  <p:slideViewPr>
    <p:cSldViewPr snapToGrid="0" snapToObjects="1">
      <p:cViewPr varScale="1">
        <p:scale>
          <a:sx n="105" d="100"/>
          <a:sy n="105" d="100"/>
        </p:scale>
        <p:origin x="52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98AA9-4C71-E94A-9740-6302F92BCF53}" type="datetimeFigureOut">
              <a:rPr lang="en-US" smtClean="0"/>
              <a:t>11/15/18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75533-2D9F-C748-959A-F726E93A2B6D}" type="slidenum">
              <a:rPr lang="en-GB" smtClean="0"/>
              <a:t>‹#›</a:t>
            </a:fld>
            <a:endParaRPr lang="en-GB"/>
          </a:p>
        </p:txBody>
      </p:sp>
    </p:spTree>
    <p:extLst>
      <p:ext uri="{BB962C8B-B14F-4D97-AF65-F5344CB8AC3E}">
        <p14:creationId xmlns:p14="http://schemas.microsoft.com/office/powerpoint/2010/main" val="22075343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1</a:t>
            </a:fld>
            <a:endParaRPr lang="en-GB"/>
          </a:p>
        </p:txBody>
      </p:sp>
    </p:spTree>
    <p:extLst>
      <p:ext uri="{BB962C8B-B14F-4D97-AF65-F5344CB8AC3E}">
        <p14:creationId xmlns:p14="http://schemas.microsoft.com/office/powerpoint/2010/main" val="488774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10</a:t>
            </a:fld>
            <a:endParaRPr lang="en-GB" dirty="0"/>
          </a:p>
        </p:txBody>
      </p:sp>
    </p:spTree>
    <p:extLst>
      <p:ext uri="{BB962C8B-B14F-4D97-AF65-F5344CB8AC3E}">
        <p14:creationId xmlns:p14="http://schemas.microsoft.com/office/powerpoint/2010/main" val="1116335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19</a:t>
            </a:fld>
            <a:endParaRPr lang="en-GB" dirty="0"/>
          </a:p>
        </p:txBody>
      </p:sp>
    </p:spTree>
    <p:extLst>
      <p:ext uri="{BB962C8B-B14F-4D97-AF65-F5344CB8AC3E}">
        <p14:creationId xmlns:p14="http://schemas.microsoft.com/office/powerpoint/2010/main" val="389853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2</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3</a:t>
            </a:fld>
            <a:endParaRPr lang="en-GB" dirty="0"/>
          </a:p>
        </p:txBody>
      </p:sp>
    </p:spTree>
    <p:extLst>
      <p:ext uri="{BB962C8B-B14F-4D97-AF65-F5344CB8AC3E}">
        <p14:creationId xmlns:p14="http://schemas.microsoft.com/office/powerpoint/2010/main" val="52732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4</a:t>
            </a:fld>
            <a:endParaRPr lang="en-GB" dirty="0"/>
          </a:p>
        </p:txBody>
      </p:sp>
    </p:spTree>
    <p:extLst>
      <p:ext uri="{BB962C8B-B14F-4D97-AF65-F5344CB8AC3E}">
        <p14:creationId xmlns:p14="http://schemas.microsoft.com/office/powerpoint/2010/main" val="1751815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5</a:t>
            </a:fld>
            <a:endParaRPr lang="en-GB" dirty="0"/>
          </a:p>
        </p:txBody>
      </p:sp>
    </p:spTree>
    <p:extLst>
      <p:ext uri="{BB962C8B-B14F-4D97-AF65-F5344CB8AC3E}">
        <p14:creationId xmlns:p14="http://schemas.microsoft.com/office/powerpoint/2010/main" val="3988772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6</a:t>
            </a:fld>
            <a:endParaRPr lang="en-GB" dirty="0"/>
          </a:p>
        </p:txBody>
      </p:sp>
    </p:spTree>
    <p:extLst>
      <p:ext uri="{BB962C8B-B14F-4D97-AF65-F5344CB8AC3E}">
        <p14:creationId xmlns:p14="http://schemas.microsoft.com/office/powerpoint/2010/main" val="3177157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Schematic of the main components of the WOD system. Red lines indicate data being written whilst green lines show data being read. Blue lines represent messages being sent and blue boxes show individual tasks within the WOD system. The cylinders are databases, to the left is the meta-database and to the right is the shared file-system database. The black boxes represent components of the WOD system that perform specific tasks, such are running the weather model (i.e. </a:t>
            </a:r>
            <a:r>
              <a:rPr lang="en-US" sz="1200" kern="1200" dirty="0" err="1">
                <a:solidFill>
                  <a:schemeClr val="tx1"/>
                </a:solidFill>
                <a:effectLst/>
                <a:latin typeface="+mn-lt"/>
                <a:ea typeface="+mn-ea"/>
                <a:cs typeface="+mn-cs"/>
              </a:rPr>
              <a:t>Modeller</a:t>
            </a:r>
            <a:r>
              <a:rPr lang="en-US" sz="1200" kern="1200" dirty="0">
                <a:solidFill>
                  <a:schemeClr val="tx1"/>
                </a:solidFill>
                <a:effectLst/>
                <a:latin typeface="+mn-lt"/>
                <a:ea typeface="+mn-ea"/>
                <a:cs typeface="+mn-cs"/>
              </a:rPr>
              <a:t>) or create weather charts (i.e. Plotter). See text for more detailed description of each component.</a:t>
            </a:r>
            <a:r>
              <a:rPr lang="en-US" dirty="0">
                <a:effectLst/>
              </a:rPr>
              <a:t> </a:t>
            </a:r>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7</a:t>
            </a:fld>
            <a:endParaRPr lang="en-GB" dirty="0"/>
          </a:p>
        </p:txBody>
      </p:sp>
    </p:spTree>
    <p:extLst>
      <p:ext uri="{BB962C8B-B14F-4D97-AF65-F5344CB8AC3E}">
        <p14:creationId xmlns:p14="http://schemas.microsoft.com/office/powerpoint/2010/main" val="374424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Schematic of the main components of the WOD system. Red lines indicate data being written whilst green lines show data being read. Blue lines represent messages being sent and blue boxes show individual tasks within the WOD system. The cylinders are databases, to the left is the meta-database and to the right is the shared file-system database. The black boxes represent components of the WOD system that perform specific tasks, such are running the weather model (i.e. </a:t>
            </a:r>
            <a:r>
              <a:rPr lang="en-US" sz="1200" kern="1200" dirty="0" err="1">
                <a:solidFill>
                  <a:schemeClr val="tx1"/>
                </a:solidFill>
                <a:effectLst/>
                <a:latin typeface="+mn-lt"/>
                <a:ea typeface="+mn-ea"/>
                <a:cs typeface="+mn-cs"/>
              </a:rPr>
              <a:t>Modeller</a:t>
            </a:r>
            <a:r>
              <a:rPr lang="en-US" sz="1200" kern="1200" dirty="0">
                <a:solidFill>
                  <a:schemeClr val="tx1"/>
                </a:solidFill>
                <a:effectLst/>
                <a:latin typeface="+mn-lt"/>
                <a:ea typeface="+mn-ea"/>
                <a:cs typeface="+mn-cs"/>
              </a:rPr>
              <a:t>) or create weather charts (i.e. Plotter). See text for more detailed description of each component.</a:t>
            </a:r>
            <a:r>
              <a:rPr lang="en-US" dirty="0">
                <a:effectLst/>
              </a:rPr>
              <a:t> </a:t>
            </a:r>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8</a:t>
            </a:fld>
            <a:endParaRPr lang="en-GB" dirty="0"/>
          </a:p>
        </p:txBody>
      </p:sp>
    </p:spTree>
    <p:extLst>
      <p:ext uri="{BB962C8B-B14F-4D97-AF65-F5344CB8AC3E}">
        <p14:creationId xmlns:p14="http://schemas.microsoft.com/office/powerpoint/2010/main" val="2023745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9</a:t>
            </a:fld>
            <a:endParaRPr lang="en-GB" dirty="0"/>
          </a:p>
        </p:txBody>
      </p:sp>
    </p:spTree>
    <p:extLst>
      <p:ext uri="{BB962C8B-B14F-4D97-AF65-F5344CB8AC3E}">
        <p14:creationId xmlns:p14="http://schemas.microsoft.com/office/powerpoint/2010/main" val="194241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is-I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s-I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is-I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is-IS"/>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is-I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s-I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s-IS"/>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11/15/18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11/15/18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11/15/18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is-I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is-I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is-I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11/15/18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r@belgingur.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574"/>
            <a:ext cx="7772400" cy="690745"/>
          </a:xfrm>
        </p:spPr>
        <p:txBody>
          <a:bodyPr>
            <a:normAutofit fontScale="90000"/>
          </a:bodyPr>
          <a:lstStyle/>
          <a:p>
            <a:br>
              <a:rPr lang="en-GB" dirty="0"/>
            </a:br>
            <a:r>
              <a:rPr lang="en-GB" dirty="0"/>
              <a:t>Greening of the Amazon</a:t>
            </a:r>
          </a:p>
        </p:txBody>
      </p:sp>
      <p:sp>
        <p:nvSpPr>
          <p:cNvPr id="3" name="Subtitle 2"/>
          <p:cNvSpPr>
            <a:spLocks noGrp="1"/>
          </p:cNvSpPr>
          <p:nvPr>
            <p:ph type="subTitle" idx="1"/>
          </p:nvPr>
        </p:nvSpPr>
        <p:spPr>
          <a:xfrm>
            <a:off x="1371600" y="2430860"/>
            <a:ext cx="6400800" cy="3268763"/>
          </a:xfrm>
        </p:spPr>
        <p:txBody>
          <a:bodyPr>
            <a:normAutofit/>
          </a:bodyPr>
          <a:lstStyle/>
          <a:p>
            <a:r>
              <a:rPr lang="en-GB" sz="3200" dirty="0"/>
              <a:t>Rise of renewable energy in Brazil</a:t>
            </a:r>
          </a:p>
          <a:p>
            <a:endParaRPr lang="en-GB" sz="1900" dirty="0"/>
          </a:p>
          <a:p>
            <a:r>
              <a:rPr lang="en-GB" sz="1900" dirty="0"/>
              <a:t>Ólafur Rögnvaldsson</a:t>
            </a:r>
            <a:endParaRPr lang="en-GB" sz="1900" baseline="30000" dirty="0"/>
          </a:p>
          <a:p>
            <a:r>
              <a:rPr lang="en-GB" sz="1900" dirty="0"/>
              <a:t>&amp; </a:t>
            </a:r>
          </a:p>
          <a:p>
            <a:r>
              <a:rPr lang="en-GB" sz="1900" dirty="0"/>
              <a:t>João </a:t>
            </a:r>
            <a:r>
              <a:rPr lang="en-GB" sz="1900" dirty="0" err="1"/>
              <a:t>Hackerott</a:t>
            </a:r>
            <a:endParaRPr lang="en-GB" sz="1900" dirty="0"/>
          </a:p>
          <a:p>
            <a:r>
              <a:rPr lang="en-GB" sz="1900" dirty="0" err="1"/>
              <a:t>Belgingur</a:t>
            </a:r>
            <a:endParaRPr lang="en-GB" sz="1900" dirty="0"/>
          </a:p>
          <a:p>
            <a:r>
              <a:rPr lang="en-GB" sz="1900" dirty="0">
                <a:hlinkClick r:id="rId3"/>
              </a:rPr>
              <a:t>or@belgingur.eu</a:t>
            </a:r>
            <a:endParaRPr lang="en-GB" sz="1900" dirty="0"/>
          </a:p>
        </p:txBody>
      </p:sp>
      <p:pic>
        <p:nvPicPr>
          <p:cNvPr id="4" name="Picture 3" descr="belgingur-logo-color-horizont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TextBox 4">
            <a:extLst>
              <a:ext uri="{FF2B5EF4-FFF2-40B4-BE49-F238E27FC236}">
                <a16:creationId xmlns:a16="http://schemas.microsoft.com/office/drawing/2014/main" id="{623228CF-1045-C64D-B45F-3BABDA7DDFBB}"/>
              </a:ext>
            </a:extLst>
          </p:cNvPr>
          <p:cNvSpPr txBox="1"/>
          <p:nvPr/>
        </p:nvSpPr>
        <p:spPr>
          <a:xfrm>
            <a:off x="5823284" y="1094874"/>
            <a:ext cx="184731" cy="369332"/>
          </a:xfrm>
          <a:prstGeom prst="rect">
            <a:avLst/>
          </a:prstGeom>
          <a:noFill/>
        </p:spPr>
        <p:txBody>
          <a:bodyPr wrap="none" rtlCol="0">
            <a:spAutoFit/>
          </a:bodyPr>
          <a:lstStyle/>
          <a:p>
            <a:endParaRPr lang="en-US"/>
          </a:p>
        </p:txBody>
      </p:sp>
      <p:sp>
        <p:nvSpPr>
          <p:cNvPr id="6" name="Rectangle 5">
            <a:extLst>
              <a:ext uri="{FF2B5EF4-FFF2-40B4-BE49-F238E27FC236}">
                <a16:creationId xmlns:a16="http://schemas.microsoft.com/office/drawing/2014/main" id="{1AF174ED-9A0A-7C4A-818B-5D99C35ABFFC}"/>
              </a:ext>
            </a:extLst>
          </p:cNvPr>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675826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Trade energy applications</a:t>
            </a:r>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8" name="Content Placeholder 7">
            <a:extLst>
              <a:ext uri="{FF2B5EF4-FFF2-40B4-BE49-F238E27FC236}">
                <a16:creationId xmlns:a16="http://schemas.microsoft.com/office/drawing/2014/main" id="{5068B179-125A-8B4D-8C29-ABB50C708DB2}"/>
              </a:ext>
            </a:extLst>
          </p:cNvPr>
          <p:cNvSpPr>
            <a:spLocks noGrp="1"/>
          </p:cNvSpPr>
          <p:nvPr>
            <p:ph idx="1"/>
          </p:nvPr>
        </p:nvSpPr>
        <p:spPr>
          <a:xfrm>
            <a:off x="872067" y="1591056"/>
            <a:ext cx="7408333" cy="4535107"/>
          </a:xfrm>
        </p:spPr>
        <p:txBody>
          <a:bodyPr>
            <a:normAutofit fontScale="92500" lnSpcReduction="10000"/>
          </a:bodyPr>
          <a:lstStyle/>
          <a:p>
            <a:r>
              <a:rPr lang="en-US" dirty="0"/>
              <a:t>64% of the Brazilian energy production comes from hydro-power</a:t>
            </a:r>
          </a:p>
          <a:p>
            <a:r>
              <a:rPr lang="en-US" dirty="0"/>
              <a:t>Monitoring the precipitation over the main hydrological basins is crucial in order to be able to estimate the energy pricing fluctuations</a:t>
            </a:r>
          </a:p>
          <a:p>
            <a:r>
              <a:rPr lang="en-US" dirty="0"/>
              <a:t>About 30% of the energy produced in Brazil is traded on the Free Market, where large companies can buy energy from traders who operate on the energy stock market</a:t>
            </a:r>
          </a:p>
          <a:p>
            <a:r>
              <a:rPr lang="en-US" dirty="0"/>
              <a:t>The energy prices in the Free Market fluctuates daily according to the energy available in the national system</a:t>
            </a:r>
          </a:p>
          <a:p>
            <a:r>
              <a:rPr lang="en-US" dirty="0"/>
              <a:t>The price, therefore, highly depends on weather conditions, since wind-, solar- and hydro-power sums over 72% of the Brazilian energy matrix</a:t>
            </a:r>
          </a:p>
          <a:p>
            <a:endParaRPr lang="en-US" dirty="0"/>
          </a:p>
          <a:p>
            <a:endParaRPr lang="en-US" dirty="0"/>
          </a:p>
        </p:txBody>
      </p:sp>
    </p:spTree>
    <p:extLst>
      <p:ext uri="{BB962C8B-B14F-4D97-AF65-F5344CB8AC3E}">
        <p14:creationId xmlns:p14="http://schemas.microsoft.com/office/powerpoint/2010/main" val="1910658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83C75F-DDE8-644F-AB57-748DE792DF4A}"/>
              </a:ext>
            </a:extLst>
          </p:cNvPr>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15362" name="Picture 2"/>
          <p:cNvPicPr>
            <a:picLocks noChangeAspect="1" noChangeArrowheads="1"/>
          </p:cNvPicPr>
          <p:nvPr/>
        </p:nvPicPr>
        <p:blipFill>
          <a:blip r:embed="rId2" cstate="print"/>
          <a:srcRect/>
          <a:stretch>
            <a:fillRect/>
          </a:stretch>
        </p:blipFill>
        <p:spPr bwMode="auto">
          <a:xfrm>
            <a:off x="2121556" y="428604"/>
            <a:ext cx="6951038" cy="2928958"/>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cstate="print"/>
          <a:srcRect/>
          <a:stretch>
            <a:fillRect/>
          </a:stretch>
        </p:blipFill>
        <p:spPr bwMode="auto">
          <a:xfrm>
            <a:off x="2135862" y="3857628"/>
            <a:ext cx="6865294" cy="2930400"/>
          </a:xfrm>
          <a:prstGeom prst="rect">
            <a:avLst/>
          </a:prstGeom>
          <a:noFill/>
          <a:ln w="9525">
            <a:noFill/>
            <a:miter lim="800000"/>
            <a:headEnd/>
            <a:tailEnd/>
          </a:ln>
          <a:effectLst/>
        </p:spPr>
      </p:pic>
      <p:sp>
        <p:nvSpPr>
          <p:cNvPr id="6" name="CaixaDeTexto 5"/>
          <p:cNvSpPr txBox="1"/>
          <p:nvPr/>
        </p:nvSpPr>
        <p:spPr>
          <a:xfrm>
            <a:off x="3357554" y="59272"/>
            <a:ext cx="886525" cy="369332"/>
          </a:xfrm>
          <a:prstGeom prst="rect">
            <a:avLst/>
          </a:prstGeom>
          <a:noFill/>
        </p:spPr>
        <p:txBody>
          <a:bodyPr wrap="none" rtlCol="0">
            <a:spAutoFit/>
          </a:bodyPr>
          <a:lstStyle/>
          <a:p>
            <a:r>
              <a:rPr lang="pt-BR" b="1" dirty="0" err="1"/>
              <a:t>brazil-a</a:t>
            </a:r>
            <a:endParaRPr lang="pt-BR" b="1" dirty="0"/>
          </a:p>
        </p:txBody>
      </p:sp>
      <p:sp>
        <p:nvSpPr>
          <p:cNvPr id="7" name="CaixaDeTexto 6"/>
          <p:cNvSpPr txBox="1"/>
          <p:nvPr/>
        </p:nvSpPr>
        <p:spPr>
          <a:xfrm>
            <a:off x="7225075" y="59272"/>
            <a:ext cx="896143" cy="369332"/>
          </a:xfrm>
          <a:prstGeom prst="rect">
            <a:avLst/>
          </a:prstGeom>
          <a:noFill/>
        </p:spPr>
        <p:txBody>
          <a:bodyPr wrap="none" rtlCol="0">
            <a:spAutoFit/>
          </a:bodyPr>
          <a:lstStyle/>
          <a:p>
            <a:r>
              <a:rPr lang="pt-BR" b="1" dirty="0" err="1"/>
              <a:t>brazil</a:t>
            </a:r>
            <a:r>
              <a:rPr lang="pt-BR" b="1" dirty="0"/>
              <a:t>-b</a:t>
            </a:r>
          </a:p>
        </p:txBody>
      </p:sp>
      <p:sp>
        <p:nvSpPr>
          <p:cNvPr id="8" name="CaixaDeTexto 7"/>
          <p:cNvSpPr txBox="1"/>
          <p:nvPr/>
        </p:nvSpPr>
        <p:spPr>
          <a:xfrm>
            <a:off x="3533724" y="3500438"/>
            <a:ext cx="538865" cy="369332"/>
          </a:xfrm>
          <a:prstGeom prst="rect">
            <a:avLst/>
          </a:prstGeom>
          <a:noFill/>
        </p:spPr>
        <p:txBody>
          <a:bodyPr wrap="none" rtlCol="0">
            <a:spAutoFit/>
          </a:bodyPr>
          <a:lstStyle/>
          <a:p>
            <a:r>
              <a:rPr lang="pt-BR" b="1" dirty="0"/>
              <a:t>GFS</a:t>
            </a:r>
          </a:p>
        </p:txBody>
      </p:sp>
      <p:sp>
        <p:nvSpPr>
          <p:cNvPr id="9" name="CaixaDeTexto 8"/>
          <p:cNvSpPr txBox="1"/>
          <p:nvPr/>
        </p:nvSpPr>
        <p:spPr>
          <a:xfrm>
            <a:off x="7349948" y="3571876"/>
            <a:ext cx="651076" cy="369332"/>
          </a:xfrm>
          <a:prstGeom prst="rect">
            <a:avLst/>
          </a:prstGeom>
          <a:noFill/>
        </p:spPr>
        <p:txBody>
          <a:bodyPr wrap="none" rtlCol="0">
            <a:spAutoFit/>
          </a:bodyPr>
          <a:lstStyle/>
          <a:p>
            <a:r>
              <a:rPr lang="pt-BR" b="1" dirty="0"/>
              <a:t>GEFS</a:t>
            </a:r>
          </a:p>
        </p:txBody>
      </p:sp>
      <p:sp>
        <p:nvSpPr>
          <p:cNvPr id="10" name="Título 1"/>
          <p:cNvSpPr>
            <a:spLocks noGrp="1"/>
          </p:cNvSpPr>
          <p:nvPr>
            <p:ph type="title"/>
          </p:nvPr>
        </p:nvSpPr>
        <p:spPr>
          <a:xfrm>
            <a:off x="0" y="500042"/>
            <a:ext cx="2357422" cy="1500198"/>
          </a:xfrm>
        </p:spPr>
        <p:txBody>
          <a:bodyPr>
            <a:noAutofit/>
          </a:bodyPr>
          <a:lstStyle/>
          <a:p>
            <a:r>
              <a:rPr lang="en-US" sz="3200" dirty="0">
                <a:solidFill>
                  <a:schemeClr val="tx1"/>
                </a:solidFill>
              </a:rPr>
              <a:t>Operational model comparison</a:t>
            </a:r>
          </a:p>
        </p:txBody>
      </p:sp>
      <p:sp>
        <p:nvSpPr>
          <p:cNvPr id="11" name="CaixaDeTexto 10"/>
          <p:cNvSpPr txBox="1"/>
          <p:nvPr/>
        </p:nvSpPr>
        <p:spPr>
          <a:xfrm>
            <a:off x="142844" y="3714752"/>
            <a:ext cx="2143140" cy="1754326"/>
          </a:xfrm>
          <a:prstGeom prst="rect">
            <a:avLst/>
          </a:prstGeom>
          <a:noFill/>
        </p:spPr>
        <p:txBody>
          <a:bodyPr wrap="square" rtlCol="0">
            <a:spAutoFit/>
          </a:bodyPr>
          <a:lstStyle/>
          <a:p>
            <a:pPr algn="ctr"/>
            <a:r>
              <a:rPr lang="pt-BR" dirty="0"/>
              <a:t>5-</a:t>
            </a:r>
            <a:r>
              <a:rPr lang="pt-BR" dirty="0" err="1"/>
              <a:t>days</a:t>
            </a:r>
            <a:r>
              <a:rPr lang="pt-BR" dirty="0"/>
              <a:t> </a:t>
            </a:r>
            <a:r>
              <a:rPr lang="pt-BR" dirty="0" err="1"/>
              <a:t>accumulated</a:t>
            </a:r>
            <a:r>
              <a:rPr lang="pt-BR" dirty="0"/>
              <a:t> </a:t>
            </a:r>
            <a:r>
              <a:rPr lang="pt-BR" dirty="0" err="1"/>
              <a:t>precipitation</a:t>
            </a:r>
            <a:r>
              <a:rPr lang="pt-BR" dirty="0"/>
              <a:t> in </a:t>
            </a:r>
            <a:r>
              <a:rPr lang="pt-BR" dirty="0" err="1"/>
              <a:t>different</a:t>
            </a:r>
            <a:r>
              <a:rPr lang="pt-BR" dirty="0"/>
              <a:t> </a:t>
            </a:r>
            <a:r>
              <a:rPr lang="pt-BR" dirty="0" err="1"/>
              <a:t>basins</a:t>
            </a:r>
            <a:endParaRPr lang="pt-BR" dirty="0"/>
          </a:p>
          <a:p>
            <a:pPr algn="ctr"/>
            <a:endParaRPr lang="pt-BR" dirty="0"/>
          </a:p>
          <a:p>
            <a:pPr algn="ctr"/>
            <a:r>
              <a:rPr lang="pt-BR" dirty="0"/>
              <a:t>(</a:t>
            </a:r>
            <a:r>
              <a:rPr lang="pt-BR" dirty="0" err="1"/>
              <a:t>both</a:t>
            </a:r>
            <a:r>
              <a:rPr lang="pt-BR" dirty="0"/>
              <a:t> for </a:t>
            </a:r>
            <a:r>
              <a:rPr lang="pt-BR" dirty="0" err="1"/>
              <a:t>days</a:t>
            </a:r>
            <a:r>
              <a:rPr lang="pt-BR" dirty="0"/>
              <a:t> 1-5 </a:t>
            </a:r>
            <a:r>
              <a:rPr lang="pt-BR" dirty="0" err="1"/>
              <a:t>and</a:t>
            </a:r>
            <a:r>
              <a:rPr lang="pt-BR" dirty="0"/>
              <a:t> 6-10)</a:t>
            </a:r>
          </a:p>
        </p:txBody>
      </p:sp>
      <p:pic>
        <p:nvPicPr>
          <p:cNvPr id="15364" name="Picture 4"/>
          <p:cNvPicPr>
            <a:picLocks noChangeAspect="1" noChangeArrowheads="1"/>
          </p:cNvPicPr>
          <p:nvPr/>
        </p:nvPicPr>
        <p:blipFill>
          <a:blip r:embed="rId4" cstate="print"/>
          <a:srcRect/>
          <a:stretch>
            <a:fillRect/>
          </a:stretch>
        </p:blipFill>
        <p:spPr bwMode="auto">
          <a:xfrm>
            <a:off x="4143404" y="3429000"/>
            <a:ext cx="3286116" cy="233578"/>
          </a:xfrm>
          <a:prstGeom prst="rect">
            <a:avLst/>
          </a:prstGeom>
          <a:noFill/>
          <a:ln w="9525">
            <a:noFill/>
            <a:miter lim="800000"/>
            <a:headEnd/>
            <a:tailEnd/>
          </a:ln>
          <a:effectLst/>
        </p:spPr>
      </p:pic>
      <p:sp>
        <p:nvSpPr>
          <p:cNvPr id="13" name="CaixaDeTexto 12"/>
          <p:cNvSpPr txBox="1"/>
          <p:nvPr/>
        </p:nvSpPr>
        <p:spPr>
          <a:xfrm>
            <a:off x="5505111" y="3643314"/>
            <a:ext cx="495649" cy="261610"/>
          </a:xfrm>
          <a:prstGeom prst="rect">
            <a:avLst/>
          </a:prstGeom>
          <a:noFill/>
        </p:spPr>
        <p:txBody>
          <a:bodyPr wrap="none" rtlCol="0">
            <a:spAutoFit/>
          </a:bodyPr>
          <a:lstStyle/>
          <a:p>
            <a:r>
              <a:rPr lang="pt-BR" sz="1100" dirty="0"/>
              <a:t>[mm]</a:t>
            </a:r>
          </a:p>
        </p:txBody>
      </p:sp>
      <p:pic>
        <p:nvPicPr>
          <p:cNvPr id="12" name="Picture 11" descr="belgingur-logo-color-horizontal.PNG">
            <a:extLst>
              <a:ext uri="{FF2B5EF4-FFF2-40B4-BE49-F238E27FC236}">
                <a16:creationId xmlns:a16="http://schemas.microsoft.com/office/drawing/2014/main" id="{F3FCA94C-D924-9640-A5BF-D6A5CABB3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Tree>
    <p:extLst>
      <p:ext uri="{BB962C8B-B14F-4D97-AF65-F5344CB8AC3E}">
        <p14:creationId xmlns:p14="http://schemas.microsoft.com/office/powerpoint/2010/main" val="2437082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794" y="142852"/>
            <a:ext cx="8686800" cy="1143000"/>
          </a:xfrm>
        </p:spPr>
        <p:txBody>
          <a:bodyPr>
            <a:normAutofit/>
          </a:bodyPr>
          <a:lstStyle/>
          <a:p>
            <a:r>
              <a:rPr lang="pt-BR" sz="3600" dirty="0" err="1"/>
              <a:t>Also</a:t>
            </a:r>
            <a:r>
              <a:rPr lang="pt-BR" sz="3600" dirty="0"/>
              <a:t> for </a:t>
            </a:r>
            <a:r>
              <a:rPr lang="pt-BR" sz="3600" dirty="0" err="1"/>
              <a:t>daily</a:t>
            </a:r>
            <a:r>
              <a:rPr lang="pt-BR" sz="3600" dirty="0"/>
              <a:t> </a:t>
            </a:r>
            <a:r>
              <a:rPr lang="pt-BR" sz="3600" dirty="0" err="1"/>
              <a:t>precipitation</a:t>
            </a:r>
            <a:r>
              <a:rPr lang="pt-BR" sz="3600" dirty="0"/>
              <a:t> </a:t>
            </a:r>
            <a:r>
              <a:rPr lang="pt-BR" sz="3600" dirty="0" err="1"/>
              <a:t>up</a:t>
            </a:r>
            <a:r>
              <a:rPr lang="pt-BR" sz="3600" dirty="0"/>
              <a:t> to 10 </a:t>
            </a:r>
            <a:r>
              <a:rPr lang="pt-BR" sz="3600" dirty="0" err="1"/>
              <a:t>days</a:t>
            </a:r>
            <a:endParaRPr lang="pt-BR" sz="3600" dirty="0"/>
          </a:p>
        </p:txBody>
      </p:sp>
      <p:pic>
        <p:nvPicPr>
          <p:cNvPr id="16386" name="Picture 2"/>
          <p:cNvPicPr>
            <a:picLocks noGrp="1" noChangeAspect="1" noChangeArrowheads="1"/>
          </p:cNvPicPr>
          <p:nvPr>
            <p:ph idx="1"/>
          </p:nvPr>
        </p:nvPicPr>
        <p:blipFill>
          <a:blip r:embed="rId2"/>
          <a:srcRect/>
          <a:stretch>
            <a:fillRect/>
          </a:stretch>
        </p:blipFill>
        <p:spPr bwMode="auto">
          <a:xfrm>
            <a:off x="1571605" y="1285860"/>
            <a:ext cx="5843284" cy="5427988"/>
          </a:xfrm>
          <a:prstGeom prst="rect">
            <a:avLst/>
          </a:prstGeom>
          <a:noFill/>
          <a:ln w="9525">
            <a:noFill/>
            <a:miter lim="800000"/>
            <a:headEnd/>
            <a:tailEnd/>
          </a:ln>
          <a:effectLst/>
        </p:spPr>
      </p:pic>
      <p:pic>
        <p:nvPicPr>
          <p:cNvPr id="4" name="Picture 3" descr="belgingur-logo-color-horizontal.PNG">
            <a:extLst>
              <a:ext uri="{FF2B5EF4-FFF2-40B4-BE49-F238E27FC236}">
                <a16:creationId xmlns:a16="http://schemas.microsoft.com/office/drawing/2014/main" id="{0E151267-F43D-AA41-8E49-834C4FEE7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a:extLst>
              <a:ext uri="{FF2B5EF4-FFF2-40B4-BE49-F238E27FC236}">
                <a16:creationId xmlns:a16="http://schemas.microsoft.com/office/drawing/2014/main" id="{A3D19335-6C04-E34D-86EF-C538E9A98AE7}"/>
              </a:ext>
            </a:extLst>
          </p:cNvPr>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669074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lgingur-logo-color-horizontal.PNG">
            <a:extLst>
              <a:ext uri="{FF2B5EF4-FFF2-40B4-BE49-F238E27FC236}">
                <a16:creationId xmlns:a16="http://schemas.microsoft.com/office/drawing/2014/main" id="{67408E9E-930F-A740-A16E-5B011EF70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2" name="Título 1"/>
          <p:cNvSpPr>
            <a:spLocks noGrp="1"/>
          </p:cNvSpPr>
          <p:nvPr>
            <p:ph type="title"/>
          </p:nvPr>
        </p:nvSpPr>
        <p:spPr>
          <a:xfrm>
            <a:off x="457199" y="301751"/>
            <a:ext cx="8229600" cy="1632285"/>
          </a:xfrm>
        </p:spPr>
        <p:txBody>
          <a:bodyPr>
            <a:normAutofit fontScale="90000"/>
          </a:bodyPr>
          <a:lstStyle/>
          <a:p>
            <a:r>
              <a:rPr lang="pt-BR" dirty="0" err="1"/>
              <a:t>Objective</a:t>
            </a:r>
            <a:r>
              <a:rPr lang="pt-BR" dirty="0"/>
              <a:t> </a:t>
            </a:r>
            <a:r>
              <a:rPr lang="pt-BR" dirty="0" err="1"/>
              <a:t>values</a:t>
            </a:r>
            <a:r>
              <a:rPr lang="pt-BR" dirty="0"/>
              <a:t> for </a:t>
            </a:r>
            <a:r>
              <a:rPr lang="pt-BR" dirty="0" err="1"/>
              <a:t>model</a:t>
            </a:r>
            <a:r>
              <a:rPr lang="pt-BR" dirty="0"/>
              <a:t> </a:t>
            </a:r>
            <a:r>
              <a:rPr lang="pt-BR" dirty="0" err="1"/>
              <a:t>comparison</a:t>
            </a:r>
            <a:r>
              <a:rPr lang="pt-BR" dirty="0"/>
              <a:t> per </a:t>
            </a:r>
            <a:r>
              <a:rPr lang="pt-BR" dirty="0" err="1"/>
              <a:t>forecasted</a:t>
            </a:r>
            <a:r>
              <a:rPr lang="pt-BR" dirty="0"/>
              <a:t> </a:t>
            </a:r>
            <a:r>
              <a:rPr lang="pt-BR" dirty="0" err="1"/>
              <a:t>day</a:t>
            </a:r>
            <a:r>
              <a:rPr lang="pt-BR" dirty="0"/>
              <a:t> </a:t>
            </a:r>
            <a:br>
              <a:rPr lang="pt-BR" dirty="0"/>
            </a:br>
            <a:r>
              <a:rPr lang="pt-BR" dirty="0" err="1"/>
              <a:t>or</a:t>
            </a:r>
            <a:r>
              <a:rPr lang="pt-BR" dirty="0"/>
              <a:t> 5-days</a:t>
            </a:r>
          </a:p>
        </p:txBody>
      </p:sp>
      <p:pic>
        <p:nvPicPr>
          <p:cNvPr id="17410" name="Picture 2"/>
          <p:cNvPicPr>
            <a:picLocks noGrp="1" noChangeAspect="1" noChangeArrowheads="1"/>
          </p:cNvPicPr>
          <p:nvPr>
            <p:ph idx="1"/>
          </p:nvPr>
        </p:nvPicPr>
        <p:blipFill>
          <a:blip r:embed="rId3"/>
          <a:srcRect/>
          <a:stretch>
            <a:fillRect/>
          </a:stretch>
        </p:blipFill>
        <p:spPr bwMode="auto">
          <a:xfrm>
            <a:off x="1318500" y="2255287"/>
            <a:ext cx="6506999" cy="4525963"/>
          </a:xfrm>
          <a:prstGeom prst="rect">
            <a:avLst/>
          </a:prstGeom>
          <a:noFill/>
          <a:ln w="9525">
            <a:noFill/>
            <a:miter lim="800000"/>
            <a:headEnd/>
            <a:tailEnd/>
          </a:ln>
          <a:effectLst/>
        </p:spPr>
      </p:pic>
      <p:sp>
        <p:nvSpPr>
          <p:cNvPr id="5" name="Rectangle 4">
            <a:extLst>
              <a:ext uri="{FF2B5EF4-FFF2-40B4-BE49-F238E27FC236}">
                <a16:creationId xmlns:a16="http://schemas.microsoft.com/office/drawing/2014/main" id="{DCABB3B7-5B20-774C-913A-9A78E52580C3}"/>
              </a:ext>
            </a:extLst>
          </p:cNvPr>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3277410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Wind power production</a:t>
            </a:r>
          </a:p>
        </p:txBody>
      </p:sp>
      <p:sp>
        <p:nvSpPr>
          <p:cNvPr id="3" name="Espaço Reservado para Conteúdo 2"/>
          <p:cNvSpPr>
            <a:spLocks noGrp="1"/>
          </p:cNvSpPr>
          <p:nvPr>
            <p:ph idx="1"/>
          </p:nvPr>
        </p:nvSpPr>
        <p:spPr>
          <a:xfrm>
            <a:off x="872067" y="1792224"/>
            <a:ext cx="7408333" cy="4333939"/>
          </a:xfrm>
        </p:spPr>
        <p:txBody>
          <a:bodyPr>
            <a:normAutofit fontScale="77500" lnSpcReduction="20000"/>
          </a:bodyPr>
          <a:lstStyle/>
          <a:p>
            <a:pPr>
              <a:spcBef>
                <a:spcPts val="600"/>
              </a:spcBef>
              <a:spcAft>
                <a:spcPts val="600"/>
              </a:spcAft>
            </a:pPr>
            <a:r>
              <a:rPr lang="en-US" dirty="0"/>
              <a:t>The wind mill cannot be erected if the wind speed exceeds 8 m/s, so precise wind forecast at different levels above the ground is important during the farm’s installation and maintenance</a:t>
            </a:r>
          </a:p>
          <a:p>
            <a:pPr>
              <a:spcBef>
                <a:spcPts val="600"/>
              </a:spcBef>
              <a:spcAft>
                <a:spcPts val="600"/>
              </a:spcAft>
            </a:pPr>
            <a:r>
              <a:rPr lang="en-US" dirty="0"/>
              <a:t>Wind velocity, specially in tropical regions has strong diurnal and local variability (due to turbulence), so models with both high temporal and spatial resolutions are very important for wind power production forecast</a:t>
            </a:r>
          </a:p>
          <a:p>
            <a:pPr>
              <a:spcBef>
                <a:spcPts val="600"/>
              </a:spcBef>
              <a:spcAft>
                <a:spcPts val="600"/>
              </a:spcAft>
            </a:pPr>
            <a:r>
              <a:rPr lang="en-US" dirty="0"/>
              <a:t>In Brazil it is mandatory for wind power companies to report to the government the expected power production for the next 10 days</a:t>
            </a:r>
          </a:p>
          <a:p>
            <a:pPr>
              <a:spcBef>
                <a:spcPts val="600"/>
              </a:spcBef>
              <a:spcAft>
                <a:spcPts val="600"/>
              </a:spcAft>
            </a:pPr>
            <a:r>
              <a:rPr lang="en-US" dirty="0"/>
              <a:t>It is important for wind power companies short term strategic planning to estimate its power production, even though the energy pricing is fixed by long term contracts. Exceeding contracted energy production can be sold at the </a:t>
            </a:r>
            <a:r>
              <a:rPr lang="en-US" i="1" dirty="0"/>
              <a:t>Free Market</a:t>
            </a:r>
          </a:p>
          <a:p>
            <a:pPr>
              <a:spcBef>
                <a:spcPts val="600"/>
              </a:spcBef>
              <a:spcAft>
                <a:spcPts val="600"/>
              </a:spcAft>
            </a:pPr>
            <a:r>
              <a:rPr lang="en-US" dirty="0"/>
              <a:t>Wind production is usually derived from wind speed, wind direction and air density estimated at the wind mill’s hub level</a:t>
            </a:r>
          </a:p>
        </p:txBody>
      </p:sp>
      <p:pic>
        <p:nvPicPr>
          <p:cNvPr id="4" name="Picture 3" descr="belgingur-logo-color-horizontal.PNG">
            <a:extLst>
              <a:ext uri="{FF2B5EF4-FFF2-40B4-BE49-F238E27FC236}">
                <a16:creationId xmlns:a16="http://schemas.microsoft.com/office/drawing/2014/main" id="{0C79C59E-C773-904D-9F87-7369D6C8B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a:extLst>
              <a:ext uri="{FF2B5EF4-FFF2-40B4-BE49-F238E27FC236}">
                <a16:creationId xmlns:a16="http://schemas.microsoft.com/office/drawing/2014/main" id="{7C53A3A3-0925-3C46-BBF3-7131FD1AED3C}"/>
              </a:ext>
            </a:extLst>
          </p:cNvPr>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4250318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Wind </a:t>
            </a:r>
            <a:r>
              <a:rPr lang="pt-BR" dirty="0" err="1"/>
              <a:t>speed</a:t>
            </a:r>
            <a:r>
              <a:rPr lang="pt-BR" dirty="0"/>
              <a:t> </a:t>
            </a:r>
            <a:r>
              <a:rPr lang="pt-BR" dirty="0" err="1"/>
              <a:t>at</a:t>
            </a:r>
            <a:r>
              <a:rPr lang="pt-BR" dirty="0"/>
              <a:t> hub </a:t>
            </a:r>
            <a:r>
              <a:rPr lang="pt-BR" dirty="0" err="1"/>
              <a:t>height</a:t>
            </a:r>
            <a:endParaRPr lang="pt-BR" dirty="0"/>
          </a:p>
        </p:txBody>
      </p:sp>
      <p:pic>
        <p:nvPicPr>
          <p:cNvPr id="20482" name="Picture 2" descr="E:\TEMPOOK\TEMPOOK\FOLDER\vento.png"/>
          <p:cNvPicPr>
            <a:picLocks noGrp="1" noChangeAspect="1" noChangeArrowheads="1"/>
          </p:cNvPicPr>
          <p:nvPr>
            <p:ph idx="1"/>
          </p:nvPr>
        </p:nvPicPr>
        <p:blipFill>
          <a:blip r:embed="rId2"/>
          <a:srcRect/>
          <a:stretch>
            <a:fillRect/>
          </a:stretch>
        </p:blipFill>
        <p:spPr bwMode="auto">
          <a:xfrm>
            <a:off x="428596" y="1857364"/>
            <a:ext cx="4038864" cy="4525963"/>
          </a:xfrm>
          <a:prstGeom prst="rect">
            <a:avLst/>
          </a:prstGeom>
          <a:noFill/>
        </p:spPr>
      </p:pic>
      <p:pic>
        <p:nvPicPr>
          <p:cNvPr id="11" name="Picture 6"/>
          <p:cNvPicPr>
            <a:picLocks noChangeAspect="1" noChangeArrowheads="1"/>
          </p:cNvPicPr>
          <p:nvPr/>
        </p:nvPicPr>
        <p:blipFill>
          <a:blip r:embed="rId3"/>
          <a:srcRect b="12750"/>
          <a:stretch>
            <a:fillRect/>
          </a:stretch>
        </p:blipFill>
        <p:spPr bwMode="auto">
          <a:xfrm>
            <a:off x="4572000" y="2928934"/>
            <a:ext cx="4286280" cy="2462330"/>
          </a:xfrm>
          <a:prstGeom prst="rect">
            <a:avLst/>
          </a:prstGeom>
          <a:noFill/>
          <a:ln w="9525">
            <a:noFill/>
            <a:miter lim="800000"/>
            <a:headEnd/>
            <a:tailEnd/>
          </a:ln>
          <a:effectLst/>
        </p:spPr>
      </p:pic>
      <p:pic>
        <p:nvPicPr>
          <p:cNvPr id="5" name="Picture 4" descr="belgingur-logo-color-horizontal.PNG">
            <a:extLst>
              <a:ext uri="{FF2B5EF4-FFF2-40B4-BE49-F238E27FC236}">
                <a16:creationId xmlns:a16="http://schemas.microsoft.com/office/drawing/2014/main" id="{FF03D8E3-A69E-104A-96D5-80FFB0022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6" name="Rectangle 5">
            <a:extLst>
              <a:ext uri="{FF2B5EF4-FFF2-40B4-BE49-F238E27FC236}">
                <a16:creationId xmlns:a16="http://schemas.microsoft.com/office/drawing/2014/main" id="{5E7CE8BC-3B28-9F40-A2ED-2A3EF02C5539}"/>
              </a:ext>
            </a:extLst>
          </p:cNvPr>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555999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Solar power production</a:t>
            </a:r>
          </a:p>
        </p:txBody>
      </p:sp>
      <p:sp>
        <p:nvSpPr>
          <p:cNvPr id="3" name="Espaço Reservado para Conteúdo 2"/>
          <p:cNvSpPr>
            <a:spLocks noGrp="1"/>
          </p:cNvSpPr>
          <p:nvPr>
            <p:ph idx="1"/>
          </p:nvPr>
        </p:nvSpPr>
        <p:spPr>
          <a:xfrm>
            <a:off x="872067" y="1792224"/>
            <a:ext cx="7408333" cy="4333939"/>
          </a:xfrm>
        </p:spPr>
        <p:txBody>
          <a:bodyPr>
            <a:normAutofit/>
          </a:bodyPr>
          <a:lstStyle/>
          <a:p>
            <a:r>
              <a:rPr lang="en-US" dirty="0"/>
              <a:t>Solar farms are usually built in semi-desert regions where dust often covers instruments for irradiance data collection. A good 1-day weather forecast is an independent dataset to use for daily monitoring of irradiance</a:t>
            </a:r>
          </a:p>
          <a:p>
            <a:r>
              <a:rPr lang="en-US" dirty="0"/>
              <a:t>High temporal resolution of regional models output is very important for a precise production forecast</a:t>
            </a:r>
          </a:p>
          <a:p>
            <a:r>
              <a:rPr lang="en-US" dirty="0"/>
              <a:t>The solar power efficiency is a function of short wave downward irradiance, 2-m temperature and 10-m wind speed</a:t>
            </a:r>
          </a:p>
          <a:p>
            <a:pPr>
              <a:spcBef>
                <a:spcPts val="600"/>
              </a:spcBef>
              <a:spcAft>
                <a:spcPts val="600"/>
              </a:spcAft>
            </a:pPr>
            <a:endParaRPr lang="en-US" dirty="0"/>
          </a:p>
        </p:txBody>
      </p:sp>
      <p:pic>
        <p:nvPicPr>
          <p:cNvPr id="4" name="Picture 3" descr="belgingur-logo-color-horizontal.PNG">
            <a:extLst>
              <a:ext uri="{FF2B5EF4-FFF2-40B4-BE49-F238E27FC236}">
                <a16:creationId xmlns:a16="http://schemas.microsoft.com/office/drawing/2014/main" id="{5F9A0D56-FD95-8C41-B025-F15B473A0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a:extLst>
              <a:ext uri="{FF2B5EF4-FFF2-40B4-BE49-F238E27FC236}">
                <a16:creationId xmlns:a16="http://schemas.microsoft.com/office/drawing/2014/main" id="{4B144617-70E6-604A-AE64-28CCC5CEDCFB}"/>
              </a:ext>
            </a:extLst>
          </p:cNvPr>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787699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Incoming</a:t>
            </a:r>
            <a:r>
              <a:rPr lang="pt-BR" dirty="0"/>
              <a:t> solar </a:t>
            </a:r>
            <a:r>
              <a:rPr lang="pt-BR" dirty="0" err="1"/>
              <a:t>irradiance</a:t>
            </a:r>
            <a:endParaRPr lang="pt-BR" dirty="0"/>
          </a:p>
        </p:txBody>
      </p:sp>
      <p:pic>
        <p:nvPicPr>
          <p:cNvPr id="19458" name="Picture 2"/>
          <p:cNvPicPr>
            <a:picLocks noGrp="1" noChangeAspect="1" noChangeArrowheads="1"/>
          </p:cNvPicPr>
          <p:nvPr>
            <p:ph idx="1"/>
          </p:nvPr>
        </p:nvPicPr>
        <p:blipFill>
          <a:blip r:embed="rId2"/>
          <a:srcRect/>
          <a:stretch>
            <a:fillRect/>
          </a:stretch>
        </p:blipFill>
        <p:spPr bwMode="auto">
          <a:xfrm>
            <a:off x="285720" y="1293698"/>
            <a:ext cx="4500594" cy="5137582"/>
          </a:xfrm>
          <a:prstGeom prst="rect">
            <a:avLst/>
          </a:prstGeom>
          <a:noFill/>
          <a:ln w="9525">
            <a:noFill/>
            <a:miter lim="800000"/>
            <a:headEnd/>
            <a:tailEnd/>
          </a:ln>
          <a:effectLst/>
        </p:spPr>
      </p:pic>
      <p:pic>
        <p:nvPicPr>
          <p:cNvPr id="5" name="Picture 6"/>
          <p:cNvPicPr>
            <a:picLocks noChangeAspect="1" noChangeArrowheads="1"/>
          </p:cNvPicPr>
          <p:nvPr/>
        </p:nvPicPr>
        <p:blipFill>
          <a:blip r:embed="rId3"/>
          <a:srcRect b="12750"/>
          <a:stretch>
            <a:fillRect/>
          </a:stretch>
        </p:blipFill>
        <p:spPr bwMode="auto">
          <a:xfrm>
            <a:off x="4857752" y="3071810"/>
            <a:ext cx="4071966" cy="2339214"/>
          </a:xfrm>
          <a:prstGeom prst="rect">
            <a:avLst/>
          </a:prstGeom>
          <a:noFill/>
          <a:ln w="9525">
            <a:noFill/>
            <a:miter lim="800000"/>
            <a:headEnd/>
            <a:tailEnd/>
          </a:ln>
          <a:effectLst/>
        </p:spPr>
      </p:pic>
      <p:pic>
        <p:nvPicPr>
          <p:cNvPr id="6" name="Picture 5" descr="belgingur-logo-color-horizontal.PNG">
            <a:extLst>
              <a:ext uri="{FF2B5EF4-FFF2-40B4-BE49-F238E27FC236}">
                <a16:creationId xmlns:a16="http://schemas.microsoft.com/office/drawing/2014/main" id="{68E89D87-425F-9743-9F78-4AC711CA0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7" name="Rectangle 6">
            <a:extLst>
              <a:ext uri="{FF2B5EF4-FFF2-40B4-BE49-F238E27FC236}">
                <a16:creationId xmlns:a16="http://schemas.microsoft.com/office/drawing/2014/main" id="{F74A34C2-7AC2-3B4B-A7BF-DF4C1B0EF818}"/>
              </a:ext>
            </a:extLst>
          </p:cNvPr>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3841048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elgingur-logo-color-horizontal.PNG">
            <a:extLst>
              <a:ext uri="{FF2B5EF4-FFF2-40B4-BE49-F238E27FC236}">
                <a16:creationId xmlns:a16="http://schemas.microsoft.com/office/drawing/2014/main" id="{F36139AE-8912-0E49-BCE4-46275311F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25" name="Rectangle 24">
            <a:extLst>
              <a:ext uri="{FF2B5EF4-FFF2-40B4-BE49-F238E27FC236}">
                <a16:creationId xmlns:a16="http://schemas.microsoft.com/office/drawing/2014/main" id="{71F2D077-55E4-0140-B042-F51233D20913}"/>
              </a:ext>
            </a:extLst>
          </p:cNvPr>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 name="Título 1"/>
          <p:cNvSpPr>
            <a:spLocks noGrp="1"/>
          </p:cNvSpPr>
          <p:nvPr>
            <p:ph type="title"/>
          </p:nvPr>
        </p:nvSpPr>
        <p:spPr>
          <a:xfrm>
            <a:off x="571472" y="252580"/>
            <a:ext cx="8143932" cy="1143000"/>
          </a:xfrm>
        </p:spPr>
        <p:txBody>
          <a:bodyPr>
            <a:normAutofit fontScale="90000"/>
          </a:bodyPr>
          <a:lstStyle/>
          <a:p>
            <a:r>
              <a:rPr lang="pt-BR" dirty="0" err="1"/>
              <a:t>Brazilian</a:t>
            </a:r>
            <a:r>
              <a:rPr lang="pt-BR" dirty="0"/>
              <a:t> </a:t>
            </a:r>
            <a:r>
              <a:rPr lang="pt-BR" dirty="0" err="1"/>
              <a:t>energy</a:t>
            </a:r>
            <a:r>
              <a:rPr lang="pt-BR" dirty="0"/>
              <a:t> </a:t>
            </a:r>
            <a:r>
              <a:rPr lang="pt-BR" dirty="0" err="1"/>
              <a:t>companies</a:t>
            </a:r>
            <a:r>
              <a:rPr lang="pt-BR" dirty="0"/>
              <a:t> </a:t>
            </a:r>
            <a:r>
              <a:rPr lang="pt-BR" dirty="0" err="1"/>
              <a:t>currently</a:t>
            </a:r>
            <a:r>
              <a:rPr lang="pt-BR" dirty="0"/>
              <a:t> </a:t>
            </a:r>
            <a:r>
              <a:rPr lang="pt-BR" dirty="0" err="1"/>
              <a:t>using</a:t>
            </a:r>
            <a:r>
              <a:rPr lang="pt-BR" dirty="0"/>
              <a:t> </a:t>
            </a:r>
            <a:r>
              <a:rPr lang="pt-BR" dirty="0" err="1"/>
              <a:t>our</a:t>
            </a:r>
            <a:r>
              <a:rPr lang="pt-BR" dirty="0"/>
              <a:t> </a:t>
            </a:r>
            <a:r>
              <a:rPr lang="pt-BR" dirty="0" err="1"/>
              <a:t>forecast</a:t>
            </a:r>
            <a:r>
              <a:rPr lang="pt-BR" dirty="0"/>
              <a:t> </a:t>
            </a:r>
            <a:r>
              <a:rPr lang="pt-BR" dirty="0" err="1"/>
              <a:t>solutions</a:t>
            </a:r>
            <a:endParaRPr lang="pt-BR" dirty="0"/>
          </a:p>
        </p:txBody>
      </p:sp>
      <p:sp>
        <p:nvSpPr>
          <p:cNvPr id="1028" name="AutoShape 4" descr="Resultado de imagem para atlantic ener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ltado de imagem para atlantic ener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32" name="Picture 8" descr="Resultado de imagem para atlantic energia"/>
          <p:cNvPicPr>
            <a:picLocks noChangeAspect="1" noChangeArrowheads="1"/>
          </p:cNvPicPr>
          <p:nvPr/>
        </p:nvPicPr>
        <p:blipFill>
          <a:blip r:embed="rId3"/>
          <a:srcRect b="13939"/>
          <a:stretch>
            <a:fillRect/>
          </a:stretch>
        </p:blipFill>
        <p:spPr bwMode="auto">
          <a:xfrm>
            <a:off x="357584" y="1500174"/>
            <a:ext cx="2250313" cy="1731010"/>
          </a:xfrm>
          <a:prstGeom prst="rect">
            <a:avLst/>
          </a:prstGeom>
          <a:noFill/>
        </p:spPr>
      </p:pic>
      <p:pic>
        <p:nvPicPr>
          <p:cNvPr id="1034" name="Picture 10" descr="Resultado de imagem para omega energia"/>
          <p:cNvPicPr>
            <a:picLocks noChangeAspect="1" noChangeArrowheads="1"/>
          </p:cNvPicPr>
          <p:nvPr/>
        </p:nvPicPr>
        <p:blipFill>
          <a:blip r:embed="rId4"/>
          <a:srcRect/>
          <a:stretch>
            <a:fillRect/>
          </a:stretch>
        </p:blipFill>
        <p:spPr bwMode="auto">
          <a:xfrm>
            <a:off x="215199" y="3693326"/>
            <a:ext cx="2570851" cy="757233"/>
          </a:xfrm>
          <a:prstGeom prst="rect">
            <a:avLst/>
          </a:prstGeom>
          <a:noFill/>
        </p:spPr>
      </p:pic>
      <p:pic>
        <p:nvPicPr>
          <p:cNvPr id="1036" name="Picture 12" descr="Resultado de imagem para GD Solar"/>
          <p:cNvPicPr>
            <a:picLocks noChangeAspect="1" noChangeArrowheads="1"/>
          </p:cNvPicPr>
          <p:nvPr/>
        </p:nvPicPr>
        <p:blipFill>
          <a:blip r:embed="rId5"/>
          <a:srcRect/>
          <a:stretch>
            <a:fillRect/>
          </a:stretch>
        </p:blipFill>
        <p:spPr bwMode="auto">
          <a:xfrm>
            <a:off x="3071802" y="1775930"/>
            <a:ext cx="3071834" cy="1059253"/>
          </a:xfrm>
          <a:prstGeom prst="rect">
            <a:avLst/>
          </a:prstGeom>
          <a:noFill/>
        </p:spPr>
      </p:pic>
      <p:pic>
        <p:nvPicPr>
          <p:cNvPr id="1038" name="Picture 14" descr="Resultado de imagem para Origo Solar"/>
          <p:cNvPicPr>
            <a:picLocks noChangeAspect="1" noChangeArrowheads="1"/>
          </p:cNvPicPr>
          <p:nvPr/>
        </p:nvPicPr>
        <p:blipFill>
          <a:blip r:embed="rId6"/>
          <a:srcRect t="30000" b="32500"/>
          <a:stretch>
            <a:fillRect/>
          </a:stretch>
        </p:blipFill>
        <p:spPr bwMode="auto">
          <a:xfrm>
            <a:off x="3274219" y="3571876"/>
            <a:ext cx="2667000" cy="1000132"/>
          </a:xfrm>
          <a:prstGeom prst="rect">
            <a:avLst/>
          </a:prstGeom>
          <a:noFill/>
        </p:spPr>
      </p:pic>
      <p:pic>
        <p:nvPicPr>
          <p:cNvPr id="1040" name="Picture 16" descr="Resultado de imagem para WX energia"/>
          <p:cNvPicPr>
            <a:picLocks noChangeAspect="1" noChangeArrowheads="1"/>
          </p:cNvPicPr>
          <p:nvPr/>
        </p:nvPicPr>
        <p:blipFill>
          <a:blip r:embed="rId7"/>
          <a:srcRect l="8333" t="33334" r="8332" b="29166"/>
          <a:stretch>
            <a:fillRect/>
          </a:stretch>
        </p:blipFill>
        <p:spPr bwMode="auto">
          <a:xfrm>
            <a:off x="6643702" y="3643314"/>
            <a:ext cx="1905013" cy="857256"/>
          </a:xfrm>
          <a:prstGeom prst="rect">
            <a:avLst/>
          </a:prstGeom>
          <a:noFill/>
        </p:spPr>
      </p:pic>
      <p:pic>
        <p:nvPicPr>
          <p:cNvPr id="1042" name="Picture 18" descr="Resultado de imagem para Esfera energia"/>
          <p:cNvPicPr>
            <a:picLocks noChangeAspect="1" noChangeArrowheads="1"/>
          </p:cNvPicPr>
          <p:nvPr/>
        </p:nvPicPr>
        <p:blipFill>
          <a:blip r:embed="rId8"/>
          <a:srcRect/>
          <a:stretch>
            <a:fillRect/>
          </a:stretch>
        </p:blipFill>
        <p:spPr bwMode="auto">
          <a:xfrm>
            <a:off x="6488919" y="5297560"/>
            <a:ext cx="2214578" cy="753899"/>
          </a:xfrm>
          <a:prstGeom prst="rect">
            <a:avLst/>
          </a:prstGeom>
          <a:noFill/>
        </p:spPr>
      </p:pic>
      <p:sp>
        <p:nvSpPr>
          <p:cNvPr id="1044" name="AutoShape 20" descr="Resultado de imagem para Inowatt ener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46" name="AutoShape 22" descr="Resultado de imagem para Inowatt ener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48" name="AutoShape 24" descr="Resultado de imagem para Inowatt ener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50" name="AutoShape 26" descr="Resultado de imagem para Inowatt ener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52" name="Picture 28" descr="Resultado de imagem para America energia"/>
          <p:cNvPicPr>
            <a:picLocks noChangeAspect="1" noChangeArrowheads="1"/>
          </p:cNvPicPr>
          <p:nvPr/>
        </p:nvPicPr>
        <p:blipFill>
          <a:blip r:embed="rId9" cstate="print"/>
          <a:srcRect/>
          <a:stretch>
            <a:fillRect/>
          </a:stretch>
        </p:blipFill>
        <p:spPr bwMode="auto">
          <a:xfrm>
            <a:off x="3500430" y="5010212"/>
            <a:ext cx="2249126" cy="1347746"/>
          </a:xfrm>
          <a:prstGeom prst="rect">
            <a:avLst/>
          </a:prstGeom>
          <a:noFill/>
        </p:spPr>
      </p:pic>
      <p:sp>
        <p:nvSpPr>
          <p:cNvPr id="1054" name="AutoShape 30" descr="Resultado de imagem para Inowatt ener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56" name="AutoShape 32" descr="Resultado de imagem para Inowatt ener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57" name="Picture 33"/>
          <p:cNvPicPr>
            <a:picLocks noChangeAspect="1" noChangeArrowheads="1"/>
          </p:cNvPicPr>
          <p:nvPr/>
        </p:nvPicPr>
        <p:blipFill>
          <a:blip r:embed="rId10" cstate="print"/>
          <a:srcRect/>
          <a:stretch>
            <a:fillRect/>
          </a:stretch>
        </p:blipFill>
        <p:spPr bwMode="auto">
          <a:xfrm>
            <a:off x="286178" y="5201210"/>
            <a:ext cx="2428892" cy="946598"/>
          </a:xfrm>
          <a:prstGeom prst="rect">
            <a:avLst/>
          </a:prstGeom>
          <a:noFill/>
          <a:ln w="9525">
            <a:noFill/>
            <a:miter lim="800000"/>
            <a:headEnd/>
            <a:tailEnd/>
          </a:ln>
          <a:effectLst/>
        </p:spPr>
      </p:pic>
      <p:sp>
        <p:nvSpPr>
          <p:cNvPr id="1059" name="AutoShape 35"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61" name="AutoShape 37"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62" name="Picture 38"/>
          <p:cNvPicPr>
            <a:picLocks noChangeAspect="1" noChangeArrowheads="1"/>
          </p:cNvPicPr>
          <p:nvPr/>
        </p:nvPicPr>
        <p:blipFill>
          <a:blip r:embed="rId11" cstate="print"/>
          <a:srcRect/>
          <a:stretch>
            <a:fillRect/>
          </a:stretch>
        </p:blipFill>
        <p:spPr bwMode="auto">
          <a:xfrm>
            <a:off x="6805703" y="1571612"/>
            <a:ext cx="1581011" cy="1467889"/>
          </a:xfrm>
          <a:prstGeom prst="rect">
            <a:avLst/>
          </a:prstGeom>
          <a:noFill/>
          <a:ln w="9525">
            <a:noFill/>
            <a:miter lim="800000"/>
            <a:headEnd/>
            <a:tailEnd/>
          </a:ln>
          <a:effectLst/>
        </p:spPr>
      </p:pic>
      <p:sp>
        <p:nvSpPr>
          <p:cNvPr id="24" name="CaixaDeTexto 23"/>
          <p:cNvSpPr txBox="1"/>
          <p:nvPr/>
        </p:nvSpPr>
        <p:spPr>
          <a:xfrm>
            <a:off x="6050685" y="6488692"/>
            <a:ext cx="2582758" cy="369332"/>
          </a:xfrm>
          <a:prstGeom prst="rect">
            <a:avLst/>
          </a:prstGeom>
          <a:noFill/>
        </p:spPr>
        <p:txBody>
          <a:bodyPr wrap="none" rtlCol="0">
            <a:spAutoFit/>
          </a:bodyPr>
          <a:lstStyle/>
          <a:p>
            <a:r>
              <a:rPr lang="pt-BR" b="1" dirty="0" err="1">
                <a:solidFill>
                  <a:schemeClr val="bg1"/>
                </a:solidFill>
              </a:rPr>
              <a:t>Heimsyfirráð</a:t>
            </a:r>
            <a:r>
              <a:rPr lang="pt-BR" b="1" dirty="0">
                <a:solidFill>
                  <a:schemeClr val="bg1"/>
                </a:solidFill>
              </a:rPr>
              <a:t>, </a:t>
            </a:r>
            <a:r>
              <a:rPr lang="pt-BR" b="1" dirty="0" err="1">
                <a:solidFill>
                  <a:schemeClr val="bg1"/>
                </a:solidFill>
              </a:rPr>
              <a:t>eða</a:t>
            </a:r>
            <a:r>
              <a:rPr lang="pt-BR" b="1" dirty="0">
                <a:solidFill>
                  <a:schemeClr val="bg1"/>
                </a:solidFill>
              </a:rPr>
              <a:t> </a:t>
            </a:r>
            <a:r>
              <a:rPr lang="pt-BR" b="1" dirty="0" err="1">
                <a:solidFill>
                  <a:schemeClr val="bg1"/>
                </a:solidFill>
              </a:rPr>
              <a:t>kvef</a:t>
            </a:r>
            <a:r>
              <a:rPr lang="pt-BR" b="1" dirty="0">
                <a:solidFill>
                  <a:schemeClr val="bg1"/>
                </a:solidFill>
              </a:rPr>
              <a:t> !!</a:t>
            </a:r>
          </a:p>
        </p:txBody>
      </p:sp>
    </p:spTree>
    <p:extLst>
      <p:ext uri="{BB962C8B-B14F-4D97-AF65-F5344CB8AC3E}">
        <p14:creationId xmlns:p14="http://schemas.microsoft.com/office/powerpoint/2010/main" val="385642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Thank you</a:t>
            </a:r>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1026" name="Picture 2" descr="Image result for winter is coming">
            <a:extLst>
              <a:ext uri="{FF2B5EF4-FFF2-40B4-BE49-F238E27FC236}">
                <a16:creationId xmlns:a16="http://schemas.microsoft.com/office/drawing/2014/main" id="{4ADDD425-51FD-ED41-AF40-ABA763496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0234" y="1330430"/>
            <a:ext cx="5663532" cy="518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85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885669"/>
            <a:ext cx="8031386" cy="4240494"/>
          </a:xfrm>
        </p:spPr>
        <p:txBody>
          <a:bodyPr>
            <a:normAutofit/>
          </a:bodyPr>
          <a:lstStyle/>
          <a:p>
            <a:pPr marL="0" indent="0">
              <a:buNone/>
            </a:pPr>
            <a:endParaRPr lang="en-GB" dirty="0"/>
          </a:p>
          <a:p>
            <a:endParaRPr lang="en-GB" dirty="0"/>
          </a:p>
          <a:p>
            <a:r>
              <a:rPr lang="en-GB" dirty="0"/>
              <a:t>Why?</a:t>
            </a:r>
          </a:p>
          <a:p>
            <a:r>
              <a:rPr lang="en-GB" dirty="0"/>
              <a:t>Where?</a:t>
            </a:r>
          </a:p>
          <a:p>
            <a:r>
              <a:rPr lang="en-GB" dirty="0"/>
              <a:t>How? </a:t>
            </a:r>
          </a:p>
          <a:p>
            <a:pPr lvl="1"/>
            <a:r>
              <a:rPr lang="en-GB" dirty="0"/>
              <a:t>WOD overview</a:t>
            </a:r>
          </a:p>
          <a:p>
            <a:r>
              <a:rPr lang="en-GB" dirty="0"/>
              <a:t>Examples of applications</a:t>
            </a:r>
          </a:p>
        </p:txBody>
      </p:sp>
      <p:sp>
        <p:nvSpPr>
          <p:cNvPr id="3" name="Title 2"/>
          <p:cNvSpPr>
            <a:spLocks noGrp="1"/>
          </p:cNvSpPr>
          <p:nvPr>
            <p:ph type="title"/>
          </p:nvPr>
        </p:nvSpPr>
        <p:spPr/>
        <p:txBody>
          <a:bodyPr>
            <a:normAutofit/>
          </a:bodyPr>
          <a:lstStyle/>
          <a:p>
            <a:r>
              <a:rPr lang="en-GB" dirty="0"/>
              <a:t>Outline of this talk</a:t>
            </a:r>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313197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6" name="Content Placeholder 5"/>
          <p:cNvSpPr>
            <a:spLocks noGrp="1"/>
          </p:cNvSpPr>
          <p:nvPr>
            <p:ph idx="1"/>
          </p:nvPr>
        </p:nvSpPr>
        <p:spPr>
          <a:xfrm>
            <a:off x="402336" y="452963"/>
            <a:ext cx="8363711" cy="6208507"/>
          </a:xfrm>
        </p:spPr>
        <p:txBody>
          <a:bodyPr>
            <a:normAutofit/>
          </a:bodyPr>
          <a:lstStyle/>
          <a:p>
            <a:endParaRPr lang="en-GB" dirty="0"/>
          </a:p>
          <a:p>
            <a:endParaRPr lang="en-GB" dirty="0"/>
          </a:p>
          <a:p>
            <a:r>
              <a:rPr lang="en-GB" dirty="0"/>
              <a:t>Brazil is the 5</a:t>
            </a:r>
            <a:r>
              <a:rPr lang="en-GB" baseline="30000" dirty="0"/>
              <a:t>th</a:t>
            </a:r>
            <a:r>
              <a:rPr lang="en-GB" dirty="0"/>
              <a:t> largest country in the world by area and population</a:t>
            </a:r>
          </a:p>
          <a:p>
            <a:pPr lvl="1"/>
            <a:r>
              <a:rPr lang="en-GB" dirty="0"/>
              <a:t>8.5 million km</a:t>
            </a:r>
            <a:r>
              <a:rPr lang="en-GB" baseline="30000" dirty="0"/>
              <a:t>2</a:t>
            </a:r>
            <a:endParaRPr lang="en-GB" dirty="0"/>
          </a:p>
          <a:p>
            <a:pPr lvl="1"/>
            <a:r>
              <a:rPr lang="en-GB" dirty="0"/>
              <a:t>211 million in 2017 </a:t>
            </a:r>
          </a:p>
          <a:p>
            <a:r>
              <a:rPr lang="en-GB" dirty="0"/>
              <a:t>Ranked as the 8</a:t>
            </a:r>
            <a:r>
              <a:rPr lang="en-GB" baseline="30000" dirty="0"/>
              <a:t>th</a:t>
            </a:r>
            <a:r>
              <a:rPr lang="en-GB" dirty="0"/>
              <a:t> largest economic area at the end of 2017</a:t>
            </a:r>
          </a:p>
          <a:p>
            <a:pPr lvl="1"/>
            <a:r>
              <a:rPr lang="en-GB" dirty="0"/>
              <a:t>2.055 billion US$ – 2.55% of the global GDP</a:t>
            </a:r>
          </a:p>
          <a:p>
            <a:r>
              <a:rPr lang="en-GB" dirty="0"/>
              <a:t>Total installed capacity is 168,3 GW (owned by 47 companies)</a:t>
            </a:r>
          </a:p>
          <a:p>
            <a:pPr lvl="1"/>
            <a:r>
              <a:rPr lang="en-GB" dirty="0"/>
              <a:t>Hydro-power – 64% (1.319 power plants)</a:t>
            </a:r>
          </a:p>
          <a:p>
            <a:pPr lvl="1"/>
            <a:r>
              <a:rPr lang="en-GB" dirty="0"/>
              <a:t>Wind-power – 7,9% (511 wind parks)</a:t>
            </a:r>
          </a:p>
          <a:p>
            <a:pPr lvl="1"/>
            <a:r>
              <a:rPr lang="en-GB" dirty="0"/>
              <a:t>Solar-power – 0,6% (expected to increase by orders of magnitude in coming years)</a:t>
            </a:r>
          </a:p>
          <a:p>
            <a:pPr lvl="1"/>
            <a:r>
              <a:rPr lang="en-GB" dirty="0"/>
              <a:t>227 registered trading companies</a:t>
            </a:r>
          </a:p>
          <a:p>
            <a:endParaRPr lang="en-GB" dirty="0"/>
          </a:p>
        </p:txBody>
      </p:sp>
      <p:sp>
        <p:nvSpPr>
          <p:cNvPr id="3" name="Title 2"/>
          <p:cNvSpPr>
            <a:spLocks noGrp="1"/>
          </p:cNvSpPr>
          <p:nvPr>
            <p:ph type="title"/>
          </p:nvPr>
        </p:nvSpPr>
        <p:spPr/>
        <p:txBody>
          <a:bodyPr>
            <a:normAutofit/>
          </a:bodyPr>
          <a:lstStyle/>
          <a:p>
            <a:r>
              <a:rPr lang="en-GB" dirty="0"/>
              <a:t>Why?</a:t>
            </a:r>
          </a:p>
        </p:txBody>
      </p:sp>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484116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3" name="Title 2"/>
          <p:cNvSpPr>
            <a:spLocks noGrp="1"/>
          </p:cNvSpPr>
          <p:nvPr>
            <p:ph type="title"/>
          </p:nvPr>
        </p:nvSpPr>
        <p:spPr/>
        <p:txBody>
          <a:bodyPr>
            <a:normAutofit/>
          </a:bodyPr>
          <a:lstStyle/>
          <a:p>
            <a:r>
              <a:rPr lang="en-GB" dirty="0"/>
              <a:t>Where?</a:t>
            </a:r>
          </a:p>
        </p:txBody>
      </p:sp>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9" name="Picture 8">
            <a:extLst>
              <a:ext uri="{FF2B5EF4-FFF2-40B4-BE49-F238E27FC236}">
                <a16:creationId xmlns:a16="http://schemas.microsoft.com/office/drawing/2014/main" id="{4877E2E1-C3AF-6241-98CC-7779436C0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73" y="1372655"/>
            <a:ext cx="4285647" cy="4644616"/>
          </a:xfrm>
          <a:prstGeom prst="rect">
            <a:avLst/>
          </a:prstGeom>
        </p:spPr>
      </p:pic>
      <p:pic>
        <p:nvPicPr>
          <p:cNvPr id="11" name="Picture 10">
            <a:extLst>
              <a:ext uri="{FF2B5EF4-FFF2-40B4-BE49-F238E27FC236}">
                <a16:creationId xmlns:a16="http://schemas.microsoft.com/office/drawing/2014/main" id="{1887DA1E-9F28-D34F-BA3D-3DFAE085EF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3504" y="1372655"/>
            <a:ext cx="4639392" cy="4701666"/>
          </a:xfrm>
          <a:prstGeom prst="rect">
            <a:avLst/>
          </a:prstGeom>
        </p:spPr>
      </p:pic>
    </p:spTree>
    <p:extLst>
      <p:ext uri="{BB962C8B-B14F-4D97-AF65-F5344CB8AC3E}">
        <p14:creationId xmlns:p14="http://schemas.microsoft.com/office/powerpoint/2010/main" val="3501202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3" name="Title 2"/>
          <p:cNvSpPr>
            <a:spLocks noGrp="1"/>
          </p:cNvSpPr>
          <p:nvPr>
            <p:ph type="title"/>
          </p:nvPr>
        </p:nvSpPr>
        <p:spPr/>
        <p:txBody>
          <a:bodyPr>
            <a:normAutofit/>
          </a:bodyPr>
          <a:lstStyle/>
          <a:p>
            <a:r>
              <a:rPr lang="en-GB" dirty="0"/>
              <a:t>Where?</a:t>
            </a:r>
          </a:p>
        </p:txBody>
      </p:sp>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9" name="Picture 8">
            <a:extLst>
              <a:ext uri="{FF2B5EF4-FFF2-40B4-BE49-F238E27FC236}">
                <a16:creationId xmlns:a16="http://schemas.microsoft.com/office/drawing/2014/main" id="{4877E2E1-C3AF-6241-98CC-7779436C0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585" y="1372655"/>
            <a:ext cx="4285647" cy="4644616"/>
          </a:xfrm>
          <a:prstGeom prst="rect">
            <a:avLst/>
          </a:prstGeom>
        </p:spPr>
      </p:pic>
      <p:pic>
        <p:nvPicPr>
          <p:cNvPr id="6" name="Picture 5">
            <a:extLst>
              <a:ext uri="{FF2B5EF4-FFF2-40B4-BE49-F238E27FC236}">
                <a16:creationId xmlns:a16="http://schemas.microsoft.com/office/drawing/2014/main" id="{73E1C7C6-A7DF-7C41-956A-86B67A5814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3232" y="2014295"/>
            <a:ext cx="4294271" cy="4004017"/>
          </a:xfrm>
          <a:prstGeom prst="rect">
            <a:avLst/>
          </a:prstGeom>
        </p:spPr>
      </p:pic>
    </p:spTree>
    <p:extLst>
      <p:ext uri="{BB962C8B-B14F-4D97-AF65-F5344CB8AC3E}">
        <p14:creationId xmlns:p14="http://schemas.microsoft.com/office/powerpoint/2010/main" val="16622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3" name="Title 2"/>
          <p:cNvSpPr>
            <a:spLocks noGrp="1"/>
          </p:cNvSpPr>
          <p:nvPr>
            <p:ph type="title"/>
          </p:nvPr>
        </p:nvSpPr>
        <p:spPr/>
        <p:txBody>
          <a:bodyPr>
            <a:normAutofit/>
          </a:bodyPr>
          <a:lstStyle/>
          <a:p>
            <a:r>
              <a:rPr lang="en-GB" dirty="0"/>
              <a:t>Where?</a:t>
            </a:r>
          </a:p>
        </p:txBody>
      </p:sp>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Espaço Reservado para Conteúdo 3">
            <a:extLst>
              <a:ext uri="{FF2B5EF4-FFF2-40B4-BE49-F238E27FC236}">
                <a16:creationId xmlns:a16="http://schemas.microsoft.com/office/drawing/2014/main" id="{A5859C57-A24D-9E4B-A153-AC211568BF4E}"/>
              </a:ext>
            </a:extLst>
          </p:cNvPr>
          <p:cNvPicPr>
            <a:picLocks noGrp="1"/>
          </p:cNvPicPr>
          <p:nvPr>
            <p:ph idx="1"/>
          </p:nvPr>
        </p:nvPicPr>
        <p:blipFill>
          <a:blip r:embed="rId4"/>
          <a:srcRect/>
          <a:stretch>
            <a:fillRect/>
          </a:stretch>
        </p:blipFill>
        <p:spPr bwMode="auto">
          <a:xfrm>
            <a:off x="631281" y="1316736"/>
            <a:ext cx="3928527" cy="3135842"/>
          </a:xfrm>
          <a:prstGeom prst="rect">
            <a:avLst/>
          </a:prstGeom>
          <a:noFill/>
          <a:ln w="9525">
            <a:noFill/>
            <a:miter lim="800000"/>
            <a:headEnd/>
            <a:tailEnd/>
          </a:ln>
        </p:spPr>
      </p:pic>
      <p:pic>
        <p:nvPicPr>
          <p:cNvPr id="8" name="Imagem 4">
            <a:extLst>
              <a:ext uri="{FF2B5EF4-FFF2-40B4-BE49-F238E27FC236}">
                <a16:creationId xmlns:a16="http://schemas.microsoft.com/office/drawing/2014/main" id="{0E740C07-B28F-3D40-9390-E86E2B070990}"/>
              </a:ext>
            </a:extLst>
          </p:cNvPr>
          <p:cNvPicPr/>
          <p:nvPr/>
        </p:nvPicPr>
        <p:blipFill>
          <a:blip r:embed="rId5"/>
          <a:srcRect/>
          <a:stretch>
            <a:fillRect/>
          </a:stretch>
        </p:blipFill>
        <p:spPr bwMode="auto">
          <a:xfrm>
            <a:off x="4559808" y="1316736"/>
            <a:ext cx="3877842" cy="2852928"/>
          </a:xfrm>
          <a:prstGeom prst="rect">
            <a:avLst/>
          </a:prstGeom>
          <a:noFill/>
          <a:ln w="9525">
            <a:noFill/>
            <a:miter lim="800000"/>
            <a:headEnd/>
            <a:tailEnd/>
          </a:ln>
        </p:spPr>
      </p:pic>
      <p:pic>
        <p:nvPicPr>
          <p:cNvPr id="10" name="Imagem 3" descr="20km650x420.png">
            <a:extLst>
              <a:ext uri="{FF2B5EF4-FFF2-40B4-BE49-F238E27FC236}">
                <a16:creationId xmlns:a16="http://schemas.microsoft.com/office/drawing/2014/main" id="{9537F246-38FD-5946-AE63-E9F8CBB056FD}"/>
              </a:ext>
            </a:extLst>
          </p:cNvPr>
          <p:cNvPicPr>
            <a:picLocks noChangeAspect="1"/>
          </p:cNvPicPr>
          <p:nvPr/>
        </p:nvPicPr>
        <p:blipFill>
          <a:blip r:embed="rId6"/>
          <a:srcRect b="4886"/>
          <a:stretch>
            <a:fillRect/>
          </a:stretch>
        </p:blipFill>
        <p:spPr>
          <a:xfrm>
            <a:off x="1471905" y="3854227"/>
            <a:ext cx="4045481" cy="2587689"/>
          </a:xfrm>
          <a:prstGeom prst="rect">
            <a:avLst/>
          </a:prstGeom>
        </p:spPr>
      </p:pic>
      <p:sp>
        <p:nvSpPr>
          <p:cNvPr id="2" name="TextBox 1">
            <a:extLst>
              <a:ext uri="{FF2B5EF4-FFF2-40B4-BE49-F238E27FC236}">
                <a16:creationId xmlns:a16="http://schemas.microsoft.com/office/drawing/2014/main" id="{F87DB5A2-B410-194D-9490-60DE93F1E11B}"/>
              </a:ext>
            </a:extLst>
          </p:cNvPr>
          <p:cNvSpPr txBox="1"/>
          <p:nvPr/>
        </p:nvSpPr>
        <p:spPr>
          <a:xfrm>
            <a:off x="5742432" y="4303776"/>
            <a:ext cx="3133344" cy="1477328"/>
          </a:xfrm>
          <a:prstGeom prst="rect">
            <a:avLst/>
          </a:prstGeom>
          <a:noFill/>
        </p:spPr>
        <p:txBody>
          <a:bodyPr wrap="square" rtlCol="0">
            <a:spAutoFit/>
          </a:bodyPr>
          <a:lstStyle/>
          <a:p>
            <a:r>
              <a:rPr lang="en-US" dirty="0"/>
              <a:t>We operate three individual forecast regions, of which two have a nested inner domain. Forecast range is 5, 10, and 30 days </a:t>
            </a:r>
          </a:p>
        </p:txBody>
      </p:sp>
      <p:sp>
        <p:nvSpPr>
          <p:cNvPr id="11" name="TextBox 10">
            <a:extLst>
              <a:ext uri="{FF2B5EF4-FFF2-40B4-BE49-F238E27FC236}">
                <a16:creationId xmlns:a16="http://schemas.microsoft.com/office/drawing/2014/main" id="{0E234C48-31EA-7D4E-B734-8863FD4DE3DC}"/>
              </a:ext>
            </a:extLst>
          </p:cNvPr>
          <p:cNvSpPr txBox="1"/>
          <p:nvPr/>
        </p:nvSpPr>
        <p:spPr>
          <a:xfrm>
            <a:off x="1177314" y="1337646"/>
            <a:ext cx="3133344" cy="646331"/>
          </a:xfrm>
          <a:prstGeom prst="rect">
            <a:avLst/>
          </a:prstGeom>
          <a:noFill/>
        </p:spPr>
        <p:txBody>
          <a:bodyPr wrap="square" rtlCol="0">
            <a:spAutoFit/>
          </a:bodyPr>
          <a:lstStyle/>
          <a:p>
            <a:r>
              <a:rPr lang="en-US" dirty="0"/>
              <a:t>∆X=12,5km </a:t>
            </a:r>
            <a:r>
              <a:rPr lang="en-GB" dirty="0"/>
              <a:t>– 10 days</a:t>
            </a:r>
            <a:r>
              <a:rPr lang="en-US" dirty="0"/>
              <a:t> </a:t>
            </a:r>
          </a:p>
          <a:p>
            <a:r>
              <a:rPr lang="en-US" dirty="0"/>
              <a:t>58 Mkm</a:t>
            </a:r>
            <a:r>
              <a:rPr lang="en-US" baseline="30000" dirty="0"/>
              <a:t>2</a:t>
            </a:r>
          </a:p>
        </p:txBody>
      </p:sp>
      <p:sp>
        <p:nvSpPr>
          <p:cNvPr id="12" name="TextBox 11">
            <a:extLst>
              <a:ext uri="{FF2B5EF4-FFF2-40B4-BE49-F238E27FC236}">
                <a16:creationId xmlns:a16="http://schemas.microsoft.com/office/drawing/2014/main" id="{B747EAB4-0697-1D4D-8D17-AD94DF50ED1B}"/>
              </a:ext>
            </a:extLst>
          </p:cNvPr>
          <p:cNvSpPr txBox="1"/>
          <p:nvPr/>
        </p:nvSpPr>
        <p:spPr>
          <a:xfrm>
            <a:off x="4984266" y="1387586"/>
            <a:ext cx="3133344" cy="646331"/>
          </a:xfrm>
          <a:prstGeom prst="rect">
            <a:avLst/>
          </a:prstGeom>
          <a:noFill/>
        </p:spPr>
        <p:txBody>
          <a:bodyPr wrap="square" rtlCol="0">
            <a:spAutoFit/>
          </a:bodyPr>
          <a:lstStyle/>
          <a:p>
            <a:r>
              <a:rPr lang="en-US" dirty="0"/>
              <a:t>∆X= 12,5km </a:t>
            </a:r>
            <a:r>
              <a:rPr lang="en-GB" dirty="0"/>
              <a:t>– 10 days</a:t>
            </a:r>
            <a:r>
              <a:rPr lang="en-US" dirty="0"/>
              <a:t> </a:t>
            </a:r>
          </a:p>
          <a:p>
            <a:r>
              <a:rPr lang="en-US" dirty="0"/>
              <a:t>50 Mkm</a:t>
            </a:r>
            <a:r>
              <a:rPr lang="en-US" baseline="30000" dirty="0"/>
              <a:t>2</a:t>
            </a:r>
          </a:p>
        </p:txBody>
      </p:sp>
      <p:sp>
        <p:nvSpPr>
          <p:cNvPr id="13" name="TextBox 12">
            <a:extLst>
              <a:ext uri="{FF2B5EF4-FFF2-40B4-BE49-F238E27FC236}">
                <a16:creationId xmlns:a16="http://schemas.microsoft.com/office/drawing/2014/main" id="{CD006734-9C42-0247-AD7D-AE8B18430167}"/>
              </a:ext>
            </a:extLst>
          </p:cNvPr>
          <p:cNvSpPr txBox="1"/>
          <p:nvPr/>
        </p:nvSpPr>
        <p:spPr>
          <a:xfrm>
            <a:off x="2024658" y="4004809"/>
            <a:ext cx="3133344" cy="646331"/>
          </a:xfrm>
          <a:prstGeom prst="rect">
            <a:avLst/>
          </a:prstGeom>
          <a:noFill/>
        </p:spPr>
        <p:txBody>
          <a:bodyPr wrap="square" rtlCol="0">
            <a:spAutoFit/>
          </a:bodyPr>
          <a:lstStyle/>
          <a:p>
            <a:r>
              <a:rPr lang="en-US" dirty="0"/>
              <a:t>∆X=20km </a:t>
            </a:r>
            <a:r>
              <a:rPr lang="en-GB" dirty="0"/>
              <a:t>– 30 days</a:t>
            </a:r>
            <a:endParaRPr lang="en-US" dirty="0"/>
          </a:p>
          <a:p>
            <a:r>
              <a:rPr lang="en-US" dirty="0"/>
              <a:t>109 Mkm</a:t>
            </a:r>
            <a:r>
              <a:rPr lang="en-US" baseline="30000" dirty="0"/>
              <a:t>2</a:t>
            </a:r>
          </a:p>
        </p:txBody>
      </p:sp>
      <p:sp>
        <p:nvSpPr>
          <p:cNvPr id="14" name="TextBox 13">
            <a:extLst>
              <a:ext uri="{FF2B5EF4-FFF2-40B4-BE49-F238E27FC236}">
                <a16:creationId xmlns:a16="http://schemas.microsoft.com/office/drawing/2014/main" id="{993ECED8-FD74-6B45-B828-4E1DFFE405B4}"/>
              </a:ext>
            </a:extLst>
          </p:cNvPr>
          <p:cNvSpPr txBox="1"/>
          <p:nvPr/>
        </p:nvSpPr>
        <p:spPr>
          <a:xfrm>
            <a:off x="2621280" y="2186479"/>
            <a:ext cx="2097024" cy="646331"/>
          </a:xfrm>
          <a:prstGeom prst="rect">
            <a:avLst/>
          </a:prstGeom>
          <a:noFill/>
        </p:spPr>
        <p:txBody>
          <a:bodyPr wrap="square" rtlCol="0">
            <a:spAutoFit/>
          </a:bodyPr>
          <a:lstStyle/>
          <a:p>
            <a:r>
              <a:rPr lang="en-US" dirty="0"/>
              <a:t>∆X=2,5km </a:t>
            </a:r>
            <a:r>
              <a:rPr lang="en-GB" dirty="0"/>
              <a:t>– 5 days</a:t>
            </a:r>
            <a:r>
              <a:rPr lang="en-US" dirty="0"/>
              <a:t> </a:t>
            </a:r>
          </a:p>
          <a:p>
            <a:r>
              <a:rPr lang="en-US" dirty="0"/>
              <a:t>1,8Mkm</a:t>
            </a:r>
            <a:r>
              <a:rPr lang="en-US" baseline="30000" dirty="0"/>
              <a:t>2</a:t>
            </a:r>
          </a:p>
        </p:txBody>
      </p:sp>
      <p:sp>
        <p:nvSpPr>
          <p:cNvPr id="15" name="TextBox 14">
            <a:extLst>
              <a:ext uri="{FF2B5EF4-FFF2-40B4-BE49-F238E27FC236}">
                <a16:creationId xmlns:a16="http://schemas.microsoft.com/office/drawing/2014/main" id="{B7A3FC26-EFB8-494C-8C82-36393929B8A5}"/>
              </a:ext>
            </a:extLst>
          </p:cNvPr>
          <p:cNvSpPr txBox="1"/>
          <p:nvPr/>
        </p:nvSpPr>
        <p:spPr>
          <a:xfrm>
            <a:off x="5739900" y="2375485"/>
            <a:ext cx="2148323" cy="646331"/>
          </a:xfrm>
          <a:prstGeom prst="rect">
            <a:avLst/>
          </a:prstGeom>
          <a:noFill/>
        </p:spPr>
        <p:txBody>
          <a:bodyPr wrap="square" rtlCol="0">
            <a:spAutoFit/>
          </a:bodyPr>
          <a:lstStyle/>
          <a:p>
            <a:r>
              <a:rPr lang="en-US" dirty="0"/>
              <a:t>∆X=2,5km </a:t>
            </a:r>
            <a:r>
              <a:rPr lang="en-GB" dirty="0"/>
              <a:t>– 5 days</a:t>
            </a:r>
            <a:r>
              <a:rPr lang="en-US" dirty="0"/>
              <a:t> </a:t>
            </a:r>
          </a:p>
          <a:p>
            <a:r>
              <a:rPr lang="en-US" dirty="0"/>
              <a:t>1,8Mkm</a:t>
            </a:r>
            <a:r>
              <a:rPr lang="en-US" baseline="30000" dirty="0"/>
              <a:t>2</a:t>
            </a:r>
          </a:p>
        </p:txBody>
      </p:sp>
    </p:spTree>
    <p:extLst>
      <p:ext uri="{BB962C8B-B14F-4D97-AF65-F5344CB8AC3E}">
        <p14:creationId xmlns:p14="http://schemas.microsoft.com/office/powerpoint/2010/main" val="391832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D-Schematic.png"/>
          <p:cNvPicPr>
            <a:picLocks noChangeAspect="1"/>
          </p:cNvPicPr>
          <p:nvPr/>
        </p:nvPicPr>
        <p:blipFill rotWithShape="1">
          <a:blip r:embed="rId3">
            <a:extLst>
              <a:ext uri="{28A0092B-C50C-407E-A947-70E740481C1C}">
                <a14:useLocalDpi xmlns:a14="http://schemas.microsoft.com/office/drawing/2010/main" val="0"/>
              </a:ext>
            </a:extLst>
          </a:blip>
          <a:srcRect l="1182" t="1055" r="2755" b="4221"/>
          <a:stretch/>
        </p:blipFill>
        <p:spPr>
          <a:xfrm>
            <a:off x="-764" y="994938"/>
            <a:ext cx="4535424" cy="3343946"/>
          </a:xfrm>
          <a:prstGeom prst="rect">
            <a:avLst/>
          </a:prstGeom>
        </p:spPr>
      </p:pic>
      <p:sp>
        <p:nvSpPr>
          <p:cNvPr id="3" name="Title 2"/>
          <p:cNvSpPr>
            <a:spLocks noGrp="1"/>
          </p:cNvSpPr>
          <p:nvPr>
            <p:ph type="title"/>
          </p:nvPr>
        </p:nvSpPr>
        <p:spPr>
          <a:xfrm>
            <a:off x="457200" y="261882"/>
            <a:ext cx="8229600" cy="923260"/>
          </a:xfrm>
        </p:spPr>
        <p:txBody>
          <a:bodyPr>
            <a:normAutofit/>
          </a:bodyPr>
          <a:lstStyle/>
          <a:p>
            <a:r>
              <a:rPr lang="en-GB" dirty="0"/>
              <a:t>How?</a:t>
            </a:r>
          </a:p>
        </p:txBody>
      </p:sp>
      <p:pic>
        <p:nvPicPr>
          <p:cNvPr id="4" name="Picture 3" descr="belgingur-logo-color-horizont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7" name="TextBox 6"/>
          <p:cNvSpPr txBox="1"/>
          <p:nvPr/>
        </p:nvSpPr>
        <p:spPr>
          <a:xfrm>
            <a:off x="4826221" y="1424381"/>
            <a:ext cx="3648502" cy="2585323"/>
          </a:xfrm>
          <a:prstGeom prst="rect">
            <a:avLst/>
          </a:prstGeom>
          <a:noFill/>
        </p:spPr>
        <p:txBody>
          <a:bodyPr wrap="square" rtlCol="0">
            <a:spAutoFit/>
          </a:bodyPr>
          <a:lstStyle/>
          <a:p>
            <a:r>
              <a:rPr lang="en-US" sz="2400" dirty="0">
                <a:solidFill>
                  <a:schemeClr val="tx2"/>
                </a:solidFill>
              </a:rPr>
              <a:t>The WOD forecasting system is run on an in-house cluster</a:t>
            </a:r>
          </a:p>
          <a:p>
            <a:pPr marL="285750" indent="-285750">
              <a:buFont typeface="Arial" charset="0"/>
              <a:buChar char="•"/>
            </a:pPr>
            <a:r>
              <a:rPr lang="en-US" sz="2400" dirty="0">
                <a:solidFill>
                  <a:schemeClr val="tx2"/>
                </a:solidFill>
              </a:rPr>
              <a:t>Scalable</a:t>
            </a:r>
          </a:p>
          <a:p>
            <a:pPr marL="285750" indent="-285750">
              <a:buFont typeface="Arial" charset="0"/>
              <a:buChar char="•"/>
            </a:pPr>
            <a:r>
              <a:rPr lang="en-US" sz="2400" dirty="0">
                <a:solidFill>
                  <a:schemeClr val="tx2"/>
                </a:solidFill>
              </a:rPr>
              <a:t>Reliable</a:t>
            </a:r>
          </a:p>
          <a:p>
            <a:pPr marL="285750" indent="-285750">
              <a:buFont typeface="Arial" charset="0"/>
              <a:buChar char="•"/>
            </a:pPr>
            <a:r>
              <a:rPr lang="en-US" sz="2400" dirty="0">
                <a:solidFill>
                  <a:schemeClr val="tx2"/>
                </a:solidFill>
              </a:rPr>
              <a:t>Flexible</a:t>
            </a:r>
          </a:p>
          <a:p>
            <a:endParaRPr lang="en-US" dirty="0"/>
          </a:p>
        </p:txBody>
      </p:sp>
    </p:spTree>
    <p:extLst>
      <p:ext uri="{BB962C8B-B14F-4D97-AF65-F5344CB8AC3E}">
        <p14:creationId xmlns:p14="http://schemas.microsoft.com/office/powerpoint/2010/main" val="726576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D-Schematic.png"/>
          <p:cNvPicPr>
            <a:picLocks noChangeAspect="1"/>
          </p:cNvPicPr>
          <p:nvPr/>
        </p:nvPicPr>
        <p:blipFill rotWithShape="1">
          <a:blip r:embed="rId3">
            <a:extLst>
              <a:ext uri="{28A0092B-C50C-407E-A947-70E740481C1C}">
                <a14:useLocalDpi xmlns:a14="http://schemas.microsoft.com/office/drawing/2010/main" val="0"/>
              </a:ext>
            </a:extLst>
          </a:blip>
          <a:srcRect l="1182" t="1055" r="2755" b="4221"/>
          <a:stretch/>
        </p:blipFill>
        <p:spPr>
          <a:xfrm>
            <a:off x="-764" y="994938"/>
            <a:ext cx="4535424" cy="3343946"/>
          </a:xfrm>
          <a:prstGeom prst="rect">
            <a:avLst/>
          </a:prstGeom>
        </p:spPr>
      </p:pic>
      <p:sp>
        <p:nvSpPr>
          <p:cNvPr id="3" name="Title 2"/>
          <p:cNvSpPr>
            <a:spLocks noGrp="1"/>
          </p:cNvSpPr>
          <p:nvPr>
            <p:ph type="title"/>
          </p:nvPr>
        </p:nvSpPr>
        <p:spPr>
          <a:xfrm>
            <a:off x="457200" y="261882"/>
            <a:ext cx="8229600" cy="923260"/>
          </a:xfrm>
        </p:spPr>
        <p:txBody>
          <a:bodyPr>
            <a:normAutofit/>
          </a:bodyPr>
          <a:lstStyle/>
          <a:p>
            <a:r>
              <a:rPr lang="en-GB" dirty="0"/>
              <a:t>How?</a:t>
            </a:r>
          </a:p>
        </p:txBody>
      </p:sp>
      <p:pic>
        <p:nvPicPr>
          <p:cNvPr id="4" name="Picture 3" descr="belgingur-logo-color-horizont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7" name="TextBox 6"/>
          <p:cNvSpPr txBox="1"/>
          <p:nvPr/>
        </p:nvSpPr>
        <p:spPr>
          <a:xfrm>
            <a:off x="4826221" y="1424381"/>
            <a:ext cx="3648502" cy="2585323"/>
          </a:xfrm>
          <a:prstGeom prst="rect">
            <a:avLst/>
          </a:prstGeom>
          <a:noFill/>
        </p:spPr>
        <p:txBody>
          <a:bodyPr wrap="square" rtlCol="0">
            <a:spAutoFit/>
          </a:bodyPr>
          <a:lstStyle/>
          <a:p>
            <a:r>
              <a:rPr lang="en-US" sz="2400" dirty="0">
                <a:solidFill>
                  <a:schemeClr val="tx2"/>
                </a:solidFill>
              </a:rPr>
              <a:t>The WOD forecasting system is run on an in-house cluster</a:t>
            </a:r>
          </a:p>
          <a:p>
            <a:pPr marL="285750" indent="-285750">
              <a:buFont typeface="Arial" charset="0"/>
              <a:buChar char="•"/>
            </a:pPr>
            <a:r>
              <a:rPr lang="en-US" sz="2400" dirty="0">
                <a:solidFill>
                  <a:schemeClr val="tx2"/>
                </a:solidFill>
              </a:rPr>
              <a:t>Scalable</a:t>
            </a:r>
          </a:p>
          <a:p>
            <a:pPr marL="285750" indent="-285750">
              <a:buFont typeface="Arial" charset="0"/>
              <a:buChar char="•"/>
            </a:pPr>
            <a:r>
              <a:rPr lang="en-US" sz="2400" dirty="0">
                <a:solidFill>
                  <a:schemeClr val="tx2"/>
                </a:solidFill>
              </a:rPr>
              <a:t>Reliable</a:t>
            </a:r>
          </a:p>
          <a:p>
            <a:pPr marL="285750" indent="-285750">
              <a:buFont typeface="Arial" charset="0"/>
              <a:buChar char="•"/>
            </a:pPr>
            <a:r>
              <a:rPr lang="en-US" sz="2400" dirty="0">
                <a:solidFill>
                  <a:schemeClr val="tx2"/>
                </a:solidFill>
              </a:rPr>
              <a:t>Flexible</a:t>
            </a:r>
          </a:p>
          <a:p>
            <a:endParaRPr lang="en-US" dirty="0"/>
          </a:p>
        </p:txBody>
      </p:sp>
      <p:pic>
        <p:nvPicPr>
          <p:cNvPr id="8" name="Picture 7">
            <a:extLst>
              <a:ext uri="{FF2B5EF4-FFF2-40B4-BE49-F238E27FC236}">
                <a16:creationId xmlns:a16="http://schemas.microsoft.com/office/drawing/2014/main" id="{C98A82D0-13D4-6C46-BC3C-28674EF3ED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4660" y="3693491"/>
            <a:ext cx="4314241" cy="2805879"/>
          </a:xfrm>
          <a:prstGeom prst="rect">
            <a:avLst/>
          </a:prstGeom>
        </p:spPr>
      </p:pic>
    </p:spTree>
    <p:extLst>
      <p:ext uri="{BB962C8B-B14F-4D97-AF65-F5344CB8AC3E}">
        <p14:creationId xmlns:p14="http://schemas.microsoft.com/office/powerpoint/2010/main" val="248709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645037"/>
            <a:ext cx="7237217" cy="4240494"/>
          </a:xfrm>
        </p:spPr>
        <p:txBody>
          <a:bodyPr>
            <a:normAutofit fontScale="92500" lnSpcReduction="10000"/>
          </a:bodyPr>
          <a:lstStyle/>
          <a:p>
            <a:r>
              <a:rPr lang="en-GB" dirty="0"/>
              <a:t>Built around the WRF-</a:t>
            </a:r>
            <a:r>
              <a:rPr lang="en-GB" dirty="0" err="1"/>
              <a:t>Chem</a:t>
            </a:r>
            <a:r>
              <a:rPr lang="en-GB" dirty="0"/>
              <a:t> modelling system</a:t>
            </a:r>
          </a:p>
          <a:p>
            <a:r>
              <a:rPr lang="en-GB" dirty="0"/>
              <a:t>Initial and boundary data taken from the global GFS model as well as the GEFS and CFS systems</a:t>
            </a:r>
          </a:p>
          <a:p>
            <a:r>
              <a:rPr lang="en-GB" dirty="0"/>
              <a:t>System installation is fast and highly automated</a:t>
            </a:r>
          </a:p>
          <a:p>
            <a:r>
              <a:rPr lang="en-GB" dirty="0"/>
              <a:t>Can be used to create conventional short- to medium-range weather forecasts for any location on the globe as well as ensemble and S2S forecasts</a:t>
            </a:r>
          </a:p>
          <a:p>
            <a:pPr lvl="1"/>
            <a:r>
              <a:rPr lang="en-GB" dirty="0"/>
              <a:t>Input can be GFS, GEFS, and/or CFS</a:t>
            </a:r>
          </a:p>
          <a:p>
            <a:r>
              <a:rPr lang="en-GB" dirty="0"/>
              <a:t>Can be used as a tool to provide input to other modelling systems, such as hydrological and </a:t>
            </a:r>
            <a:r>
              <a:rPr lang="en-GB" dirty="0" err="1"/>
              <a:t>agro</a:t>
            </a:r>
            <a:r>
              <a:rPr lang="en-GB" dirty="0"/>
              <a:t>-models</a:t>
            </a:r>
          </a:p>
          <a:p>
            <a:r>
              <a:rPr lang="en-GB" dirty="0"/>
              <a:t>A wide variety of post-processing options are also available</a:t>
            </a:r>
          </a:p>
          <a:p>
            <a:endParaRPr lang="en-GB" dirty="0"/>
          </a:p>
        </p:txBody>
      </p:sp>
      <p:sp>
        <p:nvSpPr>
          <p:cNvPr id="3" name="Title 2"/>
          <p:cNvSpPr>
            <a:spLocks noGrp="1"/>
          </p:cNvSpPr>
          <p:nvPr>
            <p:ph type="title"/>
          </p:nvPr>
        </p:nvSpPr>
        <p:spPr/>
        <p:txBody>
          <a:bodyPr>
            <a:normAutofit/>
          </a:bodyPr>
          <a:lstStyle/>
          <a:p>
            <a:r>
              <a:rPr lang="en-GB" dirty="0"/>
              <a:t>WOD description</a:t>
            </a:r>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7760348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9305</TotalTime>
  <Words>958</Words>
  <Application>Microsoft Macintosh PowerPoint</Application>
  <PresentationFormat>On-screen Show (4:3)</PresentationFormat>
  <Paragraphs>106</Paragraphs>
  <Slides>19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Candara</vt:lpstr>
      <vt:lpstr>Symbol</vt:lpstr>
      <vt:lpstr>Waveform</vt:lpstr>
      <vt:lpstr> Greening of the Amazon</vt:lpstr>
      <vt:lpstr>Outline of this talk</vt:lpstr>
      <vt:lpstr>Why?</vt:lpstr>
      <vt:lpstr>Where?</vt:lpstr>
      <vt:lpstr>Where?</vt:lpstr>
      <vt:lpstr>Where?</vt:lpstr>
      <vt:lpstr>How?</vt:lpstr>
      <vt:lpstr>How?</vt:lpstr>
      <vt:lpstr>WOD description</vt:lpstr>
      <vt:lpstr>Trade energy applications</vt:lpstr>
      <vt:lpstr>Operational model comparison</vt:lpstr>
      <vt:lpstr>Also for daily precipitation up to 10 days</vt:lpstr>
      <vt:lpstr>Objective values for model comparison per forecasted day  or 5-days</vt:lpstr>
      <vt:lpstr>Wind power production</vt:lpstr>
      <vt:lpstr>Wind speed at hub height</vt:lpstr>
      <vt:lpstr>Solar power production</vt:lpstr>
      <vt:lpstr>Incoming solar irradiance</vt:lpstr>
      <vt:lpstr>Brazilian energy companies currently using our forecast solutions</vt:lpstr>
      <vt:lpstr>Thank you</vt:lpstr>
    </vt:vector>
  </TitlesOfParts>
  <Company>Belgingur</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SARWeather</dc:title>
  <dc:creator>Ólafur Rögnvaldsson</dc:creator>
  <cp:lastModifiedBy>Olafur Rognvaldsson</cp:lastModifiedBy>
  <cp:revision>277</cp:revision>
  <dcterms:created xsi:type="dcterms:W3CDTF">2013-04-05T00:49:39Z</dcterms:created>
  <dcterms:modified xsi:type="dcterms:W3CDTF">2018-11-15T12:26:08Z</dcterms:modified>
</cp:coreProperties>
</file>