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60" r:id="rId3"/>
    <p:sldId id="293" r:id="rId4"/>
    <p:sldId id="294" r:id="rId5"/>
    <p:sldId id="259" r:id="rId6"/>
    <p:sldId id="281" r:id="rId7"/>
    <p:sldId id="289" r:id="rId8"/>
    <p:sldId id="257" r:id="rId9"/>
    <p:sldId id="261" r:id="rId10"/>
    <p:sldId id="269" r:id="rId11"/>
    <p:sldId id="258" r:id="rId12"/>
    <p:sldId id="273" r:id="rId13"/>
    <p:sldId id="274" r:id="rId14"/>
    <p:sldId id="275" r:id="rId15"/>
    <p:sldId id="276" r:id="rId16"/>
    <p:sldId id="277" r:id="rId17"/>
    <p:sldId id="282" r:id="rId18"/>
    <p:sldId id="283" r:id="rId19"/>
    <p:sldId id="292" r:id="rId20"/>
    <p:sldId id="278" r:id="rId21"/>
    <p:sldId id="285" r:id="rId22"/>
    <p:sldId id="291" r:id="rId23"/>
    <p:sldId id="280" r:id="rId24"/>
    <p:sldId id="287" r:id="rId25"/>
    <p:sldId id="264" r:id="rId26"/>
    <p:sldId id="265" r:id="rId27"/>
    <p:sldId id="266" r:id="rId28"/>
    <p:sldId id="267" r:id="rId29"/>
    <p:sldId id="268" r:id="rId30"/>
    <p:sldId id="271" r:id="rId31"/>
    <p:sldId id="270" r:id="rId32"/>
    <p:sldId id="272" r:id="rId33"/>
    <p:sldId id="279" r:id="rId34"/>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13"/>
  </p:normalViewPr>
  <p:slideViewPr>
    <p:cSldViewPr>
      <p:cViewPr>
        <p:scale>
          <a:sx n="100" d="100"/>
          <a:sy n="100" d="100"/>
        </p:scale>
        <p:origin x="1960" y="5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ACDCA0-0871-4DF9-AD26-F8D2173A3124}" type="datetimeFigureOut">
              <a:rPr lang="pt-BR" smtClean="0"/>
              <a:pPr/>
              <a:t>07/03/17</a:t>
            </a:fld>
            <a:endParaRPr lang="en-US"/>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33CF8F-D282-467A-B19A-4BEF0A3331BA}" type="slidenum">
              <a:rPr lang="en-US" smtClean="0"/>
              <a:pPr/>
              <a:t>‹#›</a:t>
            </a:fld>
            <a:endParaRPr lang="en-US"/>
          </a:p>
        </p:txBody>
      </p:sp>
    </p:spTree>
    <p:extLst>
      <p:ext uri="{BB962C8B-B14F-4D97-AF65-F5344CB8AC3E}">
        <p14:creationId xmlns:p14="http://schemas.microsoft.com/office/powerpoint/2010/main" val="3183253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7082D07E-5278-4C7D-A66C-A8EA1FF511A4}" type="slidenum">
              <a:rPr lang="en-US" smtClean="0"/>
              <a:pPr/>
              <a:t>3</a:t>
            </a:fld>
            <a:endParaRPr lang="en-US"/>
          </a:p>
        </p:txBody>
      </p:sp>
    </p:spTree>
    <p:extLst>
      <p:ext uri="{BB962C8B-B14F-4D97-AF65-F5344CB8AC3E}">
        <p14:creationId xmlns:p14="http://schemas.microsoft.com/office/powerpoint/2010/main" val="2541429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7082D07E-5278-4C7D-A66C-A8EA1FF511A4}"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Vertical</a:t>
            </a:r>
            <a:r>
              <a:rPr lang="en-GB" baseline="0" dirty="0" smtClean="0"/>
              <a:t> </a:t>
            </a:r>
            <a:r>
              <a:rPr lang="en-GB" dirty="0" smtClean="0"/>
              <a:t>wind shear is typically greater over</a:t>
            </a:r>
            <a:r>
              <a:rPr lang="en-GB" baseline="0" dirty="0" smtClean="0"/>
              <a:t> land than off-shore, putting a limit to how large (blades) wind turbines can be. Large turbines are heavy, and a heavy turbine requires more expensive foundation than a light one. This puts a practical limit to the size of off-shore turbines.</a:t>
            </a:r>
            <a:endParaRPr lang="en-GB" dirty="0"/>
          </a:p>
        </p:txBody>
      </p:sp>
      <p:sp>
        <p:nvSpPr>
          <p:cNvPr id="4" name="Slide Number Placeholder 3"/>
          <p:cNvSpPr>
            <a:spLocks noGrp="1"/>
          </p:cNvSpPr>
          <p:nvPr>
            <p:ph type="sldNum" sz="quarter" idx="10"/>
          </p:nvPr>
        </p:nvSpPr>
        <p:spPr/>
        <p:txBody>
          <a:bodyPr/>
          <a:lstStyle/>
          <a:p>
            <a:fld id="{89CE3E99-215B-A842-9A3A-E71748F1220A}" type="slidenum">
              <a:rPr lang="en-US" smtClean="0"/>
              <a:t>17</a:t>
            </a:fld>
            <a:endParaRPr lang="en-US" dirty="0"/>
          </a:p>
        </p:txBody>
      </p:sp>
    </p:spTree>
    <p:extLst>
      <p:ext uri="{BB962C8B-B14F-4D97-AF65-F5344CB8AC3E}">
        <p14:creationId xmlns:p14="http://schemas.microsoft.com/office/powerpoint/2010/main" val="1448218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Wind power is</a:t>
            </a:r>
            <a:r>
              <a:rPr lang="en-GB" baseline="0" dirty="0" smtClean="0"/>
              <a:t> proportional the the cube of the wind speed. Consequently, errors in predicted wind speed can result in relatively much larger errors in forecasts of power production.</a:t>
            </a:r>
            <a:endParaRPr lang="en-GB" dirty="0"/>
          </a:p>
        </p:txBody>
      </p:sp>
      <p:sp>
        <p:nvSpPr>
          <p:cNvPr id="4" name="Slide Number Placeholder 3"/>
          <p:cNvSpPr>
            <a:spLocks noGrp="1"/>
          </p:cNvSpPr>
          <p:nvPr>
            <p:ph type="sldNum" sz="quarter" idx="10"/>
          </p:nvPr>
        </p:nvSpPr>
        <p:spPr/>
        <p:txBody>
          <a:bodyPr/>
          <a:lstStyle/>
          <a:p>
            <a:fld id="{89CE3E99-215B-A842-9A3A-E71748F1220A}" type="slidenum">
              <a:rPr lang="en-US" smtClean="0"/>
              <a:t>18</a:t>
            </a:fld>
            <a:endParaRPr lang="en-US" dirty="0"/>
          </a:p>
        </p:txBody>
      </p:sp>
    </p:spTree>
    <p:extLst>
      <p:ext uri="{BB962C8B-B14F-4D97-AF65-F5344CB8AC3E}">
        <p14:creationId xmlns:p14="http://schemas.microsoft.com/office/powerpoint/2010/main" val="4049008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cost of poor forecast in the near future (i.e. 0-12</a:t>
            </a:r>
            <a:r>
              <a:rPr lang="en-GB" baseline="0" dirty="0" smtClean="0"/>
              <a:t> </a:t>
            </a:r>
            <a:r>
              <a:rPr lang="en-GB" baseline="0" dirty="0" err="1" smtClean="0"/>
              <a:t>hrs</a:t>
            </a:r>
            <a:r>
              <a:rPr lang="en-GB" baseline="0" dirty="0" smtClean="0"/>
              <a:t>) can be significant. The reason is that the load on the distribution grid needs to be known with fairly good accuracy. If a </a:t>
            </a:r>
            <a:r>
              <a:rPr lang="en-GB" baseline="0" dirty="0" err="1" smtClean="0"/>
              <a:t>windpark</a:t>
            </a:r>
            <a:r>
              <a:rPr lang="en-GB" baseline="0" dirty="0" smtClean="0"/>
              <a:t> undershoots, someone else needs to increase the electric production. Likewise, if electric production by VRE is more than estimated/planned, someone else needs to produce less. These modifications of production, made on a short-notice, can be quite costly. It is worth noting that the response time of a </a:t>
            </a:r>
            <a:r>
              <a:rPr lang="en-GB" baseline="0" dirty="0" err="1" smtClean="0"/>
              <a:t>hydropowerplant</a:t>
            </a:r>
            <a:r>
              <a:rPr lang="en-GB" baseline="0" dirty="0" smtClean="0"/>
              <a:t> utilizing reservoirs, can be very short (&lt; 10 minutes) in contrast to a gas or a coal power-plant (hours, gas is more responsive than coal, and newer plants are more responsive than older ones). This puts Norway in an excellent position with nearly 30GW of hydropower and only about 450MW of installed wind power.</a:t>
            </a:r>
            <a:endParaRPr lang="en-GB" dirty="0"/>
          </a:p>
        </p:txBody>
      </p:sp>
      <p:sp>
        <p:nvSpPr>
          <p:cNvPr id="4" name="Slide Number Placeholder 3"/>
          <p:cNvSpPr>
            <a:spLocks noGrp="1"/>
          </p:cNvSpPr>
          <p:nvPr>
            <p:ph type="sldNum" sz="quarter" idx="10"/>
          </p:nvPr>
        </p:nvSpPr>
        <p:spPr/>
        <p:txBody>
          <a:bodyPr/>
          <a:lstStyle/>
          <a:p>
            <a:fld id="{89CE3E99-215B-A842-9A3A-E71748F1220A}" type="slidenum">
              <a:rPr lang="en-US" smtClean="0"/>
              <a:t>21</a:t>
            </a:fld>
            <a:endParaRPr lang="en-US" dirty="0"/>
          </a:p>
        </p:txBody>
      </p:sp>
    </p:spTree>
    <p:extLst>
      <p:ext uri="{BB962C8B-B14F-4D97-AF65-F5344CB8AC3E}">
        <p14:creationId xmlns:p14="http://schemas.microsoft.com/office/powerpoint/2010/main" val="663016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Tesla aims</a:t>
            </a:r>
            <a:r>
              <a:rPr lang="en-GB" baseline="0" dirty="0" smtClean="0"/>
              <a:t> to provide 15 </a:t>
            </a:r>
            <a:r>
              <a:rPr lang="en-GB" baseline="0" dirty="0" err="1" smtClean="0"/>
              <a:t>GWh</a:t>
            </a:r>
            <a:r>
              <a:rPr lang="en-GB" baseline="0" dirty="0" smtClean="0"/>
              <a:t> of battery storage by 2020</a:t>
            </a:r>
            <a:endParaRPr lang="en-GB" dirty="0"/>
          </a:p>
        </p:txBody>
      </p:sp>
      <p:sp>
        <p:nvSpPr>
          <p:cNvPr id="4" name="Slide Number Placeholder 3"/>
          <p:cNvSpPr>
            <a:spLocks noGrp="1"/>
          </p:cNvSpPr>
          <p:nvPr>
            <p:ph type="sldNum" sz="quarter" idx="10"/>
          </p:nvPr>
        </p:nvSpPr>
        <p:spPr/>
        <p:txBody>
          <a:bodyPr/>
          <a:lstStyle/>
          <a:p>
            <a:fld id="{89CE3E99-215B-A842-9A3A-E71748F1220A}" type="slidenum">
              <a:rPr lang="en-US" smtClean="0"/>
              <a:t>22</a:t>
            </a:fld>
            <a:endParaRPr lang="en-US" dirty="0"/>
          </a:p>
        </p:txBody>
      </p:sp>
    </p:spTree>
    <p:extLst>
      <p:ext uri="{BB962C8B-B14F-4D97-AF65-F5344CB8AC3E}">
        <p14:creationId xmlns:p14="http://schemas.microsoft.com/office/powerpoint/2010/main" val="663016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89CE3E99-215B-A842-9A3A-E71748F1220A}" type="slidenum">
              <a:rPr lang="en-US" smtClean="0"/>
              <a:t>24</a:t>
            </a:fld>
            <a:endParaRPr lang="en-US" dirty="0"/>
          </a:p>
        </p:txBody>
      </p:sp>
    </p:spTree>
    <p:extLst>
      <p:ext uri="{BB962C8B-B14F-4D97-AF65-F5344CB8AC3E}">
        <p14:creationId xmlns:p14="http://schemas.microsoft.com/office/powerpoint/2010/main" val="663016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7082D07E-5278-4C7D-A66C-A8EA1FF511A4}" type="slidenum">
              <a:rPr lang="en-US" smtClean="0"/>
              <a:pPr/>
              <a:t>25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EC7AD362-A9D0-42D5-B6C8-8092073B46C4}" type="datetimeFigureOut">
              <a:rPr lang="pt-BR" smtClean="0"/>
              <a:pPr/>
              <a:t>07/03/17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1380FEA-A52C-4A10-A0C3-E5539A918722}" type="slidenum">
              <a:rPr lang="pt-BR" smtClean="0"/>
              <a:pPr/>
              <a:t>‹#›</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EC7AD362-A9D0-42D5-B6C8-8092073B46C4}" type="datetimeFigureOut">
              <a:rPr lang="pt-BR" smtClean="0"/>
              <a:pPr/>
              <a:t>07/03/17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1380FEA-A52C-4A10-A0C3-E5539A918722}" type="slidenum">
              <a:rPr lang="pt-BR" smtClean="0"/>
              <a:pPr/>
              <a:t>‹#›</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EC7AD362-A9D0-42D5-B6C8-8092073B46C4}" type="datetimeFigureOut">
              <a:rPr lang="pt-BR" smtClean="0"/>
              <a:pPr/>
              <a:t>07/03/17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1380FEA-A52C-4A10-A0C3-E5539A918722}" type="slidenum">
              <a:rPr lang="pt-BR" smtClean="0"/>
              <a:pPr/>
              <a:t>‹#›</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500034" y="285728"/>
            <a:ext cx="8229600" cy="1143000"/>
          </a:xfrm>
        </p:spPr>
        <p:txBody>
          <a:bodyPr/>
          <a:lstStyle/>
          <a:p>
            <a:r>
              <a:rPr lang="en-US" noProof="0" smtClean="0"/>
              <a:t>Clique para editar o estilo do título mestre</a:t>
            </a:r>
            <a:endParaRPr lang="en-US" noProof="0"/>
          </a:p>
        </p:txBody>
      </p:sp>
      <p:sp>
        <p:nvSpPr>
          <p:cNvPr id="3" name="Espaço Reservado para Conteúdo 2"/>
          <p:cNvSpPr>
            <a:spLocks noGrp="1"/>
          </p:cNvSpPr>
          <p:nvPr>
            <p:ph idx="1"/>
          </p:nvPr>
        </p:nvSpPr>
        <p:spPr/>
        <p:txBody>
          <a:bodyPr/>
          <a:lstStyle/>
          <a:p>
            <a:pPr lvl="0"/>
            <a:r>
              <a:rPr lang="en-US" noProof="0" smtClean="0"/>
              <a:t>Clique para editar os estilos do texto mestre</a:t>
            </a:r>
          </a:p>
          <a:p>
            <a:pPr lvl="1"/>
            <a:r>
              <a:rPr lang="en-US" noProof="0" smtClean="0"/>
              <a:t>Segundo nível</a:t>
            </a:r>
          </a:p>
          <a:p>
            <a:pPr lvl="2"/>
            <a:r>
              <a:rPr lang="en-US" noProof="0" smtClean="0"/>
              <a:t>Terceiro nível</a:t>
            </a:r>
          </a:p>
          <a:p>
            <a:pPr lvl="3"/>
            <a:r>
              <a:rPr lang="en-US" noProof="0" smtClean="0"/>
              <a:t>Quarto nível</a:t>
            </a:r>
          </a:p>
          <a:p>
            <a:pPr lvl="4"/>
            <a:r>
              <a:rPr lang="en-US" noProof="0" smtClean="0"/>
              <a:t>Quinto nível</a:t>
            </a:r>
            <a:endParaRPr lang="en-US" noProof="0"/>
          </a:p>
        </p:txBody>
      </p:sp>
      <p:sp>
        <p:nvSpPr>
          <p:cNvPr id="4" name="Espaço Reservado para Data 3"/>
          <p:cNvSpPr>
            <a:spLocks noGrp="1"/>
          </p:cNvSpPr>
          <p:nvPr>
            <p:ph type="dt" sz="half" idx="10"/>
          </p:nvPr>
        </p:nvSpPr>
        <p:spPr/>
        <p:txBody>
          <a:bodyPr/>
          <a:lstStyle/>
          <a:p>
            <a:fld id="{EC7AD362-A9D0-42D5-B6C8-8092073B46C4}" type="datetimeFigureOut">
              <a:rPr lang="pt-BR" smtClean="0"/>
              <a:pPr/>
              <a:t>07/03/17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1380FEA-A52C-4A10-A0C3-E5539A918722}" type="slidenum">
              <a:rPr lang="pt-BR" smtClean="0"/>
              <a:pPr/>
              <a:t>‹#›</a:t>
            </a:fld>
            <a:endParaRPr lang="pt-BR"/>
          </a:p>
        </p:txBody>
      </p:sp>
      <p:pic>
        <p:nvPicPr>
          <p:cNvPr id="7" name="Picture 1"/>
          <p:cNvPicPr>
            <a:picLocks noChangeAspect="1" noChangeArrowheads="1"/>
          </p:cNvPicPr>
          <p:nvPr userDrawn="1"/>
        </p:nvPicPr>
        <p:blipFill>
          <a:blip r:embed="rId2"/>
          <a:srcRect/>
          <a:stretch>
            <a:fillRect/>
          </a:stretch>
        </p:blipFill>
        <p:spPr bwMode="auto">
          <a:xfrm>
            <a:off x="55306" y="105084"/>
            <a:ext cx="1444860" cy="394958"/>
          </a:xfrm>
          <a:prstGeom prst="rect">
            <a:avLst/>
          </a:prstGeom>
          <a:noFill/>
          <a:ln w="9525">
            <a:noFill/>
            <a:miter lim="800000"/>
            <a:headEnd/>
            <a:tailEnd/>
          </a:ln>
          <a:effectLst/>
        </p:spPr>
      </p:pic>
      <p:grpSp>
        <p:nvGrpSpPr>
          <p:cNvPr id="8" name="Grupo 7"/>
          <p:cNvGrpSpPr/>
          <p:nvPr userDrawn="1"/>
        </p:nvGrpSpPr>
        <p:grpSpPr>
          <a:xfrm>
            <a:off x="7740991" y="71414"/>
            <a:ext cx="1403041" cy="428628"/>
            <a:chOff x="7072330" y="1000108"/>
            <a:chExt cx="1545917" cy="500158"/>
          </a:xfrm>
        </p:grpSpPr>
        <p:pic>
          <p:nvPicPr>
            <p:cNvPr id="9" name="Picture 7" descr="logotempook.png"/>
            <p:cNvPicPr>
              <a:picLocks noChangeAspect="1"/>
            </p:cNvPicPr>
            <p:nvPr userDrawn="1"/>
          </p:nvPicPr>
          <p:blipFill>
            <a:blip r:embed="rId3">
              <a:extLst>
                <a:ext uri="{28A0092B-C50C-407E-A947-70E740481C1C}">
                  <a14:useLocalDpi xmlns:a14="http://schemas.microsoft.com/office/drawing/2010/main" val="0"/>
                </a:ext>
              </a:extLst>
            </a:blip>
            <a:srcRect r="6329"/>
            <a:stretch>
              <a:fillRect/>
            </a:stretch>
          </p:blipFill>
          <p:spPr>
            <a:xfrm>
              <a:off x="7072330" y="1000108"/>
              <a:ext cx="1500198" cy="500158"/>
            </a:xfrm>
            <a:prstGeom prst="rect">
              <a:avLst/>
            </a:prstGeom>
          </p:spPr>
        </p:pic>
        <p:sp>
          <p:nvSpPr>
            <p:cNvPr id="10" name="Retângulo de cantos arredondados 9"/>
            <p:cNvSpPr/>
            <p:nvPr userDrawn="1"/>
          </p:nvSpPr>
          <p:spPr>
            <a:xfrm>
              <a:off x="8572528" y="1142984"/>
              <a:ext cx="45719" cy="21431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EC7AD362-A9D0-42D5-B6C8-8092073B46C4}" type="datetimeFigureOut">
              <a:rPr lang="pt-BR" smtClean="0"/>
              <a:pPr/>
              <a:t>07/03/17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1380FEA-A52C-4A10-A0C3-E5539A918722}" type="slidenum">
              <a:rPr lang="pt-BR" smtClean="0"/>
              <a:pPr/>
              <a:t>‹#›</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EC7AD362-A9D0-42D5-B6C8-8092073B46C4}" type="datetimeFigureOut">
              <a:rPr lang="pt-BR" smtClean="0"/>
              <a:pPr/>
              <a:t>07/03/17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61380FEA-A52C-4A10-A0C3-E5539A918722}" type="slidenum">
              <a:rPr lang="pt-BR" smtClean="0"/>
              <a:pPr/>
              <a:t>‹#›</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EC7AD362-A9D0-42D5-B6C8-8092073B46C4}" type="datetimeFigureOut">
              <a:rPr lang="pt-BR" smtClean="0"/>
              <a:pPr/>
              <a:t>07/03/17</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61380FEA-A52C-4A10-A0C3-E5539A918722}" type="slidenum">
              <a:rPr lang="pt-BR" smtClean="0"/>
              <a:pPr/>
              <a:t>‹#›</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EC7AD362-A9D0-42D5-B6C8-8092073B46C4}" type="datetimeFigureOut">
              <a:rPr lang="pt-BR" smtClean="0"/>
              <a:pPr/>
              <a:t>07/03/17</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61380FEA-A52C-4A10-A0C3-E5539A918722}" type="slidenum">
              <a:rPr lang="pt-BR" smtClean="0"/>
              <a:pPr/>
              <a:t>‹#›</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EC7AD362-A9D0-42D5-B6C8-8092073B46C4}" type="datetimeFigureOut">
              <a:rPr lang="pt-BR" smtClean="0"/>
              <a:pPr/>
              <a:t>07/03/17</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61380FEA-A52C-4A10-A0C3-E5539A918722}" type="slidenum">
              <a:rPr lang="pt-BR" smtClean="0"/>
              <a:pPr/>
              <a:t>‹#›</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EC7AD362-A9D0-42D5-B6C8-8092073B46C4}" type="datetimeFigureOut">
              <a:rPr lang="pt-BR" smtClean="0"/>
              <a:pPr/>
              <a:t>07/03/17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61380FEA-A52C-4A10-A0C3-E5539A918722}" type="slidenum">
              <a:rPr lang="pt-BR" smtClean="0"/>
              <a:pPr/>
              <a:t>‹#›</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EC7AD362-A9D0-42D5-B6C8-8092073B46C4}" type="datetimeFigureOut">
              <a:rPr lang="pt-BR" smtClean="0"/>
              <a:pPr/>
              <a:t>07/03/17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61380FEA-A52C-4A10-A0C3-E5539A918722}" type="slidenum">
              <a:rPr lang="pt-BR" smtClean="0"/>
              <a:pPr/>
              <a:t>‹#›</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7AD362-A9D0-42D5-B6C8-8092073B46C4}" type="datetimeFigureOut">
              <a:rPr lang="pt-BR" smtClean="0"/>
              <a:pPr/>
              <a:t>07/03/17</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380FEA-A52C-4A10-A0C3-E5539A918722}" type="slidenum">
              <a:rPr lang="pt-BR" smtClean="0"/>
              <a:pPr/>
              <a:t>‹#›</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4"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image" Target="../media/image3.jpg"/></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24.emf"/><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 Id="rId3" Type="http://schemas.openxmlformats.org/officeDocument/2006/relationships/image" Target="../media/image3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 Id="rId3" Type="http://schemas.openxmlformats.org/officeDocument/2006/relationships/image" Target="../media/image3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iser_col_strap_lr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9832" y="5424908"/>
            <a:ext cx="3204716" cy="1316460"/>
          </a:xfrm>
          <a:prstGeom prst="rect">
            <a:avLst/>
          </a:prstGeom>
        </p:spPr>
      </p:pic>
      <p:sp>
        <p:nvSpPr>
          <p:cNvPr id="2" name="Título 1"/>
          <p:cNvSpPr>
            <a:spLocks noGrp="1"/>
          </p:cNvSpPr>
          <p:nvPr>
            <p:ph type="ctrTitle"/>
          </p:nvPr>
        </p:nvSpPr>
        <p:spPr>
          <a:xfrm>
            <a:off x="685800" y="1500174"/>
            <a:ext cx="7772400" cy="1470025"/>
          </a:xfrm>
        </p:spPr>
        <p:txBody>
          <a:bodyPr/>
          <a:lstStyle/>
          <a:p>
            <a:r>
              <a:rPr lang="en-US" b="1" dirty="0" smtClean="0"/>
              <a:t>Energy applications and tools</a:t>
            </a:r>
            <a:endParaRPr lang="en-US" b="1" dirty="0"/>
          </a:p>
        </p:txBody>
      </p:sp>
      <p:sp>
        <p:nvSpPr>
          <p:cNvPr id="4" name="CaixaDeTexto 3"/>
          <p:cNvSpPr txBox="1"/>
          <p:nvPr/>
        </p:nvSpPr>
        <p:spPr>
          <a:xfrm>
            <a:off x="0" y="5220489"/>
            <a:ext cx="9144000" cy="584775"/>
          </a:xfrm>
          <a:prstGeom prst="rect">
            <a:avLst/>
          </a:prstGeom>
          <a:noFill/>
        </p:spPr>
        <p:txBody>
          <a:bodyPr wrap="square" rtlCol="0">
            <a:spAutoFit/>
          </a:bodyPr>
          <a:lstStyle/>
          <a:p>
            <a:pPr algn="ctr"/>
            <a:r>
              <a:rPr lang="en-US" sz="3200" dirty="0" smtClean="0"/>
              <a:t>Addis Ababa, 10</a:t>
            </a:r>
            <a:r>
              <a:rPr lang="en-US" sz="3200" baseline="30000" dirty="0" smtClean="0"/>
              <a:t>th</a:t>
            </a:r>
            <a:r>
              <a:rPr lang="en-US" sz="3200" dirty="0" smtClean="0"/>
              <a:t> February, 2017</a:t>
            </a:r>
            <a:endParaRPr lang="en-US" sz="3200" dirty="0"/>
          </a:p>
        </p:txBody>
      </p:sp>
      <p:sp>
        <p:nvSpPr>
          <p:cNvPr id="5" name="CaixaDeTexto 4"/>
          <p:cNvSpPr txBox="1"/>
          <p:nvPr/>
        </p:nvSpPr>
        <p:spPr>
          <a:xfrm>
            <a:off x="-32" y="3143248"/>
            <a:ext cx="9144000" cy="1938992"/>
          </a:xfrm>
          <a:prstGeom prst="rect">
            <a:avLst/>
          </a:prstGeom>
          <a:noFill/>
        </p:spPr>
        <p:txBody>
          <a:bodyPr wrap="square" rtlCol="0">
            <a:spAutoFit/>
          </a:bodyPr>
          <a:lstStyle/>
          <a:p>
            <a:pPr algn="ctr"/>
            <a:r>
              <a:rPr lang="en-US" sz="4000" dirty="0" smtClean="0"/>
              <a:t>Ólafur Rögnvaldsson</a:t>
            </a:r>
          </a:p>
          <a:p>
            <a:pPr algn="ctr"/>
            <a:r>
              <a:rPr lang="en-US" sz="4000" dirty="0" smtClean="0"/>
              <a:t>&amp;</a:t>
            </a:r>
          </a:p>
          <a:p>
            <a:pPr algn="ctr"/>
            <a:r>
              <a:rPr lang="en-US" sz="4000" dirty="0" err="1" smtClean="0"/>
              <a:t>João</a:t>
            </a:r>
            <a:r>
              <a:rPr lang="en-US" sz="4000" dirty="0" smtClean="0"/>
              <a:t> </a:t>
            </a:r>
            <a:r>
              <a:rPr lang="en-US" sz="4000" dirty="0" err="1" smtClean="0"/>
              <a:t>Hackerott</a:t>
            </a:r>
            <a:endParaRPr lang="en-US" sz="4000" dirty="0"/>
          </a:p>
        </p:txBody>
      </p:sp>
      <p:grpSp>
        <p:nvGrpSpPr>
          <p:cNvPr id="6" name="Grupo 5"/>
          <p:cNvGrpSpPr/>
          <p:nvPr/>
        </p:nvGrpSpPr>
        <p:grpSpPr>
          <a:xfrm>
            <a:off x="647672" y="214290"/>
            <a:ext cx="7848657" cy="1041519"/>
            <a:chOff x="270584" y="1060035"/>
            <a:chExt cx="7848657" cy="1041519"/>
          </a:xfrm>
        </p:grpSpPr>
        <p:pic>
          <p:nvPicPr>
            <p:cNvPr id="7" name="Picture 4" descr="logotempook.png"/>
            <p:cNvPicPr>
              <a:picLocks noChangeAspect="1"/>
            </p:cNvPicPr>
            <p:nvPr/>
          </p:nvPicPr>
          <p:blipFill>
            <a:blip r:embed="rId3">
              <a:extLst>
                <a:ext uri="{28A0092B-C50C-407E-A947-70E740481C1C}">
                  <a14:useLocalDpi xmlns:a14="http://schemas.microsoft.com/office/drawing/2010/main" val="0"/>
                </a:ext>
              </a:extLst>
            </a:blip>
            <a:srcRect r="7613"/>
            <a:stretch>
              <a:fillRect/>
            </a:stretch>
          </p:blipFill>
          <p:spPr>
            <a:xfrm>
              <a:off x="270584" y="1082151"/>
              <a:ext cx="3070888" cy="997286"/>
            </a:xfrm>
            <a:prstGeom prst="rect">
              <a:avLst/>
            </a:prstGeom>
          </p:spPr>
        </p:pic>
        <p:pic>
          <p:nvPicPr>
            <p:cNvPr id="8" name="Imagem 7"/>
            <p:cNvPicPr/>
            <p:nvPr/>
          </p:nvPicPr>
          <p:blipFill>
            <a:blip r:embed="rId4"/>
            <a:srcRect/>
            <a:stretch>
              <a:fillRect/>
            </a:stretch>
          </p:blipFill>
          <p:spPr bwMode="auto">
            <a:xfrm>
              <a:off x="4713891" y="1060035"/>
              <a:ext cx="3405350" cy="1041519"/>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a:stretch>
            <a:fillRect/>
          </a:stretch>
        </p:blipFill>
        <p:spPr bwMode="auto">
          <a:xfrm>
            <a:off x="2357422" y="1317949"/>
            <a:ext cx="4214842" cy="5522119"/>
          </a:xfrm>
          <a:prstGeom prst="rect">
            <a:avLst/>
          </a:prstGeom>
          <a:noFill/>
          <a:ln w="9525">
            <a:noFill/>
            <a:miter lim="800000"/>
            <a:headEnd/>
            <a:tailEnd/>
          </a:ln>
          <a:effectLst/>
        </p:spPr>
      </p:pic>
      <p:sp>
        <p:nvSpPr>
          <p:cNvPr id="5" name="CaixaDeTexto 4"/>
          <p:cNvSpPr txBox="1"/>
          <p:nvPr/>
        </p:nvSpPr>
        <p:spPr>
          <a:xfrm>
            <a:off x="285720" y="428604"/>
            <a:ext cx="8501122" cy="769441"/>
          </a:xfrm>
          <a:prstGeom prst="rect">
            <a:avLst/>
          </a:prstGeom>
          <a:noFill/>
        </p:spPr>
        <p:txBody>
          <a:bodyPr wrap="square" rtlCol="0">
            <a:spAutoFit/>
          </a:bodyPr>
          <a:lstStyle/>
          <a:p>
            <a:pPr algn="ctr"/>
            <a:r>
              <a:rPr lang="en-US" sz="4400" dirty="0" smtClean="0"/>
              <a:t>And high resolution maps</a:t>
            </a:r>
            <a:endParaRPr lang="en-US" sz="4400" dirty="0"/>
          </a:p>
        </p:txBody>
      </p:sp>
      <p:cxnSp>
        <p:nvCxnSpPr>
          <p:cNvPr id="7" name="Conector de seta reta 6"/>
          <p:cNvCxnSpPr>
            <a:stCxn id="8" idx="1"/>
          </p:cNvCxnSpPr>
          <p:nvPr/>
        </p:nvCxnSpPr>
        <p:spPr>
          <a:xfrm flipH="1">
            <a:off x="5143504" y="3651080"/>
            <a:ext cx="1428760" cy="56373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8" name="CaixaDeTexto 7"/>
          <p:cNvSpPr txBox="1"/>
          <p:nvPr/>
        </p:nvSpPr>
        <p:spPr>
          <a:xfrm>
            <a:off x="6572264" y="3143248"/>
            <a:ext cx="2786082" cy="1015663"/>
          </a:xfrm>
          <a:prstGeom prst="rect">
            <a:avLst/>
          </a:prstGeom>
          <a:noFill/>
        </p:spPr>
        <p:txBody>
          <a:bodyPr wrap="square" rtlCol="0">
            <a:spAutoFit/>
          </a:bodyPr>
          <a:lstStyle/>
          <a:p>
            <a:r>
              <a:rPr lang="en-US" sz="2000" dirty="0" smtClean="0"/>
              <a:t>Showers for southern Victoria island in the Seychelles</a:t>
            </a:r>
            <a:endParaRPr lang="en-US" sz="2000" dirty="0"/>
          </a:p>
        </p:txBody>
      </p:sp>
      <p:pic>
        <p:nvPicPr>
          <p:cNvPr id="6" name="Picture 5" descr="wiser_col_strap_lr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5949280"/>
            <a:ext cx="1944216" cy="798661"/>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8596" y="-142900"/>
            <a:ext cx="8229600" cy="1143000"/>
          </a:xfrm>
        </p:spPr>
        <p:txBody>
          <a:bodyPr/>
          <a:lstStyle/>
          <a:p>
            <a:r>
              <a:rPr lang="en-US" dirty="0" smtClean="0"/>
              <a:t>Production forecast</a:t>
            </a:r>
            <a:endParaRPr lang="en-US" dirty="0"/>
          </a:p>
        </p:txBody>
      </p:sp>
      <p:sp>
        <p:nvSpPr>
          <p:cNvPr id="3" name="Espaço Reservado para Conteúdo 2"/>
          <p:cNvSpPr>
            <a:spLocks noGrp="1"/>
          </p:cNvSpPr>
          <p:nvPr>
            <p:ph idx="1"/>
          </p:nvPr>
        </p:nvSpPr>
        <p:spPr>
          <a:xfrm>
            <a:off x="214282" y="1243010"/>
            <a:ext cx="8229600" cy="1828800"/>
          </a:xfrm>
        </p:spPr>
        <p:txBody>
          <a:bodyPr/>
          <a:lstStyle/>
          <a:p>
            <a:r>
              <a:rPr lang="en-US" dirty="0" smtClean="0"/>
              <a:t>Energy management plan</a:t>
            </a:r>
          </a:p>
          <a:p>
            <a:r>
              <a:rPr lang="en-US" dirty="0" smtClean="0"/>
              <a:t>Environmental forecast as an input in energy production models</a:t>
            </a:r>
          </a:p>
        </p:txBody>
      </p:sp>
      <p:pic>
        <p:nvPicPr>
          <p:cNvPr id="1026" name="Picture 2"/>
          <p:cNvPicPr>
            <a:picLocks noChangeAspect="1" noChangeArrowheads="1"/>
          </p:cNvPicPr>
          <p:nvPr/>
        </p:nvPicPr>
        <p:blipFill>
          <a:blip r:embed="rId2"/>
          <a:srcRect/>
          <a:stretch>
            <a:fillRect/>
          </a:stretch>
        </p:blipFill>
        <p:spPr bwMode="auto">
          <a:xfrm>
            <a:off x="4333907" y="2552700"/>
            <a:ext cx="4810125" cy="4305300"/>
          </a:xfrm>
          <a:prstGeom prst="rect">
            <a:avLst/>
          </a:prstGeom>
          <a:noFill/>
          <a:ln w="9525">
            <a:noFill/>
            <a:miter lim="800000"/>
            <a:headEnd/>
            <a:tailEnd/>
          </a:ln>
          <a:effectLst/>
        </p:spPr>
      </p:pic>
      <p:sp>
        <p:nvSpPr>
          <p:cNvPr id="5" name="Retângulo 4"/>
          <p:cNvSpPr/>
          <p:nvPr/>
        </p:nvSpPr>
        <p:spPr>
          <a:xfrm>
            <a:off x="500034" y="4071942"/>
            <a:ext cx="3429024" cy="1200329"/>
          </a:xfrm>
          <a:prstGeom prst="rect">
            <a:avLst/>
          </a:prstGeom>
        </p:spPr>
        <p:txBody>
          <a:bodyPr wrap="square">
            <a:spAutoFit/>
          </a:bodyPr>
          <a:lstStyle/>
          <a:p>
            <a:r>
              <a:rPr lang="en-US" sz="2400" b="1" dirty="0" smtClean="0"/>
              <a:t>Hourly forecast </a:t>
            </a:r>
            <a:r>
              <a:rPr lang="en-US" sz="2400" dirty="0" smtClean="0"/>
              <a:t>for the next </a:t>
            </a:r>
            <a:r>
              <a:rPr lang="en-US" sz="2400" b="1" dirty="0" smtClean="0"/>
              <a:t>6 months </a:t>
            </a:r>
            <a:r>
              <a:rPr lang="en-US" sz="2400" dirty="0" smtClean="0"/>
              <a:t>available under many file formats. </a:t>
            </a:r>
            <a:endParaRPr lang="en-US" sz="2400" dirty="0"/>
          </a:p>
        </p:txBody>
      </p:sp>
      <p:pic>
        <p:nvPicPr>
          <p:cNvPr id="6" name="Picture 5" descr="wiser_col_strap_lr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5949280"/>
            <a:ext cx="1944216" cy="798661"/>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7-02-08 at 21.31.3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300"/>
            <a:ext cx="9144000" cy="6622125"/>
          </a:xfrm>
          <a:prstGeom prst="rect">
            <a:avLst/>
          </a:prstGeom>
        </p:spPr>
      </p:pic>
      <p:sp>
        <p:nvSpPr>
          <p:cNvPr id="2" name="Title 1"/>
          <p:cNvSpPr>
            <a:spLocks noGrp="1"/>
          </p:cNvSpPr>
          <p:nvPr>
            <p:ph type="title"/>
          </p:nvPr>
        </p:nvSpPr>
        <p:spPr/>
        <p:txBody>
          <a:bodyPr>
            <a:normAutofit fontScale="90000"/>
          </a:bodyPr>
          <a:lstStyle/>
          <a:p>
            <a:r>
              <a:rPr lang="en-US" dirty="0" smtClean="0"/>
              <a:t>Using output for weather model as input to hydrological model</a:t>
            </a:r>
            <a:endParaRPr lang="en-US" dirty="0"/>
          </a:p>
        </p:txBody>
      </p:sp>
      <p:sp>
        <p:nvSpPr>
          <p:cNvPr id="6" name="TextBox 5"/>
          <p:cNvSpPr txBox="1"/>
          <p:nvPr/>
        </p:nvSpPr>
        <p:spPr>
          <a:xfrm>
            <a:off x="1619672" y="3501008"/>
            <a:ext cx="6264696" cy="1938992"/>
          </a:xfrm>
          <a:prstGeom prst="rect">
            <a:avLst/>
          </a:prstGeom>
          <a:noFill/>
        </p:spPr>
        <p:txBody>
          <a:bodyPr wrap="square" rtlCol="0">
            <a:spAutoFit/>
          </a:bodyPr>
          <a:lstStyle/>
          <a:p>
            <a:r>
              <a:rPr lang="en-US" sz="4000" dirty="0" smtClean="0"/>
              <a:t>Leading to costly damages to constructions and loss of power production</a:t>
            </a:r>
            <a:endParaRPr lang="en-US" sz="4000" dirty="0"/>
          </a:p>
        </p:txBody>
      </p:sp>
      <p:pic>
        <p:nvPicPr>
          <p:cNvPr id="7" name="Picture 6" descr="wiser_col_strap_lr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5949280"/>
            <a:ext cx="1944216" cy="798661"/>
          </a:xfrm>
          <a:prstGeom prst="rect">
            <a:avLst/>
          </a:prstGeom>
        </p:spPr>
      </p:pic>
    </p:spTree>
    <p:extLst>
      <p:ext uri="{BB962C8B-B14F-4D97-AF65-F5344CB8AC3E}">
        <p14:creationId xmlns:p14="http://schemas.microsoft.com/office/powerpoint/2010/main" val="16959334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7-02-08 at 21.34.4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1600"/>
            <a:ext cx="9144000" cy="6646170"/>
          </a:xfrm>
          <a:prstGeom prst="rect">
            <a:avLst/>
          </a:prstGeom>
        </p:spPr>
      </p:pic>
    </p:spTree>
    <p:extLst>
      <p:ext uri="{BB962C8B-B14F-4D97-AF65-F5344CB8AC3E}">
        <p14:creationId xmlns:p14="http://schemas.microsoft.com/office/powerpoint/2010/main" val="23516984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Old runoff model could not simulate this event</a:t>
            </a:r>
            <a:endParaRPr lang="en-US" dirty="0"/>
          </a:p>
        </p:txBody>
      </p:sp>
      <p:pic>
        <p:nvPicPr>
          <p:cNvPr id="4" name="Picture 3" descr="Screen Shot 2017-02-08 at 21.36.2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20" y="1886612"/>
            <a:ext cx="8572560" cy="4134675"/>
          </a:xfrm>
          <a:prstGeom prst="rect">
            <a:avLst/>
          </a:prstGeom>
        </p:spPr>
      </p:pic>
      <p:pic>
        <p:nvPicPr>
          <p:cNvPr id="5" name="Picture 4" descr="wiser_col_strap_lr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5949280"/>
            <a:ext cx="1944216" cy="798661"/>
          </a:xfrm>
          <a:prstGeom prst="rect">
            <a:avLst/>
          </a:prstGeom>
        </p:spPr>
      </p:pic>
    </p:spTree>
    <p:extLst>
      <p:ext uri="{BB962C8B-B14F-4D97-AF65-F5344CB8AC3E}">
        <p14:creationId xmlns:p14="http://schemas.microsoft.com/office/powerpoint/2010/main" val="25871381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creen Shot 2017-02-08 at 21.37.5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7800"/>
            <a:ext cx="9144000" cy="6488379"/>
          </a:xfrm>
          <a:prstGeom prst="rect">
            <a:avLst/>
          </a:prstGeom>
        </p:spPr>
      </p:pic>
    </p:spTree>
    <p:extLst>
      <p:ext uri="{BB962C8B-B14F-4D97-AF65-F5344CB8AC3E}">
        <p14:creationId xmlns:p14="http://schemas.microsoft.com/office/powerpoint/2010/main" val="547086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New runoff model has been in operational use since 2009	</a:t>
            </a:r>
            <a:endParaRPr lang="en-US" dirty="0"/>
          </a:p>
        </p:txBody>
      </p:sp>
      <p:sp>
        <p:nvSpPr>
          <p:cNvPr id="3" name="Content Placeholder 2"/>
          <p:cNvSpPr>
            <a:spLocks noGrp="1"/>
          </p:cNvSpPr>
          <p:nvPr>
            <p:ph idx="1"/>
          </p:nvPr>
        </p:nvSpPr>
        <p:spPr/>
        <p:txBody>
          <a:bodyPr>
            <a:normAutofit/>
          </a:bodyPr>
          <a:lstStyle/>
          <a:p>
            <a:r>
              <a:rPr lang="en-US" dirty="0" smtClean="0"/>
              <a:t>Forced with weather data from eleven ensemble members twice per day</a:t>
            </a:r>
          </a:p>
          <a:p>
            <a:r>
              <a:rPr lang="en-US" dirty="0" smtClean="0"/>
              <a:t>Also forced with output from a deterministic model</a:t>
            </a:r>
          </a:p>
          <a:p>
            <a:r>
              <a:rPr lang="en-US" dirty="0" smtClean="0"/>
              <a:t>Weather forecasts are run one week into the future</a:t>
            </a:r>
          </a:p>
          <a:p>
            <a:r>
              <a:rPr lang="en-US" dirty="0" smtClean="0"/>
              <a:t>Used for planning and utilization of reservoirs</a:t>
            </a:r>
          </a:p>
          <a:p>
            <a:r>
              <a:rPr lang="en-US" dirty="0" smtClean="0"/>
              <a:t>Model is routinely updated</a:t>
            </a:r>
            <a:endParaRPr lang="en-US" dirty="0"/>
          </a:p>
        </p:txBody>
      </p:sp>
      <p:pic>
        <p:nvPicPr>
          <p:cNvPr id="4" name="Picture 3" descr="wiser_col_strap_lr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5949280"/>
            <a:ext cx="1944216" cy="798661"/>
          </a:xfrm>
          <a:prstGeom prst="rect">
            <a:avLst/>
          </a:prstGeom>
        </p:spPr>
      </p:pic>
    </p:spTree>
    <p:extLst>
      <p:ext uri="{BB962C8B-B14F-4D97-AF65-F5344CB8AC3E}">
        <p14:creationId xmlns:p14="http://schemas.microsoft.com/office/powerpoint/2010/main" val="22903070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a:bodyPr>
          <a:lstStyle/>
          <a:p>
            <a:pPr fontAlgn="auto">
              <a:spcAft>
                <a:spcPts val="0"/>
              </a:spcAft>
              <a:defRPr/>
            </a:pPr>
            <a:r>
              <a:rPr lang="en-GB" sz="4000" dirty="0"/>
              <a:t>Planning ahead – wind energy</a:t>
            </a:r>
          </a:p>
        </p:txBody>
      </p:sp>
      <p:sp>
        <p:nvSpPr>
          <p:cNvPr id="3" name="Espace réservé du contenu 2"/>
          <p:cNvSpPr>
            <a:spLocks noGrp="1"/>
          </p:cNvSpPr>
          <p:nvPr>
            <p:ph idx="1"/>
          </p:nvPr>
        </p:nvSpPr>
        <p:spPr/>
        <p:txBody>
          <a:bodyPr rtlCol="0">
            <a:normAutofit/>
          </a:bodyPr>
          <a:lstStyle/>
          <a:p>
            <a:pPr fontAlgn="auto">
              <a:spcAft>
                <a:spcPts val="0"/>
              </a:spcAft>
              <a:buFont typeface="Arial" pitchFamily="34" charset="0"/>
              <a:buChar char="•"/>
              <a:defRPr/>
            </a:pPr>
            <a:r>
              <a:rPr lang="en-GB" dirty="0" smtClean="0">
                <a:solidFill>
                  <a:schemeClr val="tx1">
                    <a:lumMod val="75000"/>
                    <a:lumOff val="25000"/>
                  </a:schemeClr>
                </a:solidFill>
              </a:rPr>
              <a:t>Modern day turbines range from 600kW to 5MW</a:t>
            </a:r>
          </a:p>
          <a:p>
            <a:pPr lvl="1" fontAlgn="auto">
              <a:spcAft>
                <a:spcPts val="0"/>
              </a:spcAft>
              <a:buFont typeface="Arial" pitchFamily="34" charset="0"/>
              <a:buChar char="•"/>
              <a:defRPr/>
            </a:pPr>
            <a:r>
              <a:rPr lang="en-GB" dirty="0" smtClean="0">
                <a:solidFill>
                  <a:schemeClr val="bg1">
                    <a:lumMod val="50000"/>
                  </a:schemeClr>
                </a:solidFill>
              </a:rPr>
              <a:t>1.5-3MW most common commercial setup</a:t>
            </a:r>
          </a:p>
          <a:p>
            <a:pPr fontAlgn="auto">
              <a:spcAft>
                <a:spcPts val="0"/>
              </a:spcAft>
              <a:buFont typeface="Arial" pitchFamily="34" charset="0"/>
              <a:buChar char="•"/>
              <a:defRPr/>
            </a:pPr>
            <a:r>
              <a:rPr lang="en-GB" dirty="0" smtClean="0">
                <a:solidFill>
                  <a:schemeClr val="tx1">
                    <a:lumMod val="75000"/>
                    <a:lumOff val="25000"/>
                  </a:schemeClr>
                </a:solidFill>
              </a:rPr>
              <a:t>Hub height between 20 and 120 meters</a:t>
            </a:r>
          </a:p>
          <a:p>
            <a:pPr lvl="1" fontAlgn="auto">
              <a:spcAft>
                <a:spcPts val="0"/>
              </a:spcAft>
              <a:buFont typeface="Arial" pitchFamily="34" charset="0"/>
              <a:buChar char="•"/>
              <a:defRPr/>
            </a:pPr>
            <a:r>
              <a:rPr lang="en-GB" dirty="0" smtClean="0">
                <a:solidFill>
                  <a:srgbClr val="7F7F7F"/>
                </a:solidFill>
              </a:rPr>
              <a:t>Limited gain by going higher</a:t>
            </a:r>
          </a:p>
          <a:p>
            <a:pPr lvl="1" fontAlgn="auto">
              <a:spcAft>
                <a:spcPts val="0"/>
              </a:spcAft>
              <a:buFont typeface="Arial" pitchFamily="34" charset="0"/>
              <a:buChar char="•"/>
              <a:defRPr/>
            </a:pPr>
            <a:r>
              <a:rPr lang="en-GB" dirty="0" smtClean="0">
                <a:solidFill>
                  <a:srgbClr val="7F7F7F"/>
                </a:solidFill>
              </a:rPr>
              <a:t>Increased wind shear</a:t>
            </a:r>
          </a:p>
          <a:p>
            <a:pPr lvl="1" fontAlgn="auto">
              <a:spcAft>
                <a:spcPts val="0"/>
              </a:spcAft>
              <a:buFont typeface="Arial" pitchFamily="34" charset="0"/>
              <a:buChar char="•"/>
              <a:defRPr/>
            </a:pPr>
            <a:r>
              <a:rPr lang="en-GB" dirty="0" smtClean="0">
                <a:solidFill>
                  <a:srgbClr val="7F7F7F"/>
                </a:solidFill>
              </a:rPr>
              <a:t>Increased foundation loads</a:t>
            </a:r>
          </a:p>
          <a:p>
            <a:pPr marL="0" indent="0" fontAlgn="auto">
              <a:spcAft>
                <a:spcPts val="0"/>
              </a:spcAft>
              <a:buNone/>
              <a:defRPr/>
            </a:pPr>
            <a:endParaRPr lang="en-GB" dirty="0" smtClean="0">
              <a:solidFill>
                <a:schemeClr val="tx1">
                  <a:lumMod val="75000"/>
                  <a:lumOff val="25000"/>
                </a:schemeClr>
              </a:solidFill>
            </a:endParaRPr>
          </a:p>
        </p:txBody>
      </p:sp>
      <p:pic>
        <p:nvPicPr>
          <p:cNvPr id="4" name="Picture 3" descr="hubheigh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92079" y="4217667"/>
            <a:ext cx="3720469" cy="2640333"/>
          </a:xfrm>
          <a:prstGeom prst="rect">
            <a:avLst/>
          </a:prstGeom>
        </p:spPr>
      </p:pic>
      <p:sp>
        <p:nvSpPr>
          <p:cNvPr id="5" name="TextBox 4"/>
          <p:cNvSpPr txBox="1"/>
          <p:nvPr/>
        </p:nvSpPr>
        <p:spPr>
          <a:xfrm>
            <a:off x="3995936" y="6381328"/>
            <a:ext cx="2808312" cy="369332"/>
          </a:xfrm>
          <a:prstGeom prst="rect">
            <a:avLst/>
          </a:prstGeom>
          <a:noFill/>
        </p:spPr>
        <p:txBody>
          <a:bodyPr wrap="square" rtlCol="0">
            <a:spAutoFit/>
          </a:bodyPr>
          <a:lstStyle/>
          <a:p>
            <a:r>
              <a:rPr lang="en-GB" dirty="0" smtClean="0"/>
              <a:t>Source: </a:t>
            </a:r>
            <a:r>
              <a:rPr lang="en-GB" dirty="0" err="1" smtClean="0"/>
              <a:t>Garrad</a:t>
            </a:r>
            <a:r>
              <a:rPr lang="en-GB" dirty="0" smtClean="0"/>
              <a:t> Hassan</a:t>
            </a:r>
            <a:endParaRPr lang="en-GB" dirty="0"/>
          </a:p>
        </p:txBody>
      </p:sp>
      <p:pic>
        <p:nvPicPr>
          <p:cNvPr id="6" name="Picture 5" descr="wiser_col_strap_lrg.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5949280"/>
            <a:ext cx="1944216" cy="798661"/>
          </a:xfrm>
          <a:prstGeom prst="rect">
            <a:avLst/>
          </a:prstGeom>
        </p:spPr>
      </p:pic>
    </p:spTree>
    <p:extLst>
      <p:ext uri="{BB962C8B-B14F-4D97-AF65-F5344CB8AC3E}">
        <p14:creationId xmlns:p14="http://schemas.microsoft.com/office/powerpoint/2010/main" val="1221411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a:bodyPr>
          <a:lstStyle/>
          <a:p>
            <a:pPr fontAlgn="auto">
              <a:spcAft>
                <a:spcPts val="0"/>
              </a:spcAft>
              <a:defRPr/>
            </a:pPr>
            <a:r>
              <a:rPr lang="en-GB" sz="4000" dirty="0"/>
              <a:t>Planning ahead – wind energy</a:t>
            </a:r>
          </a:p>
        </p:txBody>
      </p:sp>
      <p:sp>
        <p:nvSpPr>
          <p:cNvPr id="3" name="Espace réservé du contenu 2"/>
          <p:cNvSpPr>
            <a:spLocks noGrp="1"/>
          </p:cNvSpPr>
          <p:nvPr>
            <p:ph idx="1"/>
          </p:nvPr>
        </p:nvSpPr>
        <p:spPr>
          <a:xfrm>
            <a:off x="457200" y="1168152"/>
            <a:ext cx="8229600" cy="676672"/>
          </a:xfrm>
        </p:spPr>
        <p:txBody>
          <a:bodyPr rtlCol="0">
            <a:normAutofit/>
          </a:bodyPr>
          <a:lstStyle/>
          <a:p>
            <a:pPr fontAlgn="auto">
              <a:spcAft>
                <a:spcPts val="0"/>
              </a:spcAft>
              <a:buFont typeface="Arial" pitchFamily="34" charset="0"/>
              <a:buChar char="•"/>
              <a:defRPr/>
            </a:pPr>
            <a:r>
              <a:rPr lang="en-GB" dirty="0" smtClean="0">
                <a:solidFill>
                  <a:schemeClr val="tx1">
                    <a:lumMod val="75000"/>
                    <a:lumOff val="25000"/>
                  </a:schemeClr>
                </a:solidFill>
              </a:rPr>
              <a:t>Power </a:t>
            </a:r>
            <a:r>
              <a:rPr lang="en-GB" dirty="0">
                <a:solidFill>
                  <a:schemeClr val="tx1">
                    <a:lumMod val="75000"/>
                    <a:lumOff val="25000"/>
                  </a:schemeClr>
                </a:solidFill>
              </a:rPr>
              <a:t>is ∝ to the cube of </a:t>
            </a:r>
            <a:r>
              <a:rPr lang="en-GB" dirty="0" smtClean="0">
                <a:solidFill>
                  <a:schemeClr val="tx1">
                    <a:lumMod val="75000"/>
                    <a:lumOff val="25000"/>
                  </a:schemeClr>
                </a:solidFill>
              </a:rPr>
              <a:t>the wind </a:t>
            </a:r>
            <a:r>
              <a:rPr lang="en-GB" dirty="0">
                <a:solidFill>
                  <a:schemeClr val="tx1">
                    <a:lumMod val="75000"/>
                    <a:lumOff val="25000"/>
                  </a:schemeClr>
                </a:solidFill>
              </a:rPr>
              <a:t>speed</a:t>
            </a:r>
          </a:p>
          <a:p>
            <a:pPr fontAlgn="auto">
              <a:spcAft>
                <a:spcPts val="0"/>
              </a:spcAft>
              <a:buFont typeface="Arial" pitchFamily="34" charset="0"/>
              <a:buChar char="•"/>
              <a:defRPr/>
            </a:pPr>
            <a:endParaRPr lang="en-GB" dirty="0" smtClean="0">
              <a:solidFill>
                <a:schemeClr val="tx1">
                  <a:lumMod val="75000"/>
                  <a:lumOff val="25000"/>
                </a:schemeClr>
              </a:solidFill>
            </a:endParaRPr>
          </a:p>
        </p:txBody>
      </p:sp>
      <p:pic>
        <p:nvPicPr>
          <p:cNvPr id="5" name="Picture 4" descr="powercurve.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54482" y="1738185"/>
            <a:ext cx="5725830" cy="3779047"/>
          </a:xfrm>
          <a:prstGeom prst="rect">
            <a:avLst/>
          </a:prstGeom>
        </p:spPr>
      </p:pic>
      <p:sp>
        <p:nvSpPr>
          <p:cNvPr id="6" name="Espace réservé du contenu 2"/>
          <p:cNvSpPr txBox="1">
            <a:spLocks/>
          </p:cNvSpPr>
          <p:nvPr/>
        </p:nvSpPr>
        <p:spPr bwMode="auto">
          <a:xfrm>
            <a:off x="467544" y="5445224"/>
            <a:ext cx="8229600" cy="676672"/>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buFont typeface="Arial" pitchFamily="34" charset="0"/>
              <a:buChar char="•"/>
              <a:defRPr/>
            </a:pPr>
            <a:r>
              <a:rPr lang="en-GB" dirty="0">
                <a:solidFill>
                  <a:schemeClr val="tx1">
                    <a:lumMod val="75000"/>
                    <a:lumOff val="25000"/>
                  </a:schemeClr>
                </a:solidFill>
              </a:rPr>
              <a:t>Typical capacity range is between 20-40%</a:t>
            </a:r>
          </a:p>
          <a:p>
            <a:pPr fontAlgn="auto">
              <a:spcAft>
                <a:spcPts val="0"/>
              </a:spcAft>
              <a:buFont typeface="Arial" pitchFamily="34" charset="0"/>
              <a:buChar char="•"/>
              <a:defRPr/>
            </a:pPr>
            <a:endParaRPr lang="en-GB" dirty="0" smtClean="0">
              <a:solidFill>
                <a:schemeClr val="tx1">
                  <a:lumMod val="75000"/>
                  <a:lumOff val="25000"/>
                </a:schemeClr>
              </a:solidFill>
            </a:endParaRPr>
          </a:p>
        </p:txBody>
      </p:sp>
      <p:pic>
        <p:nvPicPr>
          <p:cNvPr id="7" name="Picture 6" descr="wiser_col_strap_lrg.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5949280"/>
            <a:ext cx="1944216" cy="798661"/>
          </a:xfrm>
          <a:prstGeom prst="rect">
            <a:avLst/>
          </a:prstGeom>
        </p:spPr>
      </p:pic>
    </p:spTree>
    <p:extLst>
      <p:ext uri="{BB962C8B-B14F-4D97-AF65-F5344CB8AC3E}">
        <p14:creationId xmlns:p14="http://schemas.microsoft.com/office/powerpoint/2010/main" val="9654323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808395" y="428604"/>
            <a:ext cx="7527210" cy="1446550"/>
          </a:xfrm>
          <a:prstGeom prst="rect">
            <a:avLst/>
          </a:prstGeom>
          <a:noFill/>
        </p:spPr>
        <p:txBody>
          <a:bodyPr wrap="square" rtlCol="0">
            <a:spAutoFit/>
          </a:bodyPr>
          <a:lstStyle/>
          <a:p>
            <a:pPr algn="ctr"/>
            <a:r>
              <a:rPr lang="en-US" sz="4400" dirty="0" smtClean="0"/>
              <a:t>Observations can be used to reduce model error/bias</a:t>
            </a:r>
            <a:endParaRPr lang="en-US" sz="4400" dirty="0"/>
          </a:p>
        </p:txBody>
      </p:sp>
      <p:cxnSp>
        <p:nvCxnSpPr>
          <p:cNvPr id="7" name="Conector de seta reta 6"/>
          <p:cNvCxnSpPr>
            <a:stCxn id="8" idx="1"/>
          </p:cNvCxnSpPr>
          <p:nvPr/>
        </p:nvCxnSpPr>
        <p:spPr>
          <a:xfrm flipH="1">
            <a:off x="5303480" y="3884568"/>
            <a:ext cx="1428760" cy="25596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8" name="CaixaDeTexto 7"/>
          <p:cNvSpPr txBox="1"/>
          <p:nvPr/>
        </p:nvSpPr>
        <p:spPr>
          <a:xfrm>
            <a:off x="6732240" y="3068960"/>
            <a:ext cx="2411760" cy="1631216"/>
          </a:xfrm>
          <a:prstGeom prst="rect">
            <a:avLst/>
          </a:prstGeom>
          <a:noFill/>
        </p:spPr>
        <p:txBody>
          <a:bodyPr wrap="square" rtlCol="0">
            <a:spAutoFit/>
          </a:bodyPr>
          <a:lstStyle/>
          <a:p>
            <a:r>
              <a:rPr lang="en-US" sz="2000" dirty="0" smtClean="0"/>
              <a:t>Example for a 24hr</a:t>
            </a:r>
          </a:p>
          <a:p>
            <a:r>
              <a:rPr lang="en-US" sz="2000" dirty="0" smtClean="0"/>
              <a:t>wind forecast in the Faroe Islands. Error reduced by 45% on average</a:t>
            </a:r>
            <a:endParaRPr lang="en-US" sz="2000" dirty="0"/>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539552" y="1924050"/>
            <a:ext cx="6191448" cy="4673302"/>
          </a:xfrm>
          <a:prstGeom prst="rect">
            <a:avLst/>
          </a:prstGeom>
          <a:noFill/>
          <a:ln>
            <a:noFill/>
          </a:ln>
        </p:spPr>
      </p:pic>
      <p:sp>
        <p:nvSpPr>
          <p:cNvPr id="3" name="TextBox 2"/>
          <p:cNvSpPr txBox="1"/>
          <p:nvPr/>
        </p:nvSpPr>
        <p:spPr>
          <a:xfrm>
            <a:off x="755576" y="4581128"/>
            <a:ext cx="288032" cy="369332"/>
          </a:xfrm>
          <a:prstGeom prst="rect">
            <a:avLst/>
          </a:prstGeom>
          <a:noFill/>
        </p:spPr>
        <p:txBody>
          <a:bodyPr wrap="square" rtlCol="0">
            <a:spAutoFit/>
          </a:bodyPr>
          <a:lstStyle/>
          <a:p>
            <a:r>
              <a:rPr lang="en-US" dirty="0" smtClean="0"/>
              <a:t>2</a:t>
            </a:r>
            <a:endParaRPr lang="en-US" dirty="0"/>
          </a:p>
        </p:txBody>
      </p:sp>
      <p:sp>
        <p:nvSpPr>
          <p:cNvPr id="9" name="TextBox 8"/>
          <p:cNvSpPr txBox="1"/>
          <p:nvPr/>
        </p:nvSpPr>
        <p:spPr>
          <a:xfrm>
            <a:off x="683568" y="3429000"/>
            <a:ext cx="288032" cy="369332"/>
          </a:xfrm>
          <a:prstGeom prst="rect">
            <a:avLst/>
          </a:prstGeom>
          <a:noFill/>
        </p:spPr>
        <p:txBody>
          <a:bodyPr wrap="square" rtlCol="0">
            <a:spAutoFit/>
          </a:bodyPr>
          <a:lstStyle/>
          <a:p>
            <a:r>
              <a:rPr lang="en-US" dirty="0" smtClean="0"/>
              <a:t>4</a:t>
            </a:r>
            <a:endParaRPr lang="en-US" dirty="0"/>
          </a:p>
        </p:txBody>
      </p:sp>
      <p:sp>
        <p:nvSpPr>
          <p:cNvPr id="10" name="TextBox 9"/>
          <p:cNvSpPr txBox="1"/>
          <p:nvPr/>
        </p:nvSpPr>
        <p:spPr>
          <a:xfrm>
            <a:off x="611560" y="2204864"/>
            <a:ext cx="288032" cy="369332"/>
          </a:xfrm>
          <a:prstGeom prst="rect">
            <a:avLst/>
          </a:prstGeom>
          <a:noFill/>
        </p:spPr>
        <p:txBody>
          <a:bodyPr wrap="square" rtlCol="0">
            <a:spAutoFit/>
          </a:bodyPr>
          <a:lstStyle/>
          <a:p>
            <a:r>
              <a:rPr lang="en-US" dirty="0" smtClean="0"/>
              <a:t>6</a:t>
            </a:r>
            <a:endParaRPr lang="en-US" dirty="0"/>
          </a:p>
        </p:txBody>
      </p:sp>
      <p:sp>
        <p:nvSpPr>
          <p:cNvPr id="11" name="TextBox 10"/>
          <p:cNvSpPr txBox="1"/>
          <p:nvPr/>
        </p:nvSpPr>
        <p:spPr>
          <a:xfrm>
            <a:off x="683568" y="5805264"/>
            <a:ext cx="288032" cy="369332"/>
          </a:xfrm>
          <a:prstGeom prst="rect">
            <a:avLst/>
          </a:prstGeom>
          <a:noFill/>
        </p:spPr>
        <p:txBody>
          <a:bodyPr wrap="square" rtlCol="0">
            <a:spAutoFit/>
          </a:bodyPr>
          <a:lstStyle/>
          <a:p>
            <a:r>
              <a:rPr lang="en-US" dirty="0" smtClean="0"/>
              <a:t>0</a:t>
            </a:r>
            <a:endParaRPr lang="en-US" dirty="0"/>
          </a:p>
        </p:txBody>
      </p:sp>
    </p:spTree>
    <p:extLst>
      <p:ext uri="{BB962C8B-B14F-4D97-AF65-F5344CB8AC3E}">
        <p14:creationId xmlns:p14="http://schemas.microsoft.com/office/powerpoint/2010/main" val="4204267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wiser_col_strap_lr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5949280"/>
            <a:ext cx="1944216" cy="798661"/>
          </a:xfrm>
          <a:prstGeom prst="rect">
            <a:avLst/>
          </a:prstGeom>
        </p:spPr>
      </p:pic>
      <p:sp>
        <p:nvSpPr>
          <p:cNvPr id="4" name="CaixaDeTexto 3"/>
          <p:cNvSpPr txBox="1"/>
          <p:nvPr/>
        </p:nvSpPr>
        <p:spPr>
          <a:xfrm>
            <a:off x="625050" y="2467269"/>
            <a:ext cx="3178991" cy="461665"/>
          </a:xfrm>
          <a:prstGeom prst="rect">
            <a:avLst/>
          </a:prstGeom>
          <a:noFill/>
        </p:spPr>
        <p:txBody>
          <a:bodyPr wrap="square" rtlCol="0">
            <a:spAutoFit/>
          </a:bodyPr>
          <a:lstStyle/>
          <a:p>
            <a:pPr algn="ctr"/>
            <a:r>
              <a:rPr lang="en-US" sz="2400" b="1" dirty="0" smtClean="0"/>
              <a:t>Implementation plan</a:t>
            </a:r>
            <a:endParaRPr lang="en-US" sz="2400" b="1" dirty="0"/>
          </a:p>
        </p:txBody>
      </p:sp>
      <p:sp>
        <p:nvSpPr>
          <p:cNvPr id="5" name="CaixaDeTexto 4"/>
          <p:cNvSpPr txBox="1"/>
          <p:nvPr/>
        </p:nvSpPr>
        <p:spPr>
          <a:xfrm>
            <a:off x="625050" y="4181781"/>
            <a:ext cx="3178991" cy="461665"/>
          </a:xfrm>
          <a:prstGeom prst="rect">
            <a:avLst/>
          </a:prstGeom>
          <a:noFill/>
        </p:spPr>
        <p:txBody>
          <a:bodyPr wrap="square" rtlCol="0">
            <a:spAutoFit/>
          </a:bodyPr>
          <a:lstStyle/>
          <a:p>
            <a:pPr algn="ctr"/>
            <a:r>
              <a:rPr lang="en-US" sz="2400" b="1" dirty="0" smtClean="0"/>
              <a:t>Maintenance schedule</a:t>
            </a:r>
            <a:endParaRPr lang="en-US" sz="2400" b="1" dirty="0"/>
          </a:p>
        </p:txBody>
      </p:sp>
      <p:sp>
        <p:nvSpPr>
          <p:cNvPr id="6" name="CaixaDeTexto 5"/>
          <p:cNvSpPr txBox="1"/>
          <p:nvPr/>
        </p:nvSpPr>
        <p:spPr>
          <a:xfrm>
            <a:off x="625050" y="5753417"/>
            <a:ext cx="3178991" cy="461665"/>
          </a:xfrm>
          <a:prstGeom prst="rect">
            <a:avLst/>
          </a:prstGeom>
          <a:noFill/>
        </p:spPr>
        <p:txBody>
          <a:bodyPr wrap="square" rtlCol="0">
            <a:spAutoFit/>
          </a:bodyPr>
          <a:lstStyle/>
          <a:p>
            <a:pPr algn="ctr"/>
            <a:r>
              <a:rPr lang="en-US" sz="2400" b="1" dirty="0" smtClean="0"/>
              <a:t>Production forecast</a:t>
            </a:r>
            <a:endParaRPr lang="en-US" sz="2400" b="1" dirty="0"/>
          </a:p>
        </p:txBody>
      </p:sp>
      <p:sp>
        <p:nvSpPr>
          <p:cNvPr id="9" name="CaixaDeTexto 8"/>
          <p:cNvSpPr txBox="1"/>
          <p:nvPr/>
        </p:nvSpPr>
        <p:spPr>
          <a:xfrm>
            <a:off x="4857752" y="4181781"/>
            <a:ext cx="4143372" cy="461665"/>
          </a:xfrm>
          <a:prstGeom prst="rect">
            <a:avLst/>
          </a:prstGeom>
          <a:noFill/>
        </p:spPr>
        <p:txBody>
          <a:bodyPr wrap="square" rtlCol="0">
            <a:spAutoFit/>
          </a:bodyPr>
          <a:lstStyle/>
          <a:p>
            <a:r>
              <a:rPr lang="en-US" sz="2400" dirty="0" smtClean="0"/>
              <a:t>Short range and S2S forecast</a:t>
            </a:r>
            <a:endParaRPr lang="en-US" sz="2400" dirty="0"/>
          </a:p>
        </p:txBody>
      </p:sp>
      <p:sp>
        <p:nvSpPr>
          <p:cNvPr id="7" name="CaixaDeTexto 6"/>
          <p:cNvSpPr txBox="1"/>
          <p:nvPr/>
        </p:nvSpPr>
        <p:spPr>
          <a:xfrm>
            <a:off x="4857752" y="2467269"/>
            <a:ext cx="4143372" cy="461665"/>
          </a:xfrm>
          <a:prstGeom prst="rect">
            <a:avLst/>
          </a:prstGeom>
          <a:noFill/>
        </p:spPr>
        <p:txBody>
          <a:bodyPr wrap="square" rtlCol="0">
            <a:spAutoFit/>
          </a:bodyPr>
          <a:lstStyle/>
          <a:p>
            <a:r>
              <a:rPr lang="en-US" sz="2400" dirty="0" smtClean="0"/>
              <a:t>Simulation for the past years </a:t>
            </a:r>
            <a:endParaRPr lang="en-US" sz="2400" dirty="0"/>
          </a:p>
        </p:txBody>
      </p:sp>
      <p:cxnSp>
        <p:nvCxnSpPr>
          <p:cNvPr id="12" name="Conector de seta reta 11"/>
          <p:cNvCxnSpPr/>
          <p:nvPr/>
        </p:nvCxnSpPr>
        <p:spPr>
          <a:xfrm>
            <a:off x="3839761" y="4467533"/>
            <a:ext cx="678661" cy="1588"/>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Conector de seta reta 12"/>
          <p:cNvCxnSpPr/>
          <p:nvPr/>
        </p:nvCxnSpPr>
        <p:spPr>
          <a:xfrm>
            <a:off x="3839761" y="6039169"/>
            <a:ext cx="678661" cy="1588"/>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Conector de seta reta 17"/>
          <p:cNvCxnSpPr/>
          <p:nvPr/>
        </p:nvCxnSpPr>
        <p:spPr>
          <a:xfrm>
            <a:off x="3839761" y="2698102"/>
            <a:ext cx="678661" cy="1588"/>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11" name="Título 1"/>
          <p:cNvSpPr>
            <a:spLocks noGrp="1"/>
          </p:cNvSpPr>
          <p:nvPr>
            <p:ph type="title"/>
          </p:nvPr>
        </p:nvSpPr>
        <p:spPr>
          <a:xfrm>
            <a:off x="500034" y="571488"/>
            <a:ext cx="8229600" cy="1143000"/>
          </a:xfrm>
        </p:spPr>
        <p:txBody>
          <a:bodyPr/>
          <a:lstStyle/>
          <a:p>
            <a:r>
              <a:rPr lang="en-US" dirty="0" smtClean="0"/>
              <a:t>Energy applications:</a:t>
            </a:r>
            <a:endParaRPr lang="en-US" dirty="0"/>
          </a:p>
        </p:txBody>
      </p:sp>
      <p:sp>
        <p:nvSpPr>
          <p:cNvPr id="14" name="CaixaDeTexto 13"/>
          <p:cNvSpPr txBox="1"/>
          <p:nvPr/>
        </p:nvSpPr>
        <p:spPr>
          <a:xfrm>
            <a:off x="4857752" y="5753417"/>
            <a:ext cx="4143372" cy="461665"/>
          </a:xfrm>
          <a:prstGeom prst="rect">
            <a:avLst/>
          </a:prstGeom>
          <a:noFill/>
        </p:spPr>
        <p:txBody>
          <a:bodyPr wrap="square" rtlCol="0">
            <a:spAutoFit/>
          </a:bodyPr>
          <a:lstStyle/>
          <a:p>
            <a:r>
              <a:rPr lang="en-US" sz="2400" dirty="0" smtClean="0"/>
              <a:t>Short range and S2S forecast</a:t>
            </a:r>
            <a:endParaRPr lang="en-US"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Power production as function</a:t>
            </a:r>
            <a:br>
              <a:rPr lang="en-US" sz="3600" dirty="0" smtClean="0"/>
            </a:br>
            <a:r>
              <a:rPr lang="en-US" sz="3600" dirty="0" smtClean="0"/>
              <a:t>of wind speed at hub height</a:t>
            </a:r>
            <a:endParaRPr lang="en-US" sz="3600" dirty="0"/>
          </a:p>
        </p:txBody>
      </p:sp>
      <p:sp>
        <p:nvSpPr>
          <p:cNvPr id="6" name="Rectangle 5"/>
          <p:cNvSpPr/>
          <p:nvPr/>
        </p:nvSpPr>
        <p:spPr>
          <a:xfrm>
            <a:off x="4479667" y="3290501"/>
            <a:ext cx="184666" cy="276999"/>
          </a:xfrm>
          <a:prstGeom prst="rect">
            <a:avLst/>
          </a:prstGeom>
        </p:spPr>
        <p:txBody>
          <a:bodyPr wrap="none">
            <a:spAutoFit/>
          </a:bodyPr>
          <a:lstStyle/>
          <a:p>
            <a:r>
              <a:rPr lang="en-US" baseline="30000" dirty="0"/>
              <a:t> </a:t>
            </a:r>
            <a:endParaRPr lang="en-US" dirty="0"/>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412776"/>
            <a:ext cx="6336704" cy="5445224"/>
          </a:xfrm>
          <a:prstGeom prst="rect">
            <a:avLst/>
          </a:prstGeom>
          <a:noFill/>
          <a:ln>
            <a:noFill/>
          </a:ln>
        </p:spPr>
      </p:pic>
      <p:sp>
        <p:nvSpPr>
          <p:cNvPr id="8" name="TextBox 7"/>
          <p:cNvSpPr txBox="1"/>
          <p:nvPr/>
        </p:nvSpPr>
        <p:spPr>
          <a:xfrm>
            <a:off x="4644008" y="3140968"/>
            <a:ext cx="4499992" cy="2246769"/>
          </a:xfrm>
          <a:prstGeom prst="rect">
            <a:avLst/>
          </a:prstGeom>
          <a:noFill/>
        </p:spPr>
        <p:txBody>
          <a:bodyPr wrap="square" rtlCol="0">
            <a:spAutoFit/>
          </a:bodyPr>
          <a:lstStyle/>
          <a:p>
            <a:r>
              <a:rPr lang="en-US" sz="2800" dirty="0" smtClean="0"/>
              <a:t>Wind speed is seldom steady</a:t>
            </a:r>
          </a:p>
          <a:p>
            <a:r>
              <a:rPr lang="en-US" sz="2800" dirty="0" smtClean="0"/>
              <a:t>Atmospheric stability is important</a:t>
            </a:r>
          </a:p>
          <a:p>
            <a:r>
              <a:rPr lang="en-US" sz="2800" dirty="0" smtClean="0"/>
              <a:t>Turbulence and icing can reduce production</a:t>
            </a:r>
            <a:endParaRPr lang="en-US" sz="2800" dirty="0"/>
          </a:p>
        </p:txBody>
      </p:sp>
      <p:pic>
        <p:nvPicPr>
          <p:cNvPr id="9" name="Picture 8" descr="wiser_col_strap_lr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5949280"/>
            <a:ext cx="1944216" cy="798661"/>
          </a:xfrm>
          <a:prstGeom prst="rect">
            <a:avLst/>
          </a:prstGeom>
        </p:spPr>
      </p:pic>
    </p:spTree>
    <p:extLst>
      <p:ext uri="{BB962C8B-B14F-4D97-AF65-F5344CB8AC3E}">
        <p14:creationId xmlns:p14="http://schemas.microsoft.com/office/powerpoint/2010/main" val="18904873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wiser_col_strap_lr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5949280"/>
            <a:ext cx="1944216" cy="798661"/>
          </a:xfrm>
          <a:prstGeom prst="rect">
            <a:avLst/>
          </a:prstGeom>
        </p:spPr>
      </p:pic>
      <p:sp>
        <p:nvSpPr>
          <p:cNvPr id="2" name="Titre 1"/>
          <p:cNvSpPr>
            <a:spLocks noGrp="1"/>
          </p:cNvSpPr>
          <p:nvPr>
            <p:ph type="title"/>
          </p:nvPr>
        </p:nvSpPr>
        <p:spPr>
          <a:xfrm>
            <a:off x="457200" y="197768"/>
            <a:ext cx="8229600" cy="1143000"/>
          </a:xfrm>
        </p:spPr>
        <p:txBody>
          <a:bodyPr rtlCol="0">
            <a:normAutofit/>
          </a:bodyPr>
          <a:lstStyle/>
          <a:p>
            <a:pPr fontAlgn="auto">
              <a:spcAft>
                <a:spcPts val="0"/>
              </a:spcAft>
              <a:defRPr/>
            </a:pPr>
            <a:r>
              <a:rPr lang="en-GB" sz="4000" dirty="0"/>
              <a:t>Planning ahead – wind energy</a:t>
            </a:r>
          </a:p>
        </p:txBody>
      </p:sp>
      <p:pic>
        <p:nvPicPr>
          <p:cNvPr id="3" name="Picture 2"/>
          <p:cNvPicPr>
            <a:picLocks noChangeAspect="1"/>
          </p:cNvPicPr>
          <p:nvPr/>
        </p:nvPicPr>
        <p:blipFill>
          <a:blip r:embed="rId4"/>
          <a:stretch>
            <a:fillRect/>
          </a:stretch>
        </p:blipFill>
        <p:spPr>
          <a:xfrm>
            <a:off x="2699792" y="2304411"/>
            <a:ext cx="6048672" cy="4436957"/>
          </a:xfrm>
          <a:prstGeom prst="rect">
            <a:avLst/>
          </a:prstGeom>
        </p:spPr>
      </p:pic>
      <p:sp>
        <p:nvSpPr>
          <p:cNvPr id="4" name="Espace réservé du contenu 2"/>
          <p:cNvSpPr txBox="1">
            <a:spLocks/>
          </p:cNvSpPr>
          <p:nvPr/>
        </p:nvSpPr>
        <p:spPr bwMode="auto">
          <a:xfrm>
            <a:off x="539552" y="1412776"/>
            <a:ext cx="8229600" cy="4525963"/>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buFont typeface="Arial" pitchFamily="34" charset="0"/>
              <a:buChar char="•"/>
              <a:defRPr/>
            </a:pPr>
            <a:r>
              <a:rPr lang="en-GB" dirty="0" smtClean="0">
                <a:solidFill>
                  <a:schemeClr val="tx1">
                    <a:lumMod val="75000"/>
                    <a:lumOff val="25000"/>
                  </a:schemeClr>
                </a:solidFill>
              </a:rPr>
              <a:t>Different time scales for forecasting volatile renewable energy (e.g. wind and solar)</a:t>
            </a:r>
          </a:p>
          <a:p>
            <a:pPr lvl="1" fontAlgn="auto">
              <a:spcAft>
                <a:spcPts val="0"/>
              </a:spcAft>
              <a:buFont typeface="Arial" pitchFamily="34" charset="0"/>
              <a:buChar char="•"/>
              <a:defRPr/>
            </a:pPr>
            <a:r>
              <a:rPr lang="en-GB" dirty="0" smtClean="0">
                <a:solidFill>
                  <a:schemeClr val="bg1">
                    <a:lumMod val="50000"/>
                  </a:schemeClr>
                </a:solidFill>
              </a:rPr>
              <a:t>3-5 days</a:t>
            </a:r>
          </a:p>
          <a:p>
            <a:pPr lvl="1" fontAlgn="auto">
              <a:spcAft>
                <a:spcPts val="0"/>
              </a:spcAft>
              <a:buFont typeface="Arial" pitchFamily="34" charset="0"/>
              <a:buChar char="•"/>
              <a:defRPr/>
            </a:pPr>
            <a:r>
              <a:rPr lang="en-GB" dirty="0" smtClean="0">
                <a:solidFill>
                  <a:schemeClr val="bg1">
                    <a:lumMod val="50000"/>
                  </a:schemeClr>
                </a:solidFill>
              </a:rPr>
              <a:t>1-2 days</a:t>
            </a:r>
          </a:p>
          <a:p>
            <a:pPr lvl="1" fontAlgn="auto">
              <a:spcAft>
                <a:spcPts val="0"/>
              </a:spcAft>
              <a:buFont typeface="Arial" pitchFamily="34" charset="0"/>
              <a:buChar char="•"/>
              <a:defRPr/>
            </a:pPr>
            <a:r>
              <a:rPr lang="en-GB" dirty="0" smtClean="0">
                <a:solidFill>
                  <a:schemeClr val="bg1">
                    <a:lumMod val="50000"/>
                  </a:schemeClr>
                </a:solidFill>
              </a:rPr>
              <a:t>0-12hrs</a:t>
            </a:r>
          </a:p>
        </p:txBody>
      </p:sp>
      <p:sp>
        <p:nvSpPr>
          <p:cNvPr id="5" name="TextBox 4"/>
          <p:cNvSpPr txBox="1"/>
          <p:nvPr/>
        </p:nvSpPr>
        <p:spPr>
          <a:xfrm>
            <a:off x="899592" y="5313982"/>
            <a:ext cx="2088232" cy="923330"/>
          </a:xfrm>
          <a:prstGeom prst="rect">
            <a:avLst/>
          </a:prstGeom>
          <a:noFill/>
        </p:spPr>
        <p:txBody>
          <a:bodyPr wrap="square" rtlCol="0">
            <a:spAutoFit/>
          </a:bodyPr>
          <a:lstStyle/>
          <a:p>
            <a:r>
              <a:rPr lang="en-GB" dirty="0" smtClean="0"/>
              <a:t>From Marquis et al., BAMS, </a:t>
            </a:r>
            <a:r>
              <a:rPr lang="en-GB" b="1" dirty="0" err="1" smtClean="0"/>
              <a:t>vol</a:t>
            </a:r>
            <a:r>
              <a:rPr lang="en-GB" b="1" dirty="0" smtClean="0"/>
              <a:t> 92</a:t>
            </a:r>
            <a:r>
              <a:rPr lang="en-GB" dirty="0" smtClean="0"/>
              <a:t>, September, 2011</a:t>
            </a:r>
            <a:endParaRPr lang="en-GB" b="1" dirty="0"/>
          </a:p>
        </p:txBody>
      </p:sp>
    </p:spTree>
    <p:extLst>
      <p:ext uri="{BB962C8B-B14F-4D97-AF65-F5344CB8AC3E}">
        <p14:creationId xmlns:p14="http://schemas.microsoft.com/office/powerpoint/2010/main" val="20478078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7-02-10 at 09.52.2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796" y="1124744"/>
            <a:ext cx="8244408" cy="5461704"/>
          </a:xfrm>
          <a:prstGeom prst="rect">
            <a:avLst/>
          </a:prstGeom>
        </p:spPr>
      </p:pic>
      <p:sp>
        <p:nvSpPr>
          <p:cNvPr id="2" name="Titre 1"/>
          <p:cNvSpPr>
            <a:spLocks noGrp="1"/>
          </p:cNvSpPr>
          <p:nvPr>
            <p:ph type="title"/>
          </p:nvPr>
        </p:nvSpPr>
        <p:spPr>
          <a:xfrm>
            <a:off x="457200" y="197768"/>
            <a:ext cx="8229600" cy="1143000"/>
          </a:xfrm>
        </p:spPr>
        <p:txBody>
          <a:bodyPr rtlCol="0">
            <a:normAutofit/>
          </a:bodyPr>
          <a:lstStyle/>
          <a:p>
            <a:pPr fontAlgn="auto">
              <a:spcAft>
                <a:spcPts val="0"/>
              </a:spcAft>
              <a:defRPr/>
            </a:pPr>
            <a:r>
              <a:rPr lang="en-GB" sz="4000" dirty="0"/>
              <a:t>Planning ahead – wind energy</a:t>
            </a:r>
          </a:p>
        </p:txBody>
      </p:sp>
      <p:sp>
        <p:nvSpPr>
          <p:cNvPr id="8" name="TextBox 7"/>
          <p:cNvSpPr txBox="1"/>
          <p:nvPr/>
        </p:nvSpPr>
        <p:spPr>
          <a:xfrm>
            <a:off x="3707904" y="5589240"/>
            <a:ext cx="5112568" cy="707886"/>
          </a:xfrm>
          <a:prstGeom prst="rect">
            <a:avLst/>
          </a:prstGeom>
          <a:noFill/>
        </p:spPr>
        <p:txBody>
          <a:bodyPr wrap="square" rtlCol="0">
            <a:spAutoFit/>
          </a:bodyPr>
          <a:lstStyle/>
          <a:p>
            <a:r>
              <a:rPr lang="en-US" sz="4000" dirty="0" smtClean="0"/>
              <a:t>20MW / 80MWh plant</a:t>
            </a:r>
            <a:endParaRPr lang="en-US" sz="4000" dirty="0"/>
          </a:p>
        </p:txBody>
      </p:sp>
    </p:spTree>
    <p:extLst>
      <p:ext uri="{BB962C8B-B14F-4D97-AF65-F5344CB8AC3E}">
        <p14:creationId xmlns:p14="http://schemas.microsoft.com/office/powerpoint/2010/main" val="23991578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Improved wind forecast does not necessarily improve power forecast</a:t>
            </a:r>
            <a:endParaRPr lang="en-US"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719584" y="1484784"/>
            <a:ext cx="3708400" cy="2298700"/>
          </a:xfrm>
          <a:prstGeom prst="rect">
            <a:avLst/>
          </a:prstGeom>
          <a:noFill/>
          <a:ln>
            <a:noFill/>
          </a:ln>
        </p:spPr>
      </p:pic>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4608016" y="1484784"/>
            <a:ext cx="3708400" cy="2298700"/>
          </a:xfrm>
          <a:prstGeom prst="rect">
            <a:avLst/>
          </a:prstGeom>
          <a:noFill/>
          <a:ln>
            <a:noFill/>
          </a:ln>
        </p:spPr>
      </p:pic>
      <p:sp>
        <p:nvSpPr>
          <p:cNvPr id="8" name="TextBox 7"/>
          <p:cNvSpPr txBox="1"/>
          <p:nvPr/>
        </p:nvSpPr>
        <p:spPr>
          <a:xfrm>
            <a:off x="1115616" y="3140968"/>
            <a:ext cx="2232248" cy="369332"/>
          </a:xfrm>
          <a:prstGeom prst="rect">
            <a:avLst/>
          </a:prstGeom>
          <a:noFill/>
        </p:spPr>
        <p:txBody>
          <a:bodyPr wrap="square" rtlCol="0">
            <a:spAutoFit/>
          </a:bodyPr>
          <a:lstStyle/>
          <a:p>
            <a:r>
              <a:rPr lang="en-US" dirty="0" smtClean="0"/>
              <a:t>Mean bias = 0.62m/s</a:t>
            </a:r>
            <a:endParaRPr lang="en-US" dirty="0"/>
          </a:p>
        </p:txBody>
      </p:sp>
      <p:sp>
        <p:nvSpPr>
          <p:cNvPr id="10" name="TextBox 9"/>
          <p:cNvSpPr txBox="1"/>
          <p:nvPr/>
        </p:nvSpPr>
        <p:spPr>
          <a:xfrm>
            <a:off x="5076056" y="3140968"/>
            <a:ext cx="2160240" cy="369332"/>
          </a:xfrm>
          <a:prstGeom prst="rect">
            <a:avLst/>
          </a:prstGeom>
          <a:noFill/>
        </p:spPr>
        <p:txBody>
          <a:bodyPr wrap="square" rtlCol="0">
            <a:spAutoFit/>
          </a:bodyPr>
          <a:lstStyle/>
          <a:p>
            <a:r>
              <a:rPr lang="en-US" dirty="0" smtClean="0"/>
              <a:t>Mean bias = 0.07m/s</a:t>
            </a:r>
            <a:endParaRPr lang="en-US" dirty="0"/>
          </a:p>
        </p:txBody>
      </p:sp>
      <p:pic>
        <p:nvPicPr>
          <p:cNvPr id="11" name="Picture 10"/>
          <p:cNvPicPr/>
          <p:nvPr/>
        </p:nvPicPr>
        <p:blipFill>
          <a:blip r:embed="rId4">
            <a:extLst>
              <a:ext uri="{28A0092B-C50C-407E-A947-70E740481C1C}">
                <a14:useLocalDpi xmlns:a14="http://schemas.microsoft.com/office/drawing/2010/main" val="0"/>
              </a:ext>
            </a:extLst>
          </a:blip>
          <a:srcRect/>
          <a:stretch>
            <a:fillRect/>
          </a:stretch>
        </p:blipFill>
        <p:spPr bwMode="auto">
          <a:xfrm>
            <a:off x="1331640" y="3861048"/>
            <a:ext cx="6552728" cy="2808312"/>
          </a:xfrm>
          <a:prstGeom prst="rect">
            <a:avLst/>
          </a:prstGeom>
          <a:noFill/>
          <a:ln>
            <a:noFill/>
          </a:ln>
        </p:spPr>
      </p:pic>
      <p:sp>
        <p:nvSpPr>
          <p:cNvPr id="12" name="TextBox 11"/>
          <p:cNvSpPr txBox="1"/>
          <p:nvPr/>
        </p:nvSpPr>
        <p:spPr>
          <a:xfrm rot="16200000">
            <a:off x="-103875" y="5008531"/>
            <a:ext cx="2376266" cy="369332"/>
          </a:xfrm>
          <a:prstGeom prst="rect">
            <a:avLst/>
          </a:prstGeom>
          <a:noFill/>
        </p:spPr>
        <p:txBody>
          <a:bodyPr wrap="square" rtlCol="0">
            <a:spAutoFit/>
          </a:bodyPr>
          <a:lstStyle/>
          <a:p>
            <a:r>
              <a:rPr lang="en-US" dirty="0" smtClean="0"/>
              <a:t>Average relative error</a:t>
            </a:r>
            <a:endParaRPr lang="en-US" dirty="0"/>
          </a:p>
        </p:txBody>
      </p:sp>
      <p:sp>
        <p:nvSpPr>
          <p:cNvPr id="13" name="TextBox 12"/>
          <p:cNvSpPr txBox="1"/>
          <p:nvPr/>
        </p:nvSpPr>
        <p:spPr>
          <a:xfrm>
            <a:off x="1187624" y="1700808"/>
            <a:ext cx="1800200" cy="369332"/>
          </a:xfrm>
          <a:prstGeom prst="rect">
            <a:avLst/>
          </a:prstGeom>
          <a:noFill/>
        </p:spPr>
        <p:txBody>
          <a:bodyPr wrap="square" rtlCol="0">
            <a:spAutoFit/>
          </a:bodyPr>
          <a:lstStyle/>
          <a:p>
            <a:r>
              <a:rPr lang="en-US" dirty="0" smtClean="0"/>
              <a:t>12km resolution</a:t>
            </a:r>
            <a:endParaRPr lang="en-US" dirty="0"/>
          </a:p>
        </p:txBody>
      </p:sp>
      <p:sp>
        <p:nvSpPr>
          <p:cNvPr id="14" name="TextBox 13"/>
          <p:cNvSpPr txBox="1"/>
          <p:nvPr/>
        </p:nvSpPr>
        <p:spPr>
          <a:xfrm>
            <a:off x="5292080" y="1700808"/>
            <a:ext cx="1800200" cy="369332"/>
          </a:xfrm>
          <a:prstGeom prst="rect">
            <a:avLst/>
          </a:prstGeom>
          <a:noFill/>
        </p:spPr>
        <p:txBody>
          <a:bodyPr wrap="square" rtlCol="0">
            <a:spAutoFit/>
          </a:bodyPr>
          <a:lstStyle/>
          <a:p>
            <a:r>
              <a:rPr lang="en-US" dirty="0" smtClean="0"/>
              <a:t>1.3km resolution</a:t>
            </a:r>
            <a:endParaRPr lang="en-US" dirty="0"/>
          </a:p>
        </p:txBody>
      </p:sp>
      <p:sp>
        <p:nvSpPr>
          <p:cNvPr id="15" name="TextBox 14"/>
          <p:cNvSpPr txBox="1"/>
          <p:nvPr/>
        </p:nvSpPr>
        <p:spPr>
          <a:xfrm rot="16200000">
            <a:off x="-751947" y="2344235"/>
            <a:ext cx="2664299" cy="369332"/>
          </a:xfrm>
          <a:prstGeom prst="rect">
            <a:avLst/>
          </a:prstGeom>
          <a:noFill/>
        </p:spPr>
        <p:txBody>
          <a:bodyPr wrap="square" rtlCol="0">
            <a:spAutoFit/>
          </a:bodyPr>
          <a:lstStyle/>
          <a:p>
            <a:r>
              <a:rPr lang="en-US" dirty="0" smtClean="0"/>
              <a:t>Simulated minus observed</a:t>
            </a:r>
            <a:endParaRPr lang="en-US" dirty="0"/>
          </a:p>
        </p:txBody>
      </p:sp>
      <p:sp>
        <p:nvSpPr>
          <p:cNvPr id="16" name="TextBox 15"/>
          <p:cNvSpPr txBox="1"/>
          <p:nvPr/>
        </p:nvSpPr>
        <p:spPr>
          <a:xfrm rot="16200000">
            <a:off x="1624317" y="5368571"/>
            <a:ext cx="1368154" cy="369332"/>
          </a:xfrm>
          <a:prstGeom prst="rect">
            <a:avLst/>
          </a:prstGeom>
          <a:noFill/>
        </p:spPr>
        <p:txBody>
          <a:bodyPr wrap="square" rtlCol="0">
            <a:spAutoFit/>
          </a:bodyPr>
          <a:lstStyle/>
          <a:p>
            <a:r>
              <a:rPr lang="en-US" dirty="0" smtClean="0">
                <a:solidFill>
                  <a:srgbClr val="FFFFFF"/>
                </a:solidFill>
              </a:rPr>
              <a:t>12km res.</a:t>
            </a:r>
            <a:endParaRPr lang="en-US" dirty="0">
              <a:solidFill>
                <a:srgbClr val="FFFFFF"/>
              </a:solidFill>
            </a:endParaRPr>
          </a:p>
        </p:txBody>
      </p:sp>
      <p:sp>
        <p:nvSpPr>
          <p:cNvPr id="17" name="TextBox 16"/>
          <p:cNvSpPr txBox="1"/>
          <p:nvPr/>
        </p:nvSpPr>
        <p:spPr>
          <a:xfrm rot="16200000">
            <a:off x="4207313" y="5368571"/>
            <a:ext cx="1368154" cy="369332"/>
          </a:xfrm>
          <a:prstGeom prst="rect">
            <a:avLst/>
          </a:prstGeom>
          <a:noFill/>
        </p:spPr>
        <p:txBody>
          <a:bodyPr wrap="square" rtlCol="0">
            <a:spAutoFit/>
          </a:bodyPr>
          <a:lstStyle/>
          <a:p>
            <a:r>
              <a:rPr lang="en-US" dirty="0" smtClean="0">
                <a:solidFill>
                  <a:srgbClr val="FFFFFF"/>
                </a:solidFill>
              </a:rPr>
              <a:t>12km res.</a:t>
            </a:r>
            <a:endParaRPr lang="en-US" dirty="0">
              <a:solidFill>
                <a:srgbClr val="FFFFFF"/>
              </a:solidFill>
            </a:endParaRPr>
          </a:p>
        </p:txBody>
      </p:sp>
      <p:sp>
        <p:nvSpPr>
          <p:cNvPr id="18" name="TextBox 17"/>
          <p:cNvSpPr txBox="1"/>
          <p:nvPr/>
        </p:nvSpPr>
        <p:spPr>
          <a:xfrm>
            <a:off x="2699792" y="5445224"/>
            <a:ext cx="1152128" cy="369332"/>
          </a:xfrm>
          <a:prstGeom prst="rect">
            <a:avLst/>
          </a:prstGeom>
          <a:noFill/>
        </p:spPr>
        <p:txBody>
          <a:bodyPr wrap="square" rtlCol="0">
            <a:spAutoFit/>
          </a:bodyPr>
          <a:lstStyle/>
          <a:p>
            <a:r>
              <a:rPr lang="en-US" dirty="0" smtClean="0">
                <a:solidFill>
                  <a:srgbClr val="FFFFFF"/>
                </a:solidFill>
              </a:rPr>
              <a:t>1.3km res.</a:t>
            </a:r>
            <a:endParaRPr lang="en-US" dirty="0">
              <a:solidFill>
                <a:srgbClr val="FFFFFF"/>
              </a:solidFill>
            </a:endParaRPr>
          </a:p>
        </p:txBody>
      </p:sp>
      <p:sp>
        <p:nvSpPr>
          <p:cNvPr id="19" name="TextBox 18"/>
          <p:cNvSpPr txBox="1"/>
          <p:nvPr/>
        </p:nvSpPr>
        <p:spPr>
          <a:xfrm>
            <a:off x="5220072" y="5445224"/>
            <a:ext cx="1152128" cy="369332"/>
          </a:xfrm>
          <a:prstGeom prst="rect">
            <a:avLst/>
          </a:prstGeom>
          <a:noFill/>
        </p:spPr>
        <p:txBody>
          <a:bodyPr wrap="square" rtlCol="0">
            <a:spAutoFit/>
          </a:bodyPr>
          <a:lstStyle/>
          <a:p>
            <a:r>
              <a:rPr lang="en-US" dirty="0" smtClean="0">
                <a:solidFill>
                  <a:schemeClr val="bg1"/>
                </a:solidFill>
              </a:rPr>
              <a:t>1.3km res.</a:t>
            </a:r>
            <a:endParaRPr lang="en-US" dirty="0">
              <a:solidFill>
                <a:schemeClr val="bg1"/>
              </a:solidFill>
            </a:endParaRPr>
          </a:p>
        </p:txBody>
      </p:sp>
      <p:sp>
        <p:nvSpPr>
          <p:cNvPr id="20" name="TextBox 19"/>
          <p:cNvSpPr txBox="1"/>
          <p:nvPr/>
        </p:nvSpPr>
        <p:spPr>
          <a:xfrm>
            <a:off x="2195736" y="6309320"/>
            <a:ext cx="4464496" cy="369332"/>
          </a:xfrm>
          <a:prstGeom prst="rect">
            <a:avLst/>
          </a:prstGeom>
          <a:noFill/>
        </p:spPr>
        <p:txBody>
          <a:bodyPr wrap="square" rtlCol="0">
            <a:spAutoFit/>
          </a:bodyPr>
          <a:lstStyle/>
          <a:p>
            <a:r>
              <a:rPr lang="en-US" dirty="0" err="1" smtClean="0"/>
              <a:t>Windfarm</a:t>
            </a:r>
            <a:r>
              <a:rPr lang="en-US" dirty="0" smtClean="0"/>
              <a:t> #11		</a:t>
            </a:r>
            <a:r>
              <a:rPr lang="en-US" dirty="0" err="1" smtClean="0"/>
              <a:t>Windfarm</a:t>
            </a:r>
            <a:r>
              <a:rPr lang="en-US" dirty="0" smtClean="0"/>
              <a:t> #23</a:t>
            </a:r>
            <a:endParaRPr lang="en-US" dirty="0"/>
          </a:p>
        </p:txBody>
      </p:sp>
      <p:sp useBgFill="1">
        <p:nvSpPr>
          <p:cNvPr id="21" name="Rectangle 20"/>
          <p:cNvSpPr/>
          <p:nvPr/>
        </p:nvSpPr>
        <p:spPr>
          <a:xfrm>
            <a:off x="4355976" y="4005064"/>
            <a:ext cx="504056" cy="216024"/>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 name="TextBox 2"/>
          <p:cNvSpPr txBox="1"/>
          <p:nvPr/>
        </p:nvSpPr>
        <p:spPr>
          <a:xfrm>
            <a:off x="2915816" y="2276872"/>
            <a:ext cx="3816424" cy="646331"/>
          </a:xfrm>
          <a:prstGeom prst="rect">
            <a:avLst/>
          </a:prstGeom>
          <a:noFill/>
        </p:spPr>
        <p:txBody>
          <a:bodyPr wrap="square" rtlCol="0">
            <a:spAutoFit/>
          </a:bodyPr>
          <a:lstStyle/>
          <a:p>
            <a:pPr algn="ctr"/>
            <a:r>
              <a:rPr lang="en-US" sz="3600" dirty="0" smtClean="0"/>
              <a:t>Weather forecast</a:t>
            </a:r>
            <a:endParaRPr lang="en-US" sz="3600" dirty="0"/>
          </a:p>
        </p:txBody>
      </p:sp>
      <p:sp>
        <p:nvSpPr>
          <p:cNvPr id="22" name="TextBox 21"/>
          <p:cNvSpPr txBox="1"/>
          <p:nvPr/>
        </p:nvSpPr>
        <p:spPr>
          <a:xfrm>
            <a:off x="2915816" y="4077072"/>
            <a:ext cx="3816424" cy="646331"/>
          </a:xfrm>
          <a:prstGeom prst="rect">
            <a:avLst/>
          </a:prstGeom>
          <a:noFill/>
        </p:spPr>
        <p:txBody>
          <a:bodyPr wrap="square" rtlCol="0">
            <a:spAutoFit/>
          </a:bodyPr>
          <a:lstStyle/>
          <a:p>
            <a:pPr algn="ctr"/>
            <a:r>
              <a:rPr lang="en-US" sz="3600" dirty="0" smtClean="0"/>
              <a:t>Power forecast</a:t>
            </a:r>
            <a:endParaRPr lang="en-US" sz="3600" dirty="0"/>
          </a:p>
        </p:txBody>
      </p:sp>
    </p:spTree>
    <p:extLst>
      <p:ext uri="{BB962C8B-B14F-4D97-AF65-F5344CB8AC3E}">
        <p14:creationId xmlns:p14="http://schemas.microsoft.com/office/powerpoint/2010/main" val="6484733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97768"/>
            <a:ext cx="8229600" cy="1143000"/>
          </a:xfrm>
        </p:spPr>
        <p:txBody>
          <a:bodyPr rtlCol="0">
            <a:normAutofit/>
          </a:bodyPr>
          <a:lstStyle/>
          <a:p>
            <a:pPr fontAlgn="auto">
              <a:spcAft>
                <a:spcPts val="0"/>
              </a:spcAft>
              <a:defRPr/>
            </a:pPr>
            <a:r>
              <a:rPr lang="en-GB" sz="4000" dirty="0"/>
              <a:t>Planning ahead – wind energy</a:t>
            </a:r>
          </a:p>
        </p:txBody>
      </p:sp>
      <p:sp>
        <p:nvSpPr>
          <p:cNvPr id="4" name="Espace réservé du contenu 2"/>
          <p:cNvSpPr txBox="1">
            <a:spLocks/>
          </p:cNvSpPr>
          <p:nvPr/>
        </p:nvSpPr>
        <p:spPr bwMode="auto">
          <a:xfrm>
            <a:off x="539552" y="1412776"/>
            <a:ext cx="8229600" cy="4525963"/>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lnSpcReduction="10000"/>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buFont typeface="Arial" pitchFamily="34" charset="0"/>
              <a:buChar char="•"/>
              <a:defRPr/>
            </a:pPr>
            <a:r>
              <a:rPr lang="en-GB" dirty="0">
                <a:solidFill>
                  <a:schemeClr val="tx1">
                    <a:lumMod val="75000"/>
                    <a:lumOff val="25000"/>
                  </a:schemeClr>
                </a:solidFill>
              </a:rPr>
              <a:t>Improved and new observation </a:t>
            </a:r>
            <a:r>
              <a:rPr lang="en-GB" dirty="0" smtClean="0">
                <a:solidFill>
                  <a:schemeClr val="tx1">
                    <a:lumMod val="75000"/>
                    <a:lumOff val="25000"/>
                  </a:schemeClr>
                </a:solidFill>
              </a:rPr>
              <a:t>techniques</a:t>
            </a:r>
          </a:p>
          <a:p>
            <a:pPr lvl="1" fontAlgn="auto">
              <a:spcAft>
                <a:spcPts val="0"/>
              </a:spcAft>
              <a:buFont typeface="Arial" pitchFamily="34" charset="0"/>
              <a:buChar char="•"/>
              <a:defRPr/>
            </a:pPr>
            <a:r>
              <a:rPr lang="en-GB" dirty="0" smtClean="0">
                <a:solidFill>
                  <a:schemeClr val="bg1">
                    <a:lumMod val="50000"/>
                  </a:schemeClr>
                </a:solidFill>
              </a:rPr>
              <a:t>Vertical profiles at high temporal resolution</a:t>
            </a:r>
          </a:p>
          <a:p>
            <a:pPr lvl="2" fontAlgn="auto">
              <a:spcAft>
                <a:spcPts val="0"/>
              </a:spcAft>
              <a:buFont typeface="Arial" pitchFamily="34" charset="0"/>
              <a:buChar char="•"/>
              <a:defRPr/>
            </a:pPr>
            <a:r>
              <a:rPr lang="en-GB" dirty="0">
                <a:solidFill>
                  <a:schemeClr val="bg1">
                    <a:lumMod val="50000"/>
                  </a:schemeClr>
                </a:solidFill>
              </a:rPr>
              <a:t>e</a:t>
            </a:r>
            <a:r>
              <a:rPr lang="en-GB" dirty="0" smtClean="0">
                <a:solidFill>
                  <a:schemeClr val="bg1">
                    <a:lumMod val="50000"/>
                  </a:schemeClr>
                </a:solidFill>
              </a:rPr>
              <a:t>.g. UAVs and Doppler </a:t>
            </a:r>
            <a:r>
              <a:rPr lang="en-GB" dirty="0" err="1" smtClean="0">
                <a:solidFill>
                  <a:schemeClr val="bg1">
                    <a:lumMod val="50000"/>
                  </a:schemeClr>
                </a:solidFill>
              </a:rPr>
              <a:t>Lidar</a:t>
            </a:r>
            <a:r>
              <a:rPr lang="en-GB" dirty="0" smtClean="0">
                <a:solidFill>
                  <a:schemeClr val="bg1">
                    <a:lumMod val="50000"/>
                  </a:schemeClr>
                </a:solidFill>
              </a:rPr>
              <a:t>/</a:t>
            </a:r>
            <a:r>
              <a:rPr lang="en-GB" dirty="0" err="1" smtClean="0">
                <a:solidFill>
                  <a:schemeClr val="bg1">
                    <a:lumMod val="50000"/>
                  </a:schemeClr>
                </a:solidFill>
              </a:rPr>
              <a:t>Sodar</a:t>
            </a:r>
            <a:r>
              <a:rPr lang="en-GB" dirty="0" smtClean="0">
                <a:solidFill>
                  <a:schemeClr val="bg1">
                    <a:lumMod val="50000"/>
                  </a:schemeClr>
                </a:solidFill>
              </a:rPr>
              <a:t>/Radar</a:t>
            </a:r>
          </a:p>
          <a:p>
            <a:pPr fontAlgn="auto">
              <a:spcAft>
                <a:spcPts val="0"/>
              </a:spcAft>
              <a:buFont typeface="Arial" pitchFamily="34" charset="0"/>
              <a:buChar char="•"/>
              <a:defRPr/>
            </a:pPr>
            <a:r>
              <a:rPr lang="en-GB" dirty="0" smtClean="0">
                <a:solidFill>
                  <a:schemeClr val="tx1">
                    <a:lumMod val="75000"/>
                    <a:lumOff val="25000"/>
                  </a:schemeClr>
                </a:solidFill>
              </a:rPr>
              <a:t>Improved data assimilation methods</a:t>
            </a:r>
          </a:p>
          <a:p>
            <a:pPr fontAlgn="auto">
              <a:spcAft>
                <a:spcPts val="0"/>
              </a:spcAft>
              <a:buFont typeface="Arial" pitchFamily="34" charset="0"/>
              <a:buChar char="•"/>
              <a:defRPr/>
            </a:pPr>
            <a:r>
              <a:rPr lang="en-GB" dirty="0" smtClean="0">
                <a:solidFill>
                  <a:schemeClr val="tx1">
                    <a:lumMod val="75000"/>
                    <a:lumOff val="25000"/>
                  </a:schemeClr>
                </a:solidFill>
              </a:rPr>
              <a:t>Improved models and model setup</a:t>
            </a:r>
          </a:p>
          <a:p>
            <a:pPr lvl="1" fontAlgn="auto">
              <a:spcAft>
                <a:spcPts val="0"/>
              </a:spcAft>
              <a:buFont typeface="Arial" pitchFamily="34" charset="0"/>
              <a:buChar char="•"/>
              <a:defRPr/>
            </a:pPr>
            <a:r>
              <a:rPr lang="en-GB" dirty="0" smtClean="0">
                <a:solidFill>
                  <a:srgbClr val="7F7F7F"/>
                </a:solidFill>
              </a:rPr>
              <a:t>Better power production models</a:t>
            </a:r>
          </a:p>
          <a:p>
            <a:pPr lvl="1" fontAlgn="auto">
              <a:spcAft>
                <a:spcPts val="0"/>
              </a:spcAft>
              <a:buFont typeface="Arial" pitchFamily="34" charset="0"/>
              <a:buChar char="•"/>
              <a:defRPr/>
            </a:pPr>
            <a:r>
              <a:rPr lang="en-GB" dirty="0" smtClean="0">
                <a:solidFill>
                  <a:srgbClr val="7F7F7F"/>
                </a:solidFill>
              </a:rPr>
              <a:t>High vertical resolution needed in the lowest few hundred meters above ground</a:t>
            </a:r>
          </a:p>
          <a:p>
            <a:pPr lvl="1" fontAlgn="auto">
              <a:spcAft>
                <a:spcPts val="0"/>
              </a:spcAft>
              <a:buFont typeface="Arial" pitchFamily="34" charset="0"/>
              <a:buChar char="•"/>
              <a:defRPr/>
            </a:pPr>
            <a:r>
              <a:rPr lang="en-GB" dirty="0" smtClean="0">
                <a:solidFill>
                  <a:srgbClr val="7F7F7F"/>
                </a:solidFill>
              </a:rPr>
              <a:t>3D-TKE vs. 1D-PBL schemes</a:t>
            </a:r>
          </a:p>
        </p:txBody>
      </p:sp>
      <p:pic>
        <p:nvPicPr>
          <p:cNvPr id="5" name="Picture 4" descr="wiser_col_strap_lr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5949280"/>
            <a:ext cx="1944216" cy="798661"/>
          </a:xfrm>
          <a:prstGeom prst="rect">
            <a:avLst/>
          </a:prstGeom>
        </p:spPr>
      </p:pic>
    </p:spTree>
    <p:extLst>
      <p:ext uri="{BB962C8B-B14F-4D97-AF65-F5344CB8AC3E}">
        <p14:creationId xmlns:p14="http://schemas.microsoft.com/office/powerpoint/2010/main" val="31853710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80304"/>
            <a:ext cx="9144000" cy="1143000"/>
          </a:xfrm>
        </p:spPr>
        <p:txBody>
          <a:bodyPr>
            <a:normAutofit fontScale="90000"/>
          </a:bodyPr>
          <a:lstStyle/>
          <a:p>
            <a:r>
              <a:rPr lang="en-US" dirty="0" smtClean="0"/>
              <a:t>Keep in mind that </a:t>
            </a:r>
            <a:br>
              <a:rPr lang="en-US" dirty="0" smtClean="0"/>
            </a:br>
            <a:r>
              <a:rPr lang="en-US" dirty="0" smtClean="0"/>
              <a:t>resolution is important</a:t>
            </a:r>
            <a:endParaRPr lang="en-US" dirty="0"/>
          </a:p>
        </p:txBody>
      </p:sp>
      <p:sp>
        <p:nvSpPr>
          <p:cNvPr id="6" name="CaixaDeTexto 5"/>
          <p:cNvSpPr txBox="1"/>
          <p:nvPr/>
        </p:nvSpPr>
        <p:spPr>
          <a:xfrm>
            <a:off x="1275441" y="1705448"/>
            <a:ext cx="6776738" cy="584775"/>
          </a:xfrm>
          <a:prstGeom prst="rect">
            <a:avLst/>
          </a:prstGeom>
          <a:noFill/>
        </p:spPr>
        <p:txBody>
          <a:bodyPr wrap="square" rtlCol="0">
            <a:spAutoFit/>
          </a:bodyPr>
          <a:lstStyle/>
          <a:p>
            <a:pPr algn="ctr"/>
            <a:r>
              <a:rPr lang="en-US" sz="3200" dirty="0" smtClean="0"/>
              <a:t>10Km     </a:t>
            </a:r>
            <a:r>
              <a:rPr lang="en-US" sz="3200" b="1" dirty="0" smtClean="0"/>
              <a:t>Vs</a:t>
            </a:r>
            <a:r>
              <a:rPr lang="en-US" sz="3200" dirty="0" smtClean="0"/>
              <a:t>      3km </a:t>
            </a:r>
            <a:endParaRPr lang="en-US" sz="3200" dirty="0"/>
          </a:p>
        </p:txBody>
      </p:sp>
      <p:grpSp>
        <p:nvGrpSpPr>
          <p:cNvPr id="3" name="Grupo 8"/>
          <p:cNvGrpSpPr/>
          <p:nvPr/>
        </p:nvGrpSpPr>
        <p:grpSpPr>
          <a:xfrm>
            <a:off x="12700" y="2771370"/>
            <a:ext cx="8924191" cy="4007109"/>
            <a:chOff x="12700" y="2771370"/>
            <a:chExt cx="8924191" cy="4007109"/>
          </a:xfrm>
        </p:grpSpPr>
        <p:pic>
          <p:nvPicPr>
            <p:cNvPr id="2050" name="Picture 2"/>
            <p:cNvPicPr>
              <a:picLocks noChangeAspect="1" noChangeArrowheads="1"/>
            </p:cNvPicPr>
            <p:nvPr/>
          </p:nvPicPr>
          <p:blipFill>
            <a:blip r:embed="rId3"/>
            <a:srcRect l="546" r="1317"/>
            <a:stretch>
              <a:fillRect/>
            </a:stretch>
          </p:blipFill>
          <p:spPr bwMode="auto">
            <a:xfrm>
              <a:off x="12700" y="2797903"/>
              <a:ext cx="4859482" cy="2664480"/>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a:srcRect r="13548" b="6950"/>
            <a:stretch>
              <a:fillRect/>
            </a:stretch>
          </p:blipFill>
          <p:spPr bwMode="auto">
            <a:xfrm>
              <a:off x="4666342" y="2771370"/>
              <a:ext cx="4270549" cy="2691013"/>
            </a:xfrm>
            <a:prstGeom prst="rect">
              <a:avLst/>
            </a:prstGeom>
            <a:noFill/>
            <a:ln w="9525">
              <a:noFill/>
              <a:miter lim="800000"/>
              <a:headEnd/>
              <a:tailEnd/>
            </a:ln>
            <a:effectLst/>
          </p:spPr>
        </p:pic>
        <p:pic>
          <p:nvPicPr>
            <p:cNvPr id="2052" name="Picture 4"/>
            <p:cNvPicPr>
              <a:picLocks noChangeAspect="1" noChangeArrowheads="1"/>
            </p:cNvPicPr>
            <p:nvPr/>
          </p:nvPicPr>
          <p:blipFill>
            <a:blip r:embed="rId5"/>
            <a:srcRect/>
            <a:stretch>
              <a:fillRect/>
            </a:stretch>
          </p:blipFill>
          <p:spPr bwMode="auto">
            <a:xfrm>
              <a:off x="627901" y="5663380"/>
              <a:ext cx="7969938" cy="721712"/>
            </a:xfrm>
            <a:prstGeom prst="rect">
              <a:avLst/>
            </a:prstGeom>
            <a:noFill/>
            <a:ln w="9525">
              <a:noFill/>
              <a:miter lim="800000"/>
              <a:headEnd/>
              <a:tailEnd/>
            </a:ln>
            <a:effectLst/>
          </p:spPr>
        </p:pic>
        <p:sp>
          <p:nvSpPr>
            <p:cNvPr id="8" name="CaixaDeTexto 7"/>
            <p:cNvSpPr txBox="1"/>
            <p:nvPr/>
          </p:nvSpPr>
          <p:spPr>
            <a:xfrm>
              <a:off x="627901" y="6409147"/>
              <a:ext cx="7969938" cy="369332"/>
            </a:xfrm>
            <a:prstGeom prst="rect">
              <a:avLst/>
            </a:prstGeom>
            <a:noFill/>
          </p:spPr>
          <p:txBody>
            <a:bodyPr wrap="square" rtlCol="0">
              <a:spAutoFit/>
            </a:bodyPr>
            <a:lstStyle/>
            <a:p>
              <a:pPr algn="ctr"/>
              <a:r>
                <a:rPr lang="en-US" smtClean="0"/>
                <a:t>Altitude (m)</a:t>
              </a:r>
              <a:endParaRPr lang="en-US"/>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a:xfrm>
            <a:off x="98620" y="220380"/>
            <a:ext cx="5133780" cy="1143000"/>
          </a:xfrm>
        </p:spPr>
        <p:txBody>
          <a:bodyPr>
            <a:noAutofit/>
          </a:bodyPr>
          <a:lstStyle/>
          <a:p>
            <a:r>
              <a:rPr lang="pt-BR" sz="4000" b="1" dirty="0" smtClean="0"/>
              <a:t>Short range </a:t>
            </a:r>
            <a:r>
              <a:rPr lang="pt-BR" sz="4000" b="1" dirty="0" err="1" smtClean="0"/>
              <a:t>forecast</a:t>
            </a:r>
            <a:r>
              <a:rPr lang="pt-BR" sz="4000" b="1" dirty="0" smtClean="0"/>
              <a:t> </a:t>
            </a:r>
            <a:br>
              <a:rPr lang="pt-BR" sz="4000" b="1" dirty="0" smtClean="0"/>
            </a:br>
            <a:r>
              <a:rPr lang="pt-BR" sz="4000" b="1" dirty="0" smtClean="0"/>
              <a:t>(1-10 </a:t>
            </a:r>
            <a:r>
              <a:rPr lang="pt-BR" sz="4000" b="1" dirty="0" err="1" smtClean="0"/>
              <a:t>days</a:t>
            </a:r>
            <a:r>
              <a:rPr lang="pt-BR" sz="4000" b="1" dirty="0" smtClean="0"/>
              <a:t>)</a:t>
            </a:r>
            <a:endParaRPr lang="pt-BR" sz="4000" b="1" dirty="0"/>
          </a:p>
        </p:txBody>
      </p:sp>
      <p:grpSp>
        <p:nvGrpSpPr>
          <p:cNvPr id="2" name="Grupo 17"/>
          <p:cNvGrpSpPr/>
          <p:nvPr/>
        </p:nvGrpSpPr>
        <p:grpSpPr>
          <a:xfrm>
            <a:off x="325557" y="5161683"/>
            <a:ext cx="7919810" cy="1384995"/>
            <a:chOff x="315306" y="1076102"/>
            <a:chExt cx="7573454" cy="1384995"/>
          </a:xfrm>
        </p:grpSpPr>
        <p:sp>
          <p:nvSpPr>
            <p:cNvPr id="19" name="CaixaDeTexto 18"/>
            <p:cNvSpPr txBox="1"/>
            <p:nvPr/>
          </p:nvSpPr>
          <p:spPr>
            <a:xfrm>
              <a:off x="315306" y="1076102"/>
              <a:ext cx="2443651" cy="1384995"/>
            </a:xfrm>
            <a:prstGeom prst="rect">
              <a:avLst/>
            </a:prstGeom>
            <a:noFill/>
          </p:spPr>
          <p:txBody>
            <a:bodyPr wrap="square" rtlCol="0">
              <a:spAutoFit/>
            </a:bodyPr>
            <a:lstStyle/>
            <a:p>
              <a:pPr algn="ctr"/>
              <a:r>
                <a:rPr lang="pt-BR" sz="2800" dirty="0" err="1" smtClean="0"/>
                <a:t>Boundary</a:t>
              </a:r>
              <a:r>
                <a:rPr lang="pt-BR" sz="2800" dirty="0" smtClean="0"/>
                <a:t> </a:t>
              </a:r>
              <a:r>
                <a:rPr lang="pt-BR" sz="2800" dirty="0" err="1" smtClean="0"/>
                <a:t>conditions</a:t>
              </a:r>
              <a:r>
                <a:rPr lang="pt-BR" sz="2800" dirty="0" smtClean="0"/>
                <a:t>:</a:t>
              </a:r>
            </a:p>
            <a:p>
              <a:pPr algn="ctr"/>
              <a:r>
                <a:rPr lang="pt-BR" sz="2800" dirty="0" smtClean="0"/>
                <a:t> </a:t>
              </a:r>
              <a:r>
                <a:rPr lang="pt-BR" sz="2800" b="1" dirty="0" smtClean="0"/>
                <a:t>GFS / ECMWF</a:t>
              </a:r>
              <a:endParaRPr lang="pt-BR" sz="2800" b="1" dirty="0"/>
            </a:p>
          </p:txBody>
        </p:sp>
        <p:sp>
          <p:nvSpPr>
            <p:cNvPr id="20" name="CaixaDeTexto 19"/>
            <p:cNvSpPr txBox="1"/>
            <p:nvPr/>
          </p:nvSpPr>
          <p:spPr>
            <a:xfrm>
              <a:off x="3026976" y="1353101"/>
              <a:ext cx="4861784" cy="830997"/>
            </a:xfrm>
            <a:prstGeom prst="rect">
              <a:avLst/>
            </a:prstGeom>
            <a:noFill/>
          </p:spPr>
          <p:txBody>
            <a:bodyPr wrap="square" rtlCol="0">
              <a:spAutoFit/>
            </a:bodyPr>
            <a:lstStyle/>
            <a:p>
              <a:pPr marL="268288" indent="-268288">
                <a:buFont typeface="Arial" pitchFamily="34" charset="0"/>
                <a:buChar char="•"/>
              </a:pPr>
              <a:r>
                <a:rPr lang="pt-BR" sz="2400" dirty="0" err="1" smtClean="0"/>
                <a:t>Initial</a:t>
              </a:r>
              <a:r>
                <a:rPr lang="pt-BR" sz="2400" dirty="0" smtClean="0"/>
                <a:t> </a:t>
              </a:r>
              <a:r>
                <a:rPr lang="pt-BR" sz="2400" dirty="0" err="1" smtClean="0"/>
                <a:t>conditions</a:t>
              </a:r>
              <a:r>
                <a:rPr lang="pt-BR" sz="2400" dirty="0" smtClean="0"/>
                <a:t> for D1 </a:t>
              </a:r>
              <a:r>
                <a:rPr lang="pt-BR" sz="2400" dirty="0" err="1" smtClean="0"/>
                <a:t>and</a:t>
              </a:r>
              <a:r>
                <a:rPr lang="pt-BR" sz="2400" dirty="0" smtClean="0"/>
                <a:t> D2.</a:t>
              </a:r>
            </a:p>
            <a:p>
              <a:pPr marL="268288" indent="-268288">
                <a:buFont typeface="Arial" pitchFamily="34" charset="0"/>
                <a:buChar char="•"/>
              </a:pPr>
              <a:r>
                <a:rPr lang="pt-BR" sz="2400" dirty="0" err="1" smtClean="0"/>
                <a:t>Boundary</a:t>
              </a:r>
              <a:r>
                <a:rPr lang="pt-BR" sz="2400" dirty="0" smtClean="0"/>
                <a:t> </a:t>
              </a:r>
              <a:r>
                <a:rPr lang="pt-BR" sz="2400" dirty="0" err="1" smtClean="0"/>
                <a:t>of</a:t>
              </a:r>
              <a:r>
                <a:rPr lang="pt-BR" sz="2400" dirty="0" smtClean="0"/>
                <a:t> D1</a:t>
              </a:r>
              <a:r>
                <a:rPr lang="pt-BR" sz="2400" baseline="30000" dirty="0" smtClean="0"/>
                <a:t> </a:t>
              </a:r>
              <a:r>
                <a:rPr lang="pt-BR" sz="2400" dirty="0" err="1" smtClean="0"/>
                <a:t>updated</a:t>
              </a:r>
              <a:r>
                <a:rPr lang="pt-BR" sz="2400" dirty="0" smtClean="0"/>
                <a:t> </a:t>
              </a:r>
              <a:r>
                <a:rPr lang="pt-BR" sz="2400" dirty="0" err="1" smtClean="0"/>
                <a:t>each</a:t>
              </a:r>
              <a:r>
                <a:rPr lang="pt-BR" sz="2400" dirty="0" smtClean="0"/>
                <a:t> 3h.</a:t>
              </a:r>
            </a:p>
          </p:txBody>
        </p:sp>
        <p:sp>
          <p:nvSpPr>
            <p:cNvPr id="21" name="Chave esquerda 20"/>
            <p:cNvSpPr/>
            <p:nvPr/>
          </p:nvSpPr>
          <p:spPr>
            <a:xfrm>
              <a:off x="2758956" y="1307890"/>
              <a:ext cx="268020" cy="921418"/>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pt-BR"/>
            </a:p>
          </p:txBody>
        </p:sp>
      </p:grpSp>
      <p:grpSp>
        <p:nvGrpSpPr>
          <p:cNvPr id="3" name="Grupo 38"/>
          <p:cNvGrpSpPr/>
          <p:nvPr/>
        </p:nvGrpSpPr>
        <p:grpSpPr>
          <a:xfrm>
            <a:off x="-17760" y="400881"/>
            <a:ext cx="9161760" cy="4409925"/>
            <a:chOff x="-17760" y="400881"/>
            <a:chExt cx="9161760" cy="4409925"/>
          </a:xfrm>
        </p:grpSpPr>
        <p:pic>
          <p:nvPicPr>
            <p:cNvPr id="1027" name="Picture 3"/>
            <p:cNvPicPr>
              <a:picLocks noChangeAspect="1" noChangeArrowheads="1"/>
            </p:cNvPicPr>
            <p:nvPr/>
          </p:nvPicPr>
          <p:blipFill>
            <a:blip r:embed="rId2" cstate="print"/>
            <a:srcRect/>
            <a:stretch>
              <a:fillRect/>
            </a:stretch>
          </p:blipFill>
          <p:spPr bwMode="auto">
            <a:xfrm>
              <a:off x="-17760" y="2341523"/>
              <a:ext cx="4786610" cy="2469283"/>
            </a:xfrm>
            <a:prstGeom prst="rect">
              <a:avLst/>
            </a:prstGeom>
            <a:noFill/>
            <a:ln w="9525">
              <a:noFill/>
              <a:miter lim="800000"/>
              <a:headEnd/>
              <a:tailEnd/>
            </a:ln>
            <a:effectLst/>
          </p:spPr>
        </p:pic>
        <p:sp>
          <p:nvSpPr>
            <p:cNvPr id="22" name="Retângulo 21"/>
            <p:cNvSpPr/>
            <p:nvPr/>
          </p:nvSpPr>
          <p:spPr>
            <a:xfrm>
              <a:off x="1600200" y="3479800"/>
              <a:ext cx="546100" cy="469900"/>
            </a:xfrm>
            <a:prstGeom prst="rect">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pic>
          <p:nvPicPr>
            <p:cNvPr id="1026" name="Picture 2"/>
            <p:cNvPicPr>
              <a:picLocks noChangeAspect="1" noChangeArrowheads="1"/>
            </p:cNvPicPr>
            <p:nvPr/>
          </p:nvPicPr>
          <p:blipFill>
            <a:blip r:embed="rId3"/>
            <a:srcRect/>
            <a:stretch>
              <a:fillRect/>
            </a:stretch>
          </p:blipFill>
          <p:spPr bwMode="auto">
            <a:xfrm>
              <a:off x="4756150" y="400881"/>
              <a:ext cx="4387850" cy="3825725"/>
            </a:xfrm>
            <a:prstGeom prst="rect">
              <a:avLst/>
            </a:prstGeom>
            <a:noFill/>
            <a:ln w="9525">
              <a:noFill/>
              <a:miter lim="800000"/>
              <a:headEnd/>
              <a:tailEnd/>
            </a:ln>
            <a:effectLst/>
          </p:spPr>
        </p:pic>
        <p:cxnSp>
          <p:nvCxnSpPr>
            <p:cNvPr id="25" name="Conector reto 24"/>
            <p:cNvCxnSpPr/>
            <p:nvPr/>
          </p:nvCxnSpPr>
          <p:spPr>
            <a:xfrm>
              <a:off x="1600200" y="3949700"/>
              <a:ext cx="3632200" cy="276906"/>
            </a:xfrm>
            <a:prstGeom prst="line">
              <a:avLst/>
            </a:prstGeom>
          </p:spPr>
          <p:style>
            <a:lnRef idx="2">
              <a:schemeClr val="dk1"/>
            </a:lnRef>
            <a:fillRef idx="0">
              <a:schemeClr val="dk1"/>
            </a:fillRef>
            <a:effectRef idx="1">
              <a:schemeClr val="dk1"/>
            </a:effectRef>
            <a:fontRef idx="minor">
              <a:schemeClr val="tx1"/>
            </a:fontRef>
          </p:style>
        </p:cxnSp>
        <p:cxnSp>
          <p:nvCxnSpPr>
            <p:cNvPr id="24" name="Conector reto 23"/>
            <p:cNvCxnSpPr/>
            <p:nvPr/>
          </p:nvCxnSpPr>
          <p:spPr>
            <a:xfrm flipV="1">
              <a:off x="1600200" y="698500"/>
              <a:ext cx="3632200" cy="2781300"/>
            </a:xfrm>
            <a:prstGeom prst="line">
              <a:avLst/>
            </a:prstGeom>
          </p:spPr>
          <p:style>
            <a:lnRef idx="2">
              <a:schemeClr val="dk1"/>
            </a:lnRef>
            <a:fillRef idx="0">
              <a:schemeClr val="dk1"/>
            </a:fillRef>
            <a:effectRef idx="1">
              <a:schemeClr val="dk1"/>
            </a:effectRef>
            <a:fontRef idx="minor">
              <a:schemeClr val="tx1"/>
            </a:fontRef>
          </p:style>
        </p:cxnSp>
        <p:sp>
          <p:nvSpPr>
            <p:cNvPr id="35" name="CaixaDeTexto 34"/>
            <p:cNvSpPr txBox="1"/>
            <p:nvPr/>
          </p:nvSpPr>
          <p:spPr>
            <a:xfrm>
              <a:off x="5653553" y="901715"/>
              <a:ext cx="1734207" cy="461665"/>
            </a:xfrm>
            <a:prstGeom prst="rect">
              <a:avLst/>
            </a:prstGeom>
            <a:noFill/>
          </p:spPr>
          <p:txBody>
            <a:bodyPr wrap="square" rtlCol="0">
              <a:spAutoFit/>
            </a:bodyPr>
            <a:lstStyle/>
            <a:p>
              <a:pPr algn="ctr"/>
              <a:r>
                <a:rPr lang="pt-BR" sz="2400" b="1" dirty="0" smtClean="0"/>
                <a:t>D1: 15Km</a:t>
              </a:r>
              <a:endParaRPr lang="pt-BR" b="1" dirty="0"/>
            </a:p>
          </p:txBody>
        </p:sp>
        <p:sp>
          <p:nvSpPr>
            <p:cNvPr id="36" name="CaixaDeTexto 35"/>
            <p:cNvSpPr txBox="1"/>
            <p:nvPr/>
          </p:nvSpPr>
          <p:spPr>
            <a:xfrm>
              <a:off x="7021356" y="1544935"/>
              <a:ext cx="1734207" cy="461665"/>
            </a:xfrm>
            <a:prstGeom prst="rect">
              <a:avLst/>
            </a:prstGeom>
            <a:noFill/>
          </p:spPr>
          <p:txBody>
            <a:bodyPr wrap="square" rtlCol="0">
              <a:spAutoFit/>
            </a:bodyPr>
            <a:lstStyle/>
            <a:p>
              <a:pPr algn="ctr"/>
              <a:r>
                <a:rPr lang="pt-BR" sz="2400" b="1" dirty="0" smtClean="0"/>
                <a:t>D2: 3Km</a:t>
              </a:r>
              <a:endParaRPr lang="pt-BR" b="1" dirty="0"/>
            </a:p>
          </p:txBody>
        </p:sp>
        <p:sp>
          <p:nvSpPr>
            <p:cNvPr id="37" name="CaixaDeTexto 36"/>
            <p:cNvSpPr txBox="1"/>
            <p:nvPr/>
          </p:nvSpPr>
          <p:spPr>
            <a:xfrm>
              <a:off x="339920" y="3985567"/>
              <a:ext cx="1323779" cy="400110"/>
            </a:xfrm>
            <a:prstGeom prst="rect">
              <a:avLst/>
            </a:prstGeom>
            <a:noFill/>
          </p:spPr>
          <p:txBody>
            <a:bodyPr wrap="square" rtlCol="0">
              <a:spAutoFit/>
            </a:bodyPr>
            <a:lstStyle/>
            <a:p>
              <a:pPr algn="ctr"/>
              <a:r>
                <a:rPr lang="pt-BR" sz="2000" b="1" dirty="0" smtClean="0"/>
                <a:t>GFS: 0.25°</a:t>
              </a:r>
              <a:endParaRPr lang="pt-BR" sz="1600" b="1" dirty="0"/>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315306" y="-17432"/>
            <a:ext cx="8375272" cy="1143000"/>
          </a:xfrm>
        </p:spPr>
        <p:txBody>
          <a:bodyPr>
            <a:normAutofit/>
          </a:bodyPr>
          <a:lstStyle/>
          <a:p>
            <a:r>
              <a:rPr lang="en-US" b="1" dirty="0" smtClean="0"/>
              <a:t>S2S and  seasonal forecast </a:t>
            </a:r>
            <a:endParaRPr lang="en-US" dirty="0"/>
          </a:p>
        </p:txBody>
      </p:sp>
      <p:grpSp>
        <p:nvGrpSpPr>
          <p:cNvPr id="3" name="Grupo 16"/>
          <p:cNvGrpSpPr/>
          <p:nvPr/>
        </p:nvGrpSpPr>
        <p:grpSpPr>
          <a:xfrm>
            <a:off x="457200" y="2921820"/>
            <a:ext cx="8233378" cy="3963291"/>
            <a:chOff x="457200" y="2701096"/>
            <a:chExt cx="8233378" cy="3963291"/>
          </a:xfrm>
        </p:grpSpPr>
        <p:pic>
          <p:nvPicPr>
            <p:cNvPr id="1027" name="Picture 3"/>
            <p:cNvPicPr>
              <a:picLocks noChangeAspect="1" noChangeArrowheads="1"/>
            </p:cNvPicPr>
            <p:nvPr/>
          </p:nvPicPr>
          <p:blipFill>
            <a:blip r:embed="rId2"/>
            <a:srcRect/>
            <a:stretch>
              <a:fillRect/>
            </a:stretch>
          </p:blipFill>
          <p:spPr bwMode="auto">
            <a:xfrm>
              <a:off x="457200" y="2701096"/>
              <a:ext cx="8233378" cy="3963291"/>
            </a:xfrm>
            <a:prstGeom prst="rect">
              <a:avLst/>
            </a:prstGeom>
            <a:noFill/>
            <a:ln w="9525">
              <a:noFill/>
              <a:miter lim="800000"/>
              <a:headEnd/>
              <a:tailEnd/>
            </a:ln>
            <a:effectLst/>
          </p:spPr>
        </p:pic>
        <p:sp>
          <p:nvSpPr>
            <p:cNvPr id="12" name="CaixaDeTexto 11"/>
            <p:cNvSpPr txBox="1"/>
            <p:nvPr/>
          </p:nvSpPr>
          <p:spPr>
            <a:xfrm>
              <a:off x="1166643" y="5218378"/>
              <a:ext cx="1734207" cy="461665"/>
            </a:xfrm>
            <a:prstGeom prst="rect">
              <a:avLst/>
            </a:prstGeom>
            <a:noFill/>
          </p:spPr>
          <p:txBody>
            <a:bodyPr wrap="square" rtlCol="0">
              <a:spAutoFit/>
            </a:bodyPr>
            <a:lstStyle/>
            <a:p>
              <a:pPr algn="ctr"/>
              <a:r>
                <a:rPr lang="pt-BR" sz="2400" b="1" dirty="0" smtClean="0"/>
                <a:t>D1: 20Km</a:t>
              </a:r>
              <a:endParaRPr lang="pt-BR" b="1" dirty="0"/>
            </a:p>
          </p:txBody>
        </p:sp>
        <p:sp>
          <p:nvSpPr>
            <p:cNvPr id="13" name="CaixaDeTexto 12"/>
            <p:cNvSpPr txBox="1"/>
            <p:nvPr/>
          </p:nvSpPr>
          <p:spPr>
            <a:xfrm>
              <a:off x="4519456" y="3968450"/>
              <a:ext cx="1734207" cy="461665"/>
            </a:xfrm>
            <a:prstGeom prst="rect">
              <a:avLst/>
            </a:prstGeom>
            <a:noFill/>
          </p:spPr>
          <p:txBody>
            <a:bodyPr wrap="square" rtlCol="0">
              <a:spAutoFit/>
            </a:bodyPr>
            <a:lstStyle/>
            <a:p>
              <a:pPr algn="ctr"/>
              <a:r>
                <a:rPr lang="pt-BR" sz="2400" b="1" dirty="0" smtClean="0"/>
                <a:t>D2: 4Km</a:t>
              </a:r>
              <a:endParaRPr lang="pt-BR" b="1" dirty="0"/>
            </a:p>
          </p:txBody>
        </p:sp>
      </p:grpSp>
      <p:grpSp>
        <p:nvGrpSpPr>
          <p:cNvPr id="4" name="Grupo 19"/>
          <p:cNvGrpSpPr/>
          <p:nvPr/>
        </p:nvGrpSpPr>
        <p:grpSpPr>
          <a:xfrm>
            <a:off x="1064180" y="1186002"/>
            <a:ext cx="7015640" cy="1584295"/>
            <a:chOff x="315306" y="976452"/>
            <a:chExt cx="7015640" cy="1584295"/>
          </a:xfrm>
        </p:grpSpPr>
        <p:sp>
          <p:nvSpPr>
            <p:cNvPr id="15" name="CaixaDeTexto 14"/>
            <p:cNvSpPr txBox="1"/>
            <p:nvPr/>
          </p:nvSpPr>
          <p:spPr>
            <a:xfrm>
              <a:off x="315306" y="1076102"/>
              <a:ext cx="2443651" cy="1384995"/>
            </a:xfrm>
            <a:prstGeom prst="rect">
              <a:avLst/>
            </a:prstGeom>
            <a:noFill/>
          </p:spPr>
          <p:txBody>
            <a:bodyPr wrap="square" rtlCol="0">
              <a:spAutoFit/>
            </a:bodyPr>
            <a:lstStyle/>
            <a:p>
              <a:pPr algn="ctr"/>
              <a:r>
                <a:rPr lang="en-US" sz="2800" smtClean="0"/>
                <a:t>Boundary conditions:</a:t>
              </a:r>
            </a:p>
            <a:p>
              <a:pPr algn="ctr"/>
              <a:r>
                <a:rPr lang="en-US" sz="2800" smtClean="0"/>
                <a:t> </a:t>
              </a:r>
              <a:r>
                <a:rPr lang="en-US" sz="2800" b="1" smtClean="0"/>
                <a:t>CFS 0.5°</a:t>
              </a:r>
              <a:endParaRPr lang="en-US" sz="2800" b="1"/>
            </a:p>
          </p:txBody>
        </p:sp>
        <p:sp>
          <p:nvSpPr>
            <p:cNvPr id="16" name="CaixaDeTexto 15"/>
            <p:cNvSpPr txBox="1"/>
            <p:nvPr/>
          </p:nvSpPr>
          <p:spPr>
            <a:xfrm>
              <a:off x="3026976" y="976452"/>
              <a:ext cx="4303970" cy="1569660"/>
            </a:xfrm>
            <a:prstGeom prst="rect">
              <a:avLst/>
            </a:prstGeom>
            <a:noFill/>
          </p:spPr>
          <p:txBody>
            <a:bodyPr wrap="square" rtlCol="0">
              <a:spAutoFit/>
            </a:bodyPr>
            <a:lstStyle/>
            <a:p>
              <a:pPr marL="268288" indent="-268288">
                <a:buFont typeface="Arial" pitchFamily="34" charset="0"/>
                <a:buChar char="•"/>
              </a:pPr>
              <a:r>
                <a:rPr lang="en-US" sz="2400" dirty="0" smtClean="0"/>
                <a:t>Initial conditions for D1 &amp; D2;</a:t>
              </a:r>
            </a:p>
            <a:p>
              <a:pPr marL="268288" indent="-268288">
                <a:buFont typeface="Arial" pitchFamily="34" charset="0"/>
                <a:buChar char="•"/>
              </a:pPr>
              <a:r>
                <a:rPr lang="en-US" sz="2400" dirty="0" smtClean="0"/>
                <a:t>Boundary of D1;</a:t>
              </a:r>
            </a:p>
            <a:p>
              <a:pPr marL="268288" indent="-268288">
                <a:buFont typeface="Arial" pitchFamily="34" charset="0"/>
                <a:buChar char="•"/>
              </a:pPr>
              <a:r>
                <a:rPr lang="en-US" sz="2400" dirty="0" smtClean="0"/>
                <a:t>Nudging above PBL for D1;</a:t>
              </a:r>
            </a:p>
            <a:p>
              <a:pPr marL="268288" indent="-268288">
                <a:buFont typeface="Arial" pitchFamily="34" charset="0"/>
                <a:buChar char="•"/>
              </a:pPr>
              <a:r>
                <a:rPr lang="en-US" sz="2400" dirty="0" smtClean="0"/>
                <a:t>SST updated.</a:t>
              </a:r>
              <a:endParaRPr lang="en-US" dirty="0"/>
            </a:p>
          </p:txBody>
        </p:sp>
        <p:sp>
          <p:nvSpPr>
            <p:cNvPr id="18" name="Chave esquerda 17"/>
            <p:cNvSpPr/>
            <p:nvPr/>
          </p:nvSpPr>
          <p:spPr>
            <a:xfrm>
              <a:off x="2758957" y="976452"/>
              <a:ext cx="268019" cy="1584295"/>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grpSp>
      <p:sp>
        <p:nvSpPr>
          <p:cNvPr id="21" name="CaixaDeTexto 20"/>
          <p:cNvSpPr txBox="1"/>
          <p:nvPr/>
        </p:nvSpPr>
        <p:spPr>
          <a:xfrm>
            <a:off x="5834593" y="5029200"/>
            <a:ext cx="1559430" cy="707886"/>
          </a:xfrm>
          <a:prstGeom prst="rect">
            <a:avLst/>
          </a:prstGeom>
          <a:noFill/>
        </p:spPr>
        <p:txBody>
          <a:bodyPr wrap="square" rtlCol="0">
            <a:spAutoFit/>
          </a:bodyPr>
          <a:lstStyle/>
          <a:p>
            <a:r>
              <a:rPr lang="pt-BR" sz="2000" b="1" dirty="0" smtClean="0"/>
              <a:t>Área útil: 420x420 Km</a:t>
            </a:r>
            <a:endParaRPr lang="pt-BR" b="1" dirty="0"/>
          </a:p>
        </p:txBody>
      </p:sp>
      <p:cxnSp>
        <p:nvCxnSpPr>
          <p:cNvPr id="23" name="Conector angulado 22"/>
          <p:cNvCxnSpPr>
            <a:endCxn id="21" idx="1"/>
          </p:cNvCxnSpPr>
          <p:nvPr/>
        </p:nvCxnSpPr>
        <p:spPr>
          <a:xfrm>
            <a:off x="5360276" y="5234152"/>
            <a:ext cx="474317" cy="148991"/>
          </a:xfrm>
          <a:prstGeom prst="bentConnector3">
            <a:avLst>
              <a:gd name="adj1" fmla="val 6790"/>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8620" y="46954"/>
            <a:ext cx="6911788" cy="1143000"/>
          </a:xfrm>
        </p:spPr>
        <p:txBody>
          <a:bodyPr>
            <a:noAutofit/>
          </a:bodyPr>
          <a:lstStyle/>
          <a:p>
            <a:r>
              <a:rPr lang="en-US" sz="4000" b="1" dirty="0" smtClean="0"/>
              <a:t>Ensemble forecast</a:t>
            </a:r>
            <a:endParaRPr lang="en-US" sz="4000" b="1" dirty="0"/>
          </a:p>
        </p:txBody>
      </p:sp>
      <p:pic>
        <p:nvPicPr>
          <p:cNvPr id="2050" name="Picture 2" descr="http://www.easterbrook.ca/steve/wp-content/uncertainty.jpg"/>
          <p:cNvPicPr>
            <a:picLocks noChangeAspect="1" noChangeArrowheads="1"/>
          </p:cNvPicPr>
          <p:nvPr/>
        </p:nvPicPr>
        <p:blipFill>
          <a:blip r:embed="rId2"/>
          <a:srcRect b="6471"/>
          <a:stretch>
            <a:fillRect/>
          </a:stretch>
        </p:blipFill>
        <p:spPr bwMode="auto">
          <a:xfrm>
            <a:off x="1380261" y="964878"/>
            <a:ext cx="6011139" cy="3321378"/>
          </a:xfrm>
          <a:prstGeom prst="rect">
            <a:avLst/>
          </a:prstGeom>
          <a:noFill/>
        </p:spPr>
      </p:pic>
      <p:pic>
        <p:nvPicPr>
          <p:cNvPr id="3074" name="Picture 2"/>
          <p:cNvPicPr>
            <a:picLocks noChangeAspect="1" noChangeArrowheads="1"/>
          </p:cNvPicPr>
          <p:nvPr/>
        </p:nvPicPr>
        <p:blipFill>
          <a:blip r:embed="rId3"/>
          <a:srcRect/>
          <a:stretch>
            <a:fillRect/>
          </a:stretch>
        </p:blipFill>
        <p:spPr bwMode="auto">
          <a:xfrm>
            <a:off x="0" y="5305425"/>
            <a:ext cx="9991725" cy="1552575"/>
          </a:xfrm>
          <a:prstGeom prst="rect">
            <a:avLst/>
          </a:prstGeom>
          <a:noFill/>
          <a:ln w="9525">
            <a:noFill/>
            <a:miter lim="800000"/>
            <a:headEnd/>
            <a:tailEnd/>
          </a:ln>
          <a:effectLst/>
        </p:spPr>
      </p:pic>
      <p:sp>
        <p:nvSpPr>
          <p:cNvPr id="10" name="CaixaDeTexto 9"/>
          <p:cNvSpPr txBox="1"/>
          <p:nvPr/>
        </p:nvSpPr>
        <p:spPr>
          <a:xfrm>
            <a:off x="-214346" y="4618033"/>
            <a:ext cx="4572032" cy="954107"/>
          </a:xfrm>
          <a:prstGeom prst="rect">
            <a:avLst/>
          </a:prstGeom>
          <a:solidFill>
            <a:schemeClr val="bg1"/>
          </a:solidFill>
        </p:spPr>
        <p:txBody>
          <a:bodyPr wrap="square" rtlCol="0">
            <a:spAutoFit/>
          </a:bodyPr>
          <a:lstStyle/>
          <a:p>
            <a:pPr algn="ctr"/>
            <a:r>
              <a:rPr lang="en-US" sz="2800" dirty="0" smtClean="0"/>
              <a:t>Statistical analysis of the different forecasts.</a:t>
            </a:r>
            <a:endParaRPr lang="en-US" sz="2800" dirty="0"/>
          </a:p>
        </p:txBody>
      </p:sp>
      <p:sp>
        <p:nvSpPr>
          <p:cNvPr id="7" name="CaixaDeTexto 6"/>
          <p:cNvSpPr txBox="1"/>
          <p:nvPr/>
        </p:nvSpPr>
        <p:spPr>
          <a:xfrm>
            <a:off x="5643570" y="4223571"/>
            <a:ext cx="1928826" cy="276999"/>
          </a:xfrm>
          <a:prstGeom prst="rect">
            <a:avLst/>
          </a:prstGeom>
          <a:noFill/>
        </p:spPr>
        <p:txBody>
          <a:bodyPr wrap="square" rtlCol="0">
            <a:spAutoFit/>
          </a:bodyPr>
          <a:lstStyle/>
          <a:p>
            <a:r>
              <a:rPr lang="en-US" sz="1200" dirty="0" err="1" smtClean="0"/>
              <a:t>Slingo</a:t>
            </a:r>
            <a:r>
              <a:rPr lang="en-US" sz="1200" dirty="0" smtClean="0"/>
              <a:t> and Palmer, 2011</a:t>
            </a:r>
            <a:endParaRPr lang="en-US" sz="1200" dirty="0"/>
          </a:p>
        </p:txBody>
      </p:sp>
      <p:sp>
        <p:nvSpPr>
          <p:cNvPr id="2" name="TextBox 1"/>
          <p:cNvSpPr txBox="1"/>
          <p:nvPr/>
        </p:nvSpPr>
        <p:spPr>
          <a:xfrm>
            <a:off x="4499992" y="4653136"/>
            <a:ext cx="3816424" cy="954107"/>
          </a:xfrm>
          <a:prstGeom prst="rect">
            <a:avLst/>
          </a:prstGeom>
          <a:noFill/>
        </p:spPr>
        <p:txBody>
          <a:bodyPr wrap="square" rtlCol="0">
            <a:spAutoFit/>
          </a:bodyPr>
          <a:lstStyle/>
          <a:p>
            <a:r>
              <a:rPr lang="en-US" sz="2800" dirty="0" smtClean="0"/>
              <a:t>Simulated and observed incoming solar radiation</a:t>
            </a:r>
            <a:endParaRPr lang="en-US" sz="28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2428860" y="2643182"/>
            <a:ext cx="1676400" cy="2505075"/>
          </a:xfrm>
          <a:prstGeom prst="rect">
            <a:avLst/>
          </a:prstGeom>
          <a:noFill/>
          <a:ln w="9525">
            <a:noFill/>
            <a:miter lim="800000"/>
            <a:headEnd/>
            <a:tailEnd/>
          </a:ln>
          <a:effectLst/>
        </p:spPr>
      </p:pic>
      <p:sp>
        <p:nvSpPr>
          <p:cNvPr id="2" name="Título 1"/>
          <p:cNvSpPr>
            <a:spLocks noGrp="1"/>
          </p:cNvSpPr>
          <p:nvPr>
            <p:ph type="title"/>
          </p:nvPr>
        </p:nvSpPr>
        <p:spPr/>
        <p:txBody>
          <a:bodyPr/>
          <a:lstStyle/>
          <a:p>
            <a:r>
              <a:rPr lang="en-US" dirty="0" smtClean="0"/>
              <a:t>Weighting ensemble system</a:t>
            </a:r>
            <a:endParaRPr lang="en-US" dirty="0"/>
          </a:p>
        </p:txBody>
      </p:sp>
      <p:cxnSp>
        <p:nvCxnSpPr>
          <p:cNvPr id="5" name="Conector de seta reta 4"/>
          <p:cNvCxnSpPr>
            <a:stCxn id="14" idx="1"/>
          </p:cNvCxnSpPr>
          <p:nvPr/>
        </p:nvCxnSpPr>
        <p:spPr>
          <a:xfrm rot="10800000" flipV="1">
            <a:off x="3571868" y="2600404"/>
            <a:ext cx="1428728" cy="118578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6" name="Conector de seta reta 5"/>
          <p:cNvCxnSpPr>
            <a:stCxn id="15" idx="3"/>
          </p:cNvCxnSpPr>
          <p:nvPr/>
        </p:nvCxnSpPr>
        <p:spPr>
          <a:xfrm>
            <a:off x="2071670" y="4323670"/>
            <a:ext cx="714380" cy="24833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9" name="Conector de seta reta 8"/>
          <p:cNvCxnSpPr>
            <a:stCxn id="11" idx="2"/>
          </p:cNvCxnSpPr>
          <p:nvPr/>
        </p:nvCxnSpPr>
        <p:spPr>
          <a:xfrm rot="5400000">
            <a:off x="2234093" y="2912777"/>
            <a:ext cx="1425371" cy="32145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1" name="CaixaDeTexto 10"/>
          <p:cNvSpPr txBox="1"/>
          <p:nvPr/>
        </p:nvSpPr>
        <p:spPr>
          <a:xfrm>
            <a:off x="1857356" y="1714488"/>
            <a:ext cx="2500298" cy="646331"/>
          </a:xfrm>
          <a:prstGeom prst="rect">
            <a:avLst/>
          </a:prstGeom>
          <a:noFill/>
        </p:spPr>
        <p:txBody>
          <a:bodyPr wrap="square" rtlCol="0">
            <a:spAutoFit/>
          </a:bodyPr>
          <a:lstStyle/>
          <a:p>
            <a:pPr algn="ctr"/>
            <a:r>
              <a:rPr lang="en-US" dirty="0" smtClean="0"/>
              <a:t>Alert color based in the highest probability</a:t>
            </a:r>
            <a:endParaRPr lang="en-US" dirty="0"/>
          </a:p>
        </p:txBody>
      </p:sp>
      <p:sp>
        <p:nvSpPr>
          <p:cNvPr id="14" name="CaixaDeTexto 13"/>
          <p:cNvSpPr txBox="1"/>
          <p:nvPr/>
        </p:nvSpPr>
        <p:spPr>
          <a:xfrm>
            <a:off x="5000596" y="2000240"/>
            <a:ext cx="2500298" cy="1200329"/>
          </a:xfrm>
          <a:prstGeom prst="rect">
            <a:avLst/>
          </a:prstGeom>
          <a:noFill/>
        </p:spPr>
        <p:txBody>
          <a:bodyPr wrap="square" rtlCol="0">
            <a:spAutoFit/>
          </a:bodyPr>
          <a:lstStyle/>
          <a:p>
            <a:pPr algn="ctr"/>
            <a:r>
              <a:rPr lang="en-US" dirty="0" smtClean="0"/>
              <a:t>Average of the results that fall within the range alert with higher probability.   </a:t>
            </a:r>
            <a:endParaRPr lang="en-US" dirty="0"/>
          </a:p>
        </p:txBody>
      </p:sp>
      <p:sp>
        <p:nvSpPr>
          <p:cNvPr id="15" name="CaixaDeTexto 14"/>
          <p:cNvSpPr txBox="1"/>
          <p:nvPr/>
        </p:nvSpPr>
        <p:spPr>
          <a:xfrm>
            <a:off x="285720" y="4000504"/>
            <a:ext cx="1785950" cy="646331"/>
          </a:xfrm>
          <a:prstGeom prst="rect">
            <a:avLst/>
          </a:prstGeom>
          <a:noFill/>
        </p:spPr>
        <p:txBody>
          <a:bodyPr wrap="square" rtlCol="0">
            <a:spAutoFit/>
          </a:bodyPr>
          <a:lstStyle/>
          <a:p>
            <a:pPr algn="ctr"/>
            <a:r>
              <a:rPr lang="en-US" dirty="0" smtClean="0"/>
              <a:t>Probability of the chosen alert</a:t>
            </a:r>
            <a:endParaRPr lang="en-US" dirty="0"/>
          </a:p>
        </p:txBody>
      </p:sp>
      <p:sp>
        <p:nvSpPr>
          <p:cNvPr id="18" name="CaixaDeTexto 17"/>
          <p:cNvSpPr txBox="1"/>
          <p:nvPr/>
        </p:nvSpPr>
        <p:spPr>
          <a:xfrm>
            <a:off x="785786" y="5786454"/>
            <a:ext cx="3929090" cy="646331"/>
          </a:xfrm>
          <a:prstGeom prst="rect">
            <a:avLst/>
          </a:prstGeom>
          <a:noFill/>
        </p:spPr>
        <p:txBody>
          <a:bodyPr wrap="square" rtlCol="0">
            <a:spAutoFit/>
          </a:bodyPr>
          <a:lstStyle/>
          <a:p>
            <a:pPr algn="ctr"/>
            <a:r>
              <a:rPr lang="en-US" dirty="0" smtClean="0"/>
              <a:t>Probability is calculated based in results from different simulated datasets: </a:t>
            </a:r>
            <a:endParaRPr lang="en-US" dirty="0"/>
          </a:p>
        </p:txBody>
      </p:sp>
      <p:sp>
        <p:nvSpPr>
          <p:cNvPr id="19" name="Chave esquerda 18"/>
          <p:cNvSpPr/>
          <p:nvPr/>
        </p:nvSpPr>
        <p:spPr>
          <a:xfrm>
            <a:off x="5072066" y="5286388"/>
            <a:ext cx="285752" cy="1357322"/>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CaixaDeTexto 19"/>
          <p:cNvSpPr txBox="1"/>
          <p:nvPr/>
        </p:nvSpPr>
        <p:spPr>
          <a:xfrm>
            <a:off x="5572132" y="5000636"/>
            <a:ext cx="3071834" cy="1785104"/>
          </a:xfrm>
          <a:prstGeom prst="rect">
            <a:avLst/>
          </a:prstGeom>
          <a:noFill/>
        </p:spPr>
        <p:txBody>
          <a:bodyPr wrap="square" rtlCol="0">
            <a:spAutoFit/>
          </a:bodyPr>
          <a:lstStyle/>
          <a:p>
            <a:pPr marL="174625" indent="-174625">
              <a:spcBef>
                <a:spcPts val="600"/>
              </a:spcBef>
              <a:spcAft>
                <a:spcPts val="600"/>
              </a:spcAft>
              <a:buFont typeface="Arial" pitchFamily="34" charset="0"/>
              <a:buChar char="•"/>
            </a:pPr>
            <a:r>
              <a:rPr lang="en-US" dirty="0" smtClean="0"/>
              <a:t>Neighboring points</a:t>
            </a:r>
          </a:p>
          <a:p>
            <a:pPr marL="174625" indent="-174625">
              <a:spcBef>
                <a:spcPts val="600"/>
              </a:spcBef>
              <a:spcAft>
                <a:spcPts val="600"/>
              </a:spcAft>
              <a:buFont typeface="Arial" pitchFamily="34" charset="0"/>
              <a:buChar char="•"/>
            </a:pPr>
            <a:r>
              <a:rPr lang="en-US" dirty="0" smtClean="0"/>
              <a:t>Simulations started from different times</a:t>
            </a:r>
          </a:p>
          <a:p>
            <a:pPr marL="174625" indent="-174625">
              <a:spcBef>
                <a:spcPts val="600"/>
              </a:spcBef>
              <a:spcAft>
                <a:spcPts val="600"/>
              </a:spcAft>
              <a:buFont typeface="Arial" pitchFamily="34" charset="0"/>
              <a:buChar char="•"/>
            </a:pPr>
            <a:r>
              <a:rPr lang="en-US" dirty="0" smtClean="0"/>
              <a:t>Different model configurations</a:t>
            </a:r>
            <a:endParaRPr lang="en-US" dirty="0"/>
          </a:p>
        </p:txBody>
      </p:sp>
      <p:cxnSp>
        <p:nvCxnSpPr>
          <p:cNvPr id="26" name="Conector de seta reta 25"/>
          <p:cNvCxnSpPr/>
          <p:nvPr/>
        </p:nvCxnSpPr>
        <p:spPr>
          <a:xfrm rot="10800000" flipV="1">
            <a:off x="3857620" y="4071940"/>
            <a:ext cx="1000132" cy="42862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8" name="CaixaDeTexto 27"/>
          <p:cNvSpPr txBox="1"/>
          <p:nvPr/>
        </p:nvSpPr>
        <p:spPr>
          <a:xfrm>
            <a:off x="4857752" y="3786190"/>
            <a:ext cx="2500298" cy="646331"/>
          </a:xfrm>
          <a:prstGeom prst="rect">
            <a:avLst/>
          </a:prstGeom>
          <a:noFill/>
        </p:spPr>
        <p:txBody>
          <a:bodyPr wrap="square" rtlCol="0">
            <a:spAutoFit/>
          </a:bodyPr>
          <a:lstStyle/>
          <a:p>
            <a:pPr algn="ctr"/>
            <a:r>
              <a:rPr lang="en-US" dirty="0" smtClean="0"/>
              <a:t>Range of the forecast ensemble members </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4224" y="-9842"/>
            <a:ext cx="7603352" cy="1712972"/>
          </a:xfrm>
        </p:spPr>
        <p:txBody>
          <a:bodyPr>
            <a:normAutofit/>
          </a:bodyPr>
          <a:lstStyle/>
          <a:p>
            <a:r>
              <a:rPr lang="en-US" sz="4000" b="1" smtClean="0"/>
              <a:t>Tool: WRF regional model</a:t>
            </a:r>
            <a:endParaRPr lang="en-US" sz="4000"/>
          </a:p>
        </p:txBody>
      </p:sp>
      <p:sp>
        <p:nvSpPr>
          <p:cNvPr id="16" name="CaixaDeTexto 15"/>
          <p:cNvSpPr txBox="1"/>
          <p:nvPr/>
        </p:nvSpPr>
        <p:spPr>
          <a:xfrm>
            <a:off x="124225" y="1908961"/>
            <a:ext cx="8940946" cy="4154984"/>
          </a:xfrm>
          <a:prstGeom prst="rect">
            <a:avLst/>
          </a:prstGeom>
          <a:noFill/>
        </p:spPr>
        <p:txBody>
          <a:bodyPr wrap="square" rtlCol="0">
            <a:spAutoFit/>
          </a:bodyPr>
          <a:lstStyle/>
          <a:p>
            <a:pPr marL="361950" indent="-361950">
              <a:spcBef>
                <a:spcPts val="600"/>
              </a:spcBef>
              <a:spcAft>
                <a:spcPts val="600"/>
              </a:spcAft>
              <a:buFont typeface="Arial" pitchFamily="34" charset="0"/>
              <a:buChar char="•"/>
            </a:pPr>
            <a:r>
              <a:rPr lang="en-US" sz="3200" dirty="0" smtClean="0"/>
              <a:t>Non-hydrostatic core;</a:t>
            </a:r>
          </a:p>
          <a:p>
            <a:pPr marL="361950" indent="-361950">
              <a:spcBef>
                <a:spcPts val="600"/>
              </a:spcBef>
              <a:spcAft>
                <a:spcPts val="600"/>
              </a:spcAft>
              <a:buFont typeface="Arial" pitchFamily="34" charset="0"/>
              <a:buChar char="•"/>
            </a:pPr>
            <a:r>
              <a:rPr lang="en-US" sz="3200" dirty="0" smtClean="0"/>
              <a:t>More than 100 million possible combinations of parameterizations;</a:t>
            </a:r>
          </a:p>
          <a:p>
            <a:pPr marL="361950" indent="-361950">
              <a:spcBef>
                <a:spcPts val="600"/>
              </a:spcBef>
              <a:spcAft>
                <a:spcPts val="600"/>
              </a:spcAft>
              <a:buFont typeface="Arial" pitchFamily="34" charset="0"/>
              <a:buChar char="•"/>
            </a:pPr>
            <a:r>
              <a:rPr lang="en-US" sz="3200" dirty="0" smtClean="0"/>
              <a:t>Optimized for nesting and downscaling configurations;</a:t>
            </a:r>
          </a:p>
          <a:p>
            <a:pPr marL="361950" indent="-361950">
              <a:spcBef>
                <a:spcPts val="600"/>
              </a:spcBef>
              <a:spcAft>
                <a:spcPts val="600"/>
              </a:spcAft>
              <a:buFont typeface="Arial" pitchFamily="34" charset="0"/>
              <a:buChar char="•"/>
            </a:pPr>
            <a:r>
              <a:rPr lang="en-US" sz="3200" dirty="0" smtClean="0"/>
              <a:t>Optimized for super-computer architecture;</a:t>
            </a:r>
          </a:p>
          <a:p>
            <a:pPr marL="361950" indent="-361950">
              <a:spcBef>
                <a:spcPts val="600"/>
              </a:spcBef>
              <a:spcAft>
                <a:spcPts val="600"/>
              </a:spcAft>
              <a:buFont typeface="Arial" pitchFamily="34" charset="0"/>
              <a:buChar char="•"/>
            </a:pPr>
            <a:r>
              <a:rPr lang="en-US" sz="3200" dirty="0" smtClean="0"/>
              <a:t>Fits well for both short and long range  forecast.</a:t>
            </a:r>
          </a:p>
        </p:txBody>
      </p:sp>
      <p:pic>
        <p:nvPicPr>
          <p:cNvPr id="5" name="Picture 4" descr="wiser_col_strap_lr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5949280"/>
            <a:ext cx="1944216" cy="798661"/>
          </a:xfrm>
          <a:prstGeom prst="rect">
            <a:avLst/>
          </a:prstGeom>
        </p:spPr>
      </p:pic>
    </p:spTree>
    <p:extLst>
      <p:ext uri="{BB962C8B-B14F-4D97-AF65-F5344CB8AC3E}">
        <p14:creationId xmlns:p14="http://schemas.microsoft.com/office/powerpoint/2010/main" val="17537440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0034" y="357174"/>
            <a:ext cx="8229600" cy="1143000"/>
          </a:xfrm>
        </p:spPr>
        <p:txBody>
          <a:bodyPr>
            <a:normAutofit/>
          </a:bodyPr>
          <a:lstStyle/>
          <a:p>
            <a:r>
              <a:rPr lang="en-US" dirty="0" smtClean="0"/>
              <a:t>Starting time weight </a:t>
            </a:r>
            <a:endParaRPr lang="en-US" dirty="0"/>
          </a:p>
        </p:txBody>
      </p:sp>
      <p:grpSp>
        <p:nvGrpSpPr>
          <p:cNvPr id="42" name="Grupo 41"/>
          <p:cNvGrpSpPr/>
          <p:nvPr/>
        </p:nvGrpSpPr>
        <p:grpSpPr>
          <a:xfrm>
            <a:off x="857224" y="2926408"/>
            <a:ext cx="7215238" cy="3002922"/>
            <a:chOff x="857224" y="1224038"/>
            <a:chExt cx="7215238" cy="3002922"/>
          </a:xfrm>
        </p:grpSpPr>
        <p:cxnSp>
          <p:nvCxnSpPr>
            <p:cNvPr id="4" name="Conector reto 3"/>
            <p:cNvCxnSpPr/>
            <p:nvPr/>
          </p:nvCxnSpPr>
          <p:spPr>
            <a:xfrm>
              <a:off x="1285852" y="3143248"/>
              <a:ext cx="6786610" cy="1588"/>
            </a:xfrm>
            <a:prstGeom prst="line">
              <a:avLst/>
            </a:prstGeom>
            <a:ln w="5715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 name="Conector reto 5"/>
            <p:cNvCxnSpPr/>
            <p:nvPr/>
          </p:nvCxnSpPr>
          <p:spPr>
            <a:xfrm rot="5400000" flipH="1" flipV="1">
              <a:off x="1106463" y="2964653"/>
              <a:ext cx="357984" cy="79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 name="Conector reto 7"/>
            <p:cNvCxnSpPr/>
            <p:nvPr/>
          </p:nvCxnSpPr>
          <p:spPr>
            <a:xfrm rot="5400000" flipH="1" flipV="1">
              <a:off x="1916093" y="2964653"/>
              <a:ext cx="357984" cy="79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 name="Conector reto 8"/>
            <p:cNvCxnSpPr/>
            <p:nvPr/>
          </p:nvCxnSpPr>
          <p:spPr>
            <a:xfrm rot="5400000" flipH="1" flipV="1">
              <a:off x="2725723" y="2964653"/>
              <a:ext cx="357984" cy="794"/>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1" name="Forma livre 20"/>
            <p:cNvSpPr/>
            <p:nvPr/>
          </p:nvSpPr>
          <p:spPr>
            <a:xfrm>
              <a:off x="2090057" y="1560286"/>
              <a:ext cx="4513943" cy="1342571"/>
            </a:xfrm>
            <a:custGeom>
              <a:avLst/>
              <a:gdLst>
                <a:gd name="connsiteX0" fmla="*/ 0 w 4513943"/>
                <a:gd name="connsiteY0" fmla="*/ 1240971 h 1342571"/>
                <a:gd name="connsiteX1" fmla="*/ 972457 w 4513943"/>
                <a:gd name="connsiteY1" fmla="*/ 166914 h 1342571"/>
                <a:gd name="connsiteX2" fmla="*/ 3367314 w 4513943"/>
                <a:gd name="connsiteY2" fmla="*/ 239485 h 1342571"/>
                <a:gd name="connsiteX3" fmla="*/ 4513943 w 4513943"/>
                <a:gd name="connsiteY3" fmla="*/ 1342571 h 1342571"/>
              </a:gdLst>
              <a:ahLst/>
              <a:cxnLst>
                <a:cxn ang="0">
                  <a:pos x="connsiteX0" y="connsiteY0"/>
                </a:cxn>
                <a:cxn ang="0">
                  <a:pos x="connsiteX1" y="connsiteY1"/>
                </a:cxn>
                <a:cxn ang="0">
                  <a:pos x="connsiteX2" y="connsiteY2"/>
                </a:cxn>
                <a:cxn ang="0">
                  <a:pos x="connsiteX3" y="connsiteY3"/>
                </a:cxn>
              </a:cxnLst>
              <a:rect l="l" t="t" r="r" b="b"/>
              <a:pathLst>
                <a:path w="4513943" h="1342571">
                  <a:moveTo>
                    <a:pt x="0" y="1240971"/>
                  </a:moveTo>
                  <a:cubicBezTo>
                    <a:pt x="205619" y="787399"/>
                    <a:pt x="411238" y="333828"/>
                    <a:pt x="972457" y="166914"/>
                  </a:cubicBezTo>
                  <a:cubicBezTo>
                    <a:pt x="1533676" y="0"/>
                    <a:pt x="2777066" y="43542"/>
                    <a:pt x="3367314" y="239485"/>
                  </a:cubicBezTo>
                  <a:cubicBezTo>
                    <a:pt x="3957562" y="435428"/>
                    <a:pt x="4235752" y="888999"/>
                    <a:pt x="4513943" y="1342571"/>
                  </a:cubicBezTo>
                </a:path>
              </a:pathLst>
            </a:custGeom>
            <a:ln w="38100">
              <a:headEnd type="none" w="med" len="med"/>
              <a:tailEnd type="arrow" w="med" len="med"/>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p:sp>
          <p:nvSpPr>
            <p:cNvPr id="22" name="Forma livre 21"/>
            <p:cNvSpPr/>
            <p:nvPr/>
          </p:nvSpPr>
          <p:spPr>
            <a:xfrm>
              <a:off x="2902857" y="1898953"/>
              <a:ext cx="3570514" cy="1032933"/>
            </a:xfrm>
            <a:custGeom>
              <a:avLst/>
              <a:gdLst>
                <a:gd name="connsiteX0" fmla="*/ 0 w 3570514"/>
                <a:gd name="connsiteY0" fmla="*/ 916818 h 1032933"/>
                <a:gd name="connsiteX1" fmla="*/ 841829 w 3570514"/>
                <a:gd name="connsiteY1" fmla="*/ 118533 h 1032933"/>
                <a:gd name="connsiteX2" fmla="*/ 2641600 w 3570514"/>
                <a:gd name="connsiteY2" fmla="*/ 205618 h 1032933"/>
                <a:gd name="connsiteX3" fmla="*/ 3570514 w 3570514"/>
                <a:gd name="connsiteY3" fmla="*/ 1032933 h 1032933"/>
              </a:gdLst>
              <a:ahLst/>
              <a:cxnLst>
                <a:cxn ang="0">
                  <a:pos x="connsiteX0" y="connsiteY0"/>
                </a:cxn>
                <a:cxn ang="0">
                  <a:pos x="connsiteX1" y="connsiteY1"/>
                </a:cxn>
                <a:cxn ang="0">
                  <a:pos x="connsiteX2" y="connsiteY2"/>
                </a:cxn>
                <a:cxn ang="0">
                  <a:pos x="connsiteX3" y="connsiteY3"/>
                </a:cxn>
              </a:cxnLst>
              <a:rect l="l" t="t" r="r" b="b"/>
              <a:pathLst>
                <a:path w="3570514" h="1032933">
                  <a:moveTo>
                    <a:pt x="0" y="916818"/>
                  </a:moveTo>
                  <a:cubicBezTo>
                    <a:pt x="200781" y="576942"/>
                    <a:pt x="401562" y="237066"/>
                    <a:pt x="841829" y="118533"/>
                  </a:cubicBezTo>
                  <a:cubicBezTo>
                    <a:pt x="1282096" y="0"/>
                    <a:pt x="2186819" y="53218"/>
                    <a:pt x="2641600" y="205618"/>
                  </a:cubicBezTo>
                  <a:cubicBezTo>
                    <a:pt x="3096381" y="358018"/>
                    <a:pt x="3333447" y="695475"/>
                    <a:pt x="3570514" y="1032933"/>
                  </a:cubicBezTo>
                </a:path>
              </a:pathLst>
            </a:custGeom>
            <a:ln w="38100">
              <a:headEnd type="none" w="med" len="med"/>
              <a:tailEnd type="arrow" w="med" len="med"/>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en-US"/>
            </a:p>
          </p:txBody>
        </p:sp>
        <p:sp>
          <p:nvSpPr>
            <p:cNvPr id="23" name="CaixaDeTexto 22"/>
            <p:cNvSpPr txBox="1"/>
            <p:nvPr/>
          </p:nvSpPr>
          <p:spPr>
            <a:xfrm>
              <a:off x="2428860" y="3214686"/>
              <a:ext cx="928694" cy="369332"/>
            </a:xfrm>
            <a:prstGeom prst="rect">
              <a:avLst/>
            </a:prstGeom>
            <a:noFill/>
          </p:spPr>
          <p:txBody>
            <a:bodyPr wrap="square" rtlCol="0">
              <a:spAutoFit/>
            </a:bodyPr>
            <a:lstStyle/>
            <a:p>
              <a:pPr algn="ctr"/>
              <a:r>
                <a:rPr lang="en-US" dirty="0" smtClean="0"/>
                <a:t>Today</a:t>
              </a:r>
              <a:endParaRPr lang="en-US" dirty="0"/>
            </a:p>
          </p:txBody>
        </p:sp>
        <p:sp>
          <p:nvSpPr>
            <p:cNvPr id="24" name="CaixaDeTexto 23"/>
            <p:cNvSpPr txBox="1"/>
            <p:nvPr/>
          </p:nvSpPr>
          <p:spPr>
            <a:xfrm>
              <a:off x="1785918" y="3214686"/>
              <a:ext cx="642942" cy="369332"/>
            </a:xfrm>
            <a:prstGeom prst="rect">
              <a:avLst/>
            </a:prstGeom>
            <a:noFill/>
          </p:spPr>
          <p:txBody>
            <a:bodyPr wrap="square" rtlCol="0">
              <a:spAutoFit/>
            </a:bodyPr>
            <a:lstStyle/>
            <a:p>
              <a:r>
                <a:rPr lang="en-US" dirty="0" smtClean="0"/>
                <a:t>-1d</a:t>
              </a:r>
              <a:endParaRPr lang="en-US" dirty="0"/>
            </a:p>
          </p:txBody>
        </p:sp>
        <p:sp>
          <p:nvSpPr>
            <p:cNvPr id="25" name="CaixaDeTexto 24"/>
            <p:cNvSpPr txBox="1"/>
            <p:nvPr/>
          </p:nvSpPr>
          <p:spPr>
            <a:xfrm>
              <a:off x="1000100" y="3214686"/>
              <a:ext cx="642942" cy="369332"/>
            </a:xfrm>
            <a:prstGeom prst="rect">
              <a:avLst/>
            </a:prstGeom>
            <a:noFill/>
          </p:spPr>
          <p:txBody>
            <a:bodyPr wrap="square" rtlCol="0">
              <a:spAutoFit/>
            </a:bodyPr>
            <a:lstStyle/>
            <a:p>
              <a:r>
                <a:rPr lang="en-US" dirty="0" smtClean="0"/>
                <a:t>-2d</a:t>
              </a:r>
              <a:endParaRPr lang="en-US" dirty="0"/>
            </a:p>
          </p:txBody>
        </p:sp>
        <p:sp>
          <p:nvSpPr>
            <p:cNvPr id="26" name="CaixaDeTexto 25"/>
            <p:cNvSpPr txBox="1"/>
            <p:nvPr/>
          </p:nvSpPr>
          <p:spPr>
            <a:xfrm>
              <a:off x="6143636" y="3357562"/>
              <a:ext cx="1357322" cy="369332"/>
            </a:xfrm>
            <a:prstGeom prst="rect">
              <a:avLst/>
            </a:prstGeom>
            <a:noFill/>
          </p:spPr>
          <p:txBody>
            <a:bodyPr wrap="square" rtlCol="0">
              <a:spAutoFit/>
            </a:bodyPr>
            <a:lstStyle/>
            <a:p>
              <a:r>
                <a:rPr lang="en-US" dirty="0" smtClean="0"/>
                <a:t>Forecast</a:t>
              </a:r>
              <a:endParaRPr lang="en-US" dirty="0"/>
            </a:p>
          </p:txBody>
        </p:sp>
        <p:sp>
          <p:nvSpPr>
            <p:cNvPr id="27" name="CaixaDeTexto 26"/>
            <p:cNvSpPr txBox="1"/>
            <p:nvPr/>
          </p:nvSpPr>
          <p:spPr>
            <a:xfrm>
              <a:off x="2571736" y="3857628"/>
              <a:ext cx="714380" cy="369332"/>
            </a:xfrm>
            <a:prstGeom prst="rect">
              <a:avLst/>
            </a:prstGeom>
            <a:noFill/>
          </p:spPr>
          <p:txBody>
            <a:bodyPr wrap="square" rtlCol="0">
              <a:spAutoFit/>
            </a:bodyPr>
            <a:lstStyle/>
            <a:p>
              <a:pPr algn="ctr"/>
              <a:r>
                <a:rPr lang="en-US" dirty="0" smtClean="0"/>
                <a:t>55%</a:t>
              </a:r>
              <a:endParaRPr lang="en-US" dirty="0"/>
            </a:p>
          </p:txBody>
        </p:sp>
        <p:sp>
          <p:nvSpPr>
            <p:cNvPr id="28" name="CaixaDeTexto 27"/>
            <p:cNvSpPr txBox="1"/>
            <p:nvPr/>
          </p:nvSpPr>
          <p:spPr>
            <a:xfrm>
              <a:off x="1643042" y="3857628"/>
              <a:ext cx="928694" cy="369332"/>
            </a:xfrm>
            <a:prstGeom prst="rect">
              <a:avLst/>
            </a:prstGeom>
            <a:noFill/>
          </p:spPr>
          <p:txBody>
            <a:bodyPr wrap="square" rtlCol="0">
              <a:spAutoFit/>
            </a:bodyPr>
            <a:lstStyle/>
            <a:p>
              <a:pPr algn="ctr"/>
              <a:r>
                <a:rPr lang="en-US" dirty="0" smtClean="0"/>
                <a:t>27.5%</a:t>
              </a:r>
              <a:endParaRPr lang="en-US" dirty="0"/>
            </a:p>
          </p:txBody>
        </p:sp>
        <p:sp>
          <p:nvSpPr>
            <p:cNvPr id="29" name="CaixaDeTexto 28"/>
            <p:cNvSpPr txBox="1"/>
            <p:nvPr/>
          </p:nvSpPr>
          <p:spPr>
            <a:xfrm>
              <a:off x="857224" y="3845486"/>
              <a:ext cx="928694" cy="369332"/>
            </a:xfrm>
            <a:prstGeom prst="rect">
              <a:avLst/>
            </a:prstGeom>
            <a:noFill/>
          </p:spPr>
          <p:txBody>
            <a:bodyPr wrap="square" rtlCol="0">
              <a:spAutoFit/>
            </a:bodyPr>
            <a:lstStyle/>
            <a:p>
              <a:pPr algn="ctr"/>
              <a:r>
                <a:rPr lang="en-US" dirty="0" smtClean="0"/>
                <a:t>13.75%</a:t>
              </a:r>
              <a:endParaRPr lang="en-US" dirty="0"/>
            </a:p>
          </p:txBody>
        </p:sp>
        <p:cxnSp>
          <p:nvCxnSpPr>
            <p:cNvPr id="32" name="Conector de seta reta 31"/>
            <p:cNvCxnSpPr>
              <a:stCxn id="29" idx="0"/>
              <a:endCxn id="25" idx="2"/>
            </p:cNvCxnSpPr>
            <p:nvPr/>
          </p:nvCxnSpPr>
          <p:spPr>
            <a:xfrm rot="5400000" flipH="1" flipV="1">
              <a:off x="1190837" y="3714752"/>
              <a:ext cx="26146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Conector de seta reta 33"/>
            <p:cNvCxnSpPr>
              <a:stCxn id="28" idx="0"/>
              <a:endCxn id="24" idx="2"/>
            </p:cNvCxnSpPr>
            <p:nvPr/>
          </p:nvCxnSpPr>
          <p:spPr>
            <a:xfrm rot="5400000" flipH="1" flipV="1">
              <a:off x="1970584" y="3720823"/>
              <a:ext cx="27361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Conector de seta reta 38"/>
            <p:cNvCxnSpPr/>
            <p:nvPr/>
          </p:nvCxnSpPr>
          <p:spPr>
            <a:xfrm rot="5400000" flipH="1" flipV="1">
              <a:off x="2792915" y="3720029"/>
              <a:ext cx="27361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0" name="Forma livre 39"/>
            <p:cNvSpPr/>
            <p:nvPr/>
          </p:nvSpPr>
          <p:spPr>
            <a:xfrm>
              <a:off x="1291771" y="1224038"/>
              <a:ext cx="5355772" cy="1548191"/>
            </a:xfrm>
            <a:custGeom>
              <a:avLst/>
              <a:gdLst>
                <a:gd name="connsiteX0" fmla="*/ 0 w 5355772"/>
                <a:gd name="connsiteY0" fmla="*/ 1533676 h 1548191"/>
                <a:gd name="connsiteX1" fmla="*/ 1451429 w 5355772"/>
                <a:gd name="connsiteY1" fmla="*/ 270933 h 1548191"/>
                <a:gd name="connsiteX2" fmla="*/ 4542972 w 5355772"/>
                <a:gd name="connsiteY2" fmla="*/ 212876 h 1548191"/>
                <a:gd name="connsiteX3" fmla="*/ 5355772 w 5355772"/>
                <a:gd name="connsiteY3" fmla="*/ 1548191 h 1548191"/>
                <a:gd name="connsiteX4" fmla="*/ 5355772 w 5355772"/>
                <a:gd name="connsiteY4" fmla="*/ 1548191 h 1548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5772" h="1548191">
                  <a:moveTo>
                    <a:pt x="0" y="1533676"/>
                  </a:moveTo>
                  <a:cubicBezTo>
                    <a:pt x="347133" y="1012371"/>
                    <a:pt x="694267" y="491066"/>
                    <a:pt x="1451429" y="270933"/>
                  </a:cubicBezTo>
                  <a:cubicBezTo>
                    <a:pt x="2208591" y="50800"/>
                    <a:pt x="3892248" y="0"/>
                    <a:pt x="4542972" y="212876"/>
                  </a:cubicBezTo>
                  <a:cubicBezTo>
                    <a:pt x="5193696" y="425752"/>
                    <a:pt x="5355772" y="1548191"/>
                    <a:pt x="5355772" y="1548191"/>
                  </a:cubicBezTo>
                  <a:lnTo>
                    <a:pt x="5355772" y="1548191"/>
                  </a:lnTo>
                </a:path>
              </a:pathLst>
            </a:custGeom>
            <a:ln w="38100">
              <a:headEnd type="none" w="med" len="med"/>
              <a:tailEnd type="arrow" w="med" len="med"/>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41" name="Retângulo de cantos arredondados 40"/>
            <p:cNvSpPr/>
            <p:nvPr/>
          </p:nvSpPr>
          <p:spPr>
            <a:xfrm>
              <a:off x="6500826" y="2928934"/>
              <a:ext cx="142876" cy="21431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0" name="Picture 29" descr="wiser_col_strap_lr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5949280"/>
            <a:ext cx="1944216" cy="798661"/>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Neighboring weight</a:t>
            </a:r>
            <a:endParaRPr lang="en-US" dirty="0"/>
          </a:p>
        </p:txBody>
      </p:sp>
      <p:graphicFrame>
        <p:nvGraphicFramePr>
          <p:cNvPr id="4" name="Tabela 3"/>
          <p:cNvGraphicFramePr>
            <a:graphicFrameLocks noGrp="1"/>
          </p:cNvGraphicFramePr>
          <p:nvPr/>
        </p:nvGraphicFramePr>
        <p:xfrm>
          <a:off x="1857356" y="2786058"/>
          <a:ext cx="2690812" cy="2072640"/>
        </p:xfrm>
        <a:graphic>
          <a:graphicData uri="http://schemas.openxmlformats.org/drawingml/2006/table">
            <a:tbl>
              <a:tblPr firstRow="1" bandRow="1">
                <a:tableStyleId>{5C22544A-7EE6-4342-B048-85BDC9FD1C3A}</a:tableStyleId>
              </a:tblPr>
              <a:tblGrid>
                <a:gridCol w="672703"/>
                <a:gridCol w="672703"/>
                <a:gridCol w="672703"/>
                <a:gridCol w="672703"/>
              </a:tblGrid>
              <a:tr h="370840">
                <a:tc>
                  <a:txBody>
                    <a:bodyPr/>
                    <a:lstStyle/>
                    <a:p>
                      <a:r>
                        <a:rPr lang="en-US" sz="2800" b="1" dirty="0" smtClean="0">
                          <a:solidFill>
                            <a:srgbClr val="FF0000"/>
                          </a:solidFill>
                        </a:rPr>
                        <a:t>.</a:t>
                      </a:r>
                      <a:endParaRPr lang="en-US" sz="2800" b="1" dirty="0">
                        <a:solidFill>
                          <a:srgbClr val="FF0000"/>
                        </a:solidFill>
                      </a:endParaRPr>
                    </a:p>
                  </a:txBody>
                  <a:tcPr>
                    <a:solidFill>
                      <a:schemeClr val="bg1"/>
                    </a:solidFill>
                  </a:tcPr>
                </a:tc>
                <a:tc>
                  <a:txBody>
                    <a:bodyPr/>
                    <a:lstStyle/>
                    <a:p>
                      <a:r>
                        <a:rPr lang="en-US" sz="2800" b="1" dirty="0" smtClean="0">
                          <a:solidFill>
                            <a:srgbClr val="FF0000"/>
                          </a:solidFill>
                        </a:rPr>
                        <a:t>.</a:t>
                      </a:r>
                      <a:endParaRPr lang="en-US" sz="2800" b="1" dirty="0">
                        <a:solidFill>
                          <a:srgbClr val="FF0000"/>
                        </a:solidFill>
                      </a:endParaRPr>
                    </a:p>
                  </a:txBody>
                  <a:tcPr>
                    <a:solidFill>
                      <a:schemeClr val="bg1"/>
                    </a:solidFill>
                  </a:tcPr>
                </a:tc>
                <a:tc>
                  <a:txBody>
                    <a:bodyPr/>
                    <a:lstStyle/>
                    <a:p>
                      <a:r>
                        <a:rPr lang="en-US" sz="2800" b="1" dirty="0" smtClean="0">
                          <a:solidFill>
                            <a:srgbClr val="FF0000"/>
                          </a:solidFill>
                        </a:rPr>
                        <a:t>.</a:t>
                      </a:r>
                      <a:endParaRPr lang="en-US" sz="2800" b="1" dirty="0">
                        <a:solidFill>
                          <a:srgbClr val="FF0000"/>
                        </a:solidFill>
                      </a:endParaRPr>
                    </a:p>
                  </a:txBody>
                  <a:tcPr>
                    <a:solidFill>
                      <a:schemeClr val="bg1"/>
                    </a:solidFill>
                  </a:tcPr>
                </a:tc>
                <a:tc>
                  <a:txBody>
                    <a:bodyPr/>
                    <a:lstStyle/>
                    <a:p>
                      <a:r>
                        <a:rPr lang="en-US" sz="2800" b="1" dirty="0" smtClean="0">
                          <a:solidFill>
                            <a:srgbClr val="FF0000"/>
                          </a:solidFill>
                        </a:rPr>
                        <a:t>.</a:t>
                      </a:r>
                      <a:endParaRPr lang="en-US" sz="2800" b="1" dirty="0">
                        <a:solidFill>
                          <a:srgbClr val="FF0000"/>
                        </a:solidFill>
                      </a:endParaRPr>
                    </a:p>
                  </a:txBody>
                  <a:tcPr>
                    <a:solidFill>
                      <a:schemeClr val="bg1"/>
                    </a:solidFill>
                  </a:tcPr>
                </a:tc>
              </a:tr>
              <a:tr h="370840">
                <a:tc>
                  <a:txBody>
                    <a:bodyPr/>
                    <a:lstStyle/>
                    <a:p>
                      <a:r>
                        <a:rPr lang="en-US" sz="2800" b="1" dirty="0" smtClean="0">
                          <a:solidFill>
                            <a:srgbClr val="FF0000"/>
                          </a:solidFill>
                        </a:rPr>
                        <a:t>.</a:t>
                      </a:r>
                      <a:endParaRPr lang="en-US" sz="2800" b="1" dirty="0">
                        <a:solidFill>
                          <a:srgbClr val="FF0000"/>
                        </a:solidFill>
                      </a:endParaRPr>
                    </a:p>
                  </a:txBody>
                  <a:tcPr>
                    <a:solidFill>
                      <a:schemeClr val="bg1"/>
                    </a:solidFill>
                  </a:tcPr>
                </a:tc>
                <a:tc>
                  <a:txBody>
                    <a:bodyPr/>
                    <a:lstStyle/>
                    <a:p>
                      <a:r>
                        <a:rPr lang="en-US" sz="2800" b="1" dirty="0" smtClean="0">
                          <a:solidFill>
                            <a:schemeClr val="tx2"/>
                          </a:solidFill>
                        </a:rPr>
                        <a:t>.</a:t>
                      </a:r>
                      <a:endParaRPr lang="en-US" sz="2800" b="1" dirty="0">
                        <a:solidFill>
                          <a:schemeClr val="tx2"/>
                        </a:solidFill>
                      </a:endParaRPr>
                    </a:p>
                  </a:txBody>
                  <a:tcPr>
                    <a:solidFill>
                      <a:schemeClr val="bg1"/>
                    </a:solidFill>
                  </a:tcPr>
                </a:tc>
                <a:tc>
                  <a:txBody>
                    <a:bodyPr/>
                    <a:lstStyle/>
                    <a:p>
                      <a:r>
                        <a:rPr lang="en-US" sz="2800" b="1" dirty="0" smtClean="0">
                          <a:solidFill>
                            <a:schemeClr val="tx2"/>
                          </a:solidFill>
                        </a:rPr>
                        <a:t>.</a:t>
                      </a:r>
                      <a:endParaRPr lang="en-US" sz="2800" b="1" dirty="0">
                        <a:solidFill>
                          <a:schemeClr val="tx2"/>
                        </a:solidFill>
                      </a:endParaRPr>
                    </a:p>
                  </a:txBody>
                  <a:tcPr>
                    <a:solidFill>
                      <a:schemeClr val="bg1"/>
                    </a:solidFill>
                  </a:tcPr>
                </a:tc>
                <a:tc>
                  <a:txBody>
                    <a:bodyPr/>
                    <a:lstStyle/>
                    <a:p>
                      <a:r>
                        <a:rPr lang="en-US" sz="2800" b="1" dirty="0" smtClean="0">
                          <a:solidFill>
                            <a:srgbClr val="FF0000"/>
                          </a:solidFill>
                        </a:rPr>
                        <a:t>.</a:t>
                      </a:r>
                      <a:endParaRPr lang="en-US" sz="2800" b="1" dirty="0">
                        <a:solidFill>
                          <a:srgbClr val="FF0000"/>
                        </a:solidFill>
                      </a:endParaRPr>
                    </a:p>
                  </a:txBody>
                  <a:tcPr>
                    <a:solidFill>
                      <a:schemeClr val="bg1"/>
                    </a:solidFill>
                  </a:tcPr>
                </a:tc>
              </a:tr>
              <a:tr h="370840">
                <a:tc>
                  <a:txBody>
                    <a:bodyPr/>
                    <a:lstStyle/>
                    <a:p>
                      <a:r>
                        <a:rPr lang="en-US" sz="2800" b="1" dirty="0" smtClean="0">
                          <a:solidFill>
                            <a:srgbClr val="FF0000"/>
                          </a:solidFill>
                        </a:rPr>
                        <a:t>.</a:t>
                      </a:r>
                      <a:endParaRPr lang="en-US" sz="2800" b="1" dirty="0">
                        <a:solidFill>
                          <a:srgbClr val="FF0000"/>
                        </a:solidFill>
                      </a:endParaRPr>
                    </a:p>
                  </a:txBody>
                  <a:tcPr>
                    <a:solidFill>
                      <a:schemeClr val="bg1"/>
                    </a:solidFill>
                  </a:tcPr>
                </a:tc>
                <a:tc>
                  <a:txBody>
                    <a:bodyPr/>
                    <a:lstStyle/>
                    <a:p>
                      <a:r>
                        <a:rPr lang="en-US" sz="2800" b="1" dirty="0" smtClean="0">
                          <a:solidFill>
                            <a:schemeClr val="tx2"/>
                          </a:solidFill>
                        </a:rPr>
                        <a:t>.</a:t>
                      </a:r>
                      <a:endParaRPr lang="en-US" sz="2800" b="1" dirty="0">
                        <a:solidFill>
                          <a:schemeClr val="tx2"/>
                        </a:solidFill>
                      </a:endParaRPr>
                    </a:p>
                  </a:txBody>
                  <a:tcPr>
                    <a:solidFill>
                      <a:schemeClr val="bg1"/>
                    </a:solidFill>
                  </a:tcPr>
                </a:tc>
                <a:tc>
                  <a:txBody>
                    <a:bodyPr/>
                    <a:lstStyle/>
                    <a:p>
                      <a:r>
                        <a:rPr lang="en-US" sz="2800" b="1" dirty="0" smtClean="0">
                          <a:solidFill>
                            <a:schemeClr val="tx2"/>
                          </a:solidFill>
                        </a:rPr>
                        <a:t>.</a:t>
                      </a:r>
                      <a:endParaRPr lang="en-US" sz="2800" b="1" dirty="0">
                        <a:solidFill>
                          <a:schemeClr val="tx2"/>
                        </a:solidFill>
                      </a:endParaRPr>
                    </a:p>
                  </a:txBody>
                  <a:tcPr>
                    <a:solidFill>
                      <a:schemeClr val="bg1"/>
                    </a:solidFill>
                  </a:tcPr>
                </a:tc>
                <a:tc>
                  <a:txBody>
                    <a:bodyPr/>
                    <a:lstStyle/>
                    <a:p>
                      <a:r>
                        <a:rPr lang="en-US" sz="2800" b="1" dirty="0" smtClean="0">
                          <a:solidFill>
                            <a:srgbClr val="FF0000"/>
                          </a:solidFill>
                        </a:rPr>
                        <a:t>.</a:t>
                      </a:r>
                      <a:endParaRPr lang="en-US" sz="2800" b="1" dirty="0">
                        <a:solidFill>
                          <a:srgbClr val="FF0000"/>
                        </a:solidFill>
                      </a:endParaRPr>
                    </a:p>
                  </a:txBody>
                  <a:tcPr>
                    <a:solidFill>
                      <a:schemeClr val="bg1"/>
                    </a:solidFill>
                  </a:tcPr>
                </a:tc>
              </a:tr>
              <a:tr h="370840">
                <a:tc>
                  <a:txBody>
                    <a:bodyPr/>
                    <a:lstStyle/>
                    <a:p>
                      <a:r>
                        <a:rPr lang="en-US" sz="2800" b="1" dirty="0" smtClean="0">
                          <a:solidFill>
                            <a:srgbClr val="FF0000"/>
                          </a:solidFill>
                        </a:rPr>
                        <a:t>.</a:t>
                      </a:r>
                      <a:endParaRPr lang="en-US" sz="2800" b="1" dirty="0">
                        <a:solidFill>
                          <a:srgbClr val="FF0000"/>
                        </a:solidFill>
                      </a:endParaRPr>
                    </a:p>
                  </a:txBody>
                  <a:tcPr>
                    <a:solidFill>
                      <a:schemeClr val="bg1"/>
                    </a:solidFill>
                  </a:tcPr>
                </a:tc>
                <a:tc>
                  <a:txBody>
                    <a:bodyPr/>
                    <a:lstStyle/>
                    <a:p>
                      <a:r>
                        <a:rPr lang="en-US" sz="2800" b="1" dirty="0" smtClean="0">
                          <a:solidFill>
                            <a:srgbClr val="FF0000"/>
                          </a:solidFill>
                        </a:rPr>
                        <a:t>.</a:t>
                      </a:r>
                      <a:endParaRPr lang="en-US" sz="2800" b="1" dirty="0">
                        <a:solidFill>
                          <a:srgbClr val="FF0000"/>
                        </a:solidFill>
                      </a:endParaRPr>
                    </a:p>
                  </a:txBody>
                  <a:tcPr>
                    <a:solidFill>
                      <a:schemeClr val="bg1"/>
                    </a:solidFill>
                  </a:tcPr>
                </a:tc>
                <a:tc>
                  <a:txBody>
                    <a:bodyPr/>
                    <a:lstStyle/>
                    <a:p>
                      <a:r>
                        <a:rPr lang="en-US" sz="2800" b="1" dirty="0" smtClean="0">
                          <a:solidFill>
                            <a:srgbClr val="FF0000"/>
                          </a:solidFill>
                        </a:rPr>
                        <a:t>.</a:t>
                      </a:r>
                      <a:endParaRPr lang="en-US" sz="2800" b="1" dirty="0">
                        <a:solidFill>
                          <a:srgbClr val="FF0000"/>
                        </a:solidFill>
                      </a:endParaRPr>
                    </a:p>
                  </a:txBody>
                  <a:tcPr>
                    <a:solidFill>
                      <a:schemeClr val="bg1"/>
                    </a:solidFill>
                  </a:tcPr>
                </a:tc>
                <a:tc>
                  <a:txBody>
                    <a:bodyPr/>
                    <a:lstStyle/>
                    <a:p>
                      <a:r>
                        <a:rPr lang="en-US" sz="2800" b="1" dirty="0" smtClean="0">
                          <a:solidFill>
                            <a:srgbClr val="FF0000"/>
                          </a:solidFill>
                        </a:rPr>
                        <a:t>.</a:t>
                      </a:r>
                      <a:endParaRPr lang="en-US" sz="2800" b="1" dirty="0">
                        <a:solidFill>
                          <a:srgbClr val="FF0000"/>
                        </a:solidFill>
                      </a:endParaRPr>
                    </a:p>
                  </a:txBody>
                  <a:tcPr>
                    <a:solidFill>
                      <a:schemeClr val="bg1"/>
                    </a:solidFill>
                  </a:tcPr>
                </a:tc>
              </a:tr>
            </a:tbl>
          </a:graphicData>
        </a:graphic>
      </p:graphicFrame>
      <p:sp>
        <p:nvSpPr>
          <p:cNvPr id="5" name="Elipse 4"/>
          <p:cNvSpPr/>
          <p:nvPr/>
        </p:nvSpPr>
        <p:spPr>
          <a:xfrm>
            <a:off x="3047968" y="3960802"/>
            <a:ext cx="142876" cy="14287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7" name="Conector de seta reta 6"/>
          <p:cNvCxnSpPr/>
          <p:nvPr/>
        </p:nvCxnSpPr>
        <p:spPr>
          <a:xfrm rot="10800000" flipV="1">
            <a:off x="4119538" y="3389298"/>
            <a:ext cx="1500198" cy="285752"/>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sp>
        <p:nvSpPr>
          <p:cNvPr id="10" name="CaixaDeTexto 9"/>
          <p:cNvSpPr txBox="1"/>
          <p:nvPr/>
        </p:nvSpPr>
        <p:spPr>
          <a:xfrm>
            <a:off x="5762612" y="3103546"/>
            <a:ext cx="2238412" cy="923330"/>
          </a:xfrm>
          <a:prstGeom prst="rect">
            <a:avLst/>
          </a:prstGeom>
          <a:noFill/>
        </p:spPr>
        <p:txBody>
          <a:bodyPr wrap="square" rtlCol="0">
            <a:spAutoFit/>
          </a:bodyPr>
          <a:lstStyle/>
          <a:p>
            <a:r>
              <a:rPr lang="en-US" dirty="0" smtClean="0">
                <a:solidFill>
                  <a:srgbClr val="C00000"/>
                </a:solidFill>
              </a:rPr>
              <a:t>Bi-linear interpolation from the farthest cells: 20%</a:t>
            </a:r>
            <a:endParaRPr lang="en-US" dirty="0">
              <a:solidFill>
                <a:srgbClr val="C00000"/>
              </a:solidFill>
            </a:endParaRPr>
          </a:p>
        </p:txBody>
      </p:sp>
      <p:cxnSp>
        <p:nvCxnSpPr>
          <p:cNvPr id="11" name="Conector de seta reta 10"/>
          <p:cNvCxnSpPr/>
          <p:nvPr/>
        </p:nvCxnSpPr>
        <p:spPr>
          <a:xfrm rot="10800000">
            <a:off x="3476596" y="4175116"/>
            <a:ext cx="2000264" cy="428628"/>
          </a:xfrm>
          <a:prstGeom prst="straightConnector1">
            <a:avLst/>
          </a:prstGeom>
          <a:ln w="28575">
            <a:solidFill>
              <a:schemeClr val="tx2"/>
            </a:solidFill>
            <a:tailEnd type="arrow"/>
          </a:ln>
        </p:spPr>
        <p:style>
          <a:lnRef idx="1">
            <a:schemeClr val="accent2"/>
          </a:lnRef>
          <a:fillRef idx="0">
            <a:schemeClr val="accent2"/>
          </a:fillRef>
          <a:effectRef idx="0">
            <a:schemeClr val="accent2"/>
          </a:effectRef>
          <a:fontRef idx="minor">
            <a:schemeClr val="tx1"/>
          </a:fontRef>
        </p:style>
      </p:cxnSp>
      <p:sp>
        <p:nvSpPr>
          <p:cNvPr id="15" name="CaixaDeTexto 14"/>
          <p:cNvSpPr txBox="1"/>
          <p:nvPr/>
        </p:nvSpPr>
        <p:spPr>
          <a:xfrm>
            <a:off x="5619736" y="4246554"/>
            <a:ext cx="2309850" cy="923330"/>
          </a:xfrm>
          <a:prstGeom prst="rect">
            <a:avLst/>
          </a:prstGeom>
          <a:noFill/>
        </p:spPr>
        <p:txBody>
          <a:bodyPr wrap="square" rtlCol="0">
            <a:spAutoFit/>
          </a:bodyPr>
          <a:lstStyle/>
          <a:p>
            <a:r>
              <a:rPr lang="en-US" dirty="0" smtClean="0">
                <a:solidFill>
                  <a:schemeClr val="tx2"/>
                </a:solidFill>
              </a:rPr>
              <a:t>Bi-linear interpolation from nearest grid cells: 80%</a:t>
            </a:r>
            <a:endParaRPr lang="en-US" dirty="0">
              <a:solidFill>
                <a:schemeClr val="tx2"/>
              </a:solidFill>
            </a:endParaRPr>
          </a:p>
        </p:txBody>
      </p:sp>
      <p:pic>
        <p:nvPicPr>
          <p:cNvPr id="9" name="Picture 8" descr="wiser_col_strap_lr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5949280"/>
            <a:ext cx="1944216" cy="798661"/>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Model configuration weight</a:t>
            </a:r>
            <a:endParaRPr lang="en-US" dirty="0"/>
          </a:p>
        </p:txBody>
      </p:sp>
      <p:sp>
        <p:nvSpPr>
          <p:cNvPr id="3" name="Espaço Reservado para Conteúdo 2"/>
          <p:cNvSpPr>
            <a:spLocks noGrp="1"/>
          </p:cNvSpPr>
          <p:nvPr>
            <p:ph idx="1"/>
          </p:nvPr>
        </p:nvSpPr>
        <p:spPr>
          <a:xfrm>
            <a:off x="457200" y="1600201"/>
            <a:ext cx="8229600" cy="3186122"/>
          </a:xfrm>
        </p:spPr>
        <p:txBody>
          <a:bodyPr>
            <a:normAutofit/>
          </a:bodyPr>
          <a:lstStyle/>
          <a:p>
            <a:pPr marL="514350" indent="-514350">
              <a:spcBef>
                <a:spcPts val="600"/>
              </a:spcBef>
              <a:spcAft>
                <a:spcPts val="600"/>
              </a:spcAft>
              <a:buFont typeface="+mj-lt"/>
              <a:buAutoNum type="arabicPeriod"/>
            </a:pPr>
            <a:r>
              <a:rPr lang="en-US" sz="2800" dirty="0" smtClean="0"/>
              <a:t>Compare many different model configurations to observations;</a:t>
            </a:r>
          </a:p>
          <a:p>
            <a:pPr marL="514350" indent="-514350">
              <a:spcBef>
                <a:spcPts val="600"/>
              </a:spcBef>
              <a:spcAft>
                <a:spcPts val="600"/>
              </a:spcAft>
              <a:buFont typeface="+mj-lt"/>
              <a:buAutoNum type="arabicPeriod"/>
            </a:pPr>
            <a:r>
              <a:rPr lang="en-US" sz="2800" dirty="0" smtClean="0"/>
              <a:t>Choose 4 configurations that in average provide different forecast results; </a:t>
            </a:r>
          </a:p>
          <a:p>
            <a:pPr marL="514350" indent="-514350">
              <a:spcBef>
                <a:spcPts val="600"/>
              </a:spcBef>
              <a:spcAft>
                <a:spcPts val="600"/>
              </a:spcAft>
              <a:buFont typeface="+mj-lt"/>
              <a:buAutoNum type="arabicPeriod"/>
            </a:pPr>
            <a:r>
              <a:rPr lang="en-US" sz="2800" dirty="0" smtClean="0"/>
              <a:t>Rank the model configurations based in statistical comparison with observations.</a:t>
            </a:r>
          </a:p>
          <a:p>
            <a:pPr marL="514350" indent="-514350">
              <a:buNone/>
            </a:pPr>
            <a:endParaRPr lang="en-US" sz="2800" dirty="0"/>
          </a:p>
        </p:txBody>
      </p:sp>
      <p:sp>
        <p:nvSpPr>
          <p:cNvPr id="4" name="CaixaDeTexto 3"/>
          <p:cNvSpPr txBox="1"/>
          <p:nvPr/>
        </p:nvSpPr>
        <p:spPr>
          <a:xfrm>
            <a:off x="3357554" y="4857760"/>
            <a:ext cx="2143140" cy="1800493"/>
          </a:xfrm>
          <a:prstGeom prst="rect">
            <a:avLst/>
          </a:prstGeom>
          <a:noFill/>
        </p:spPr>
        <p:txBody>
          <a:bodyPr wrap="square" rtlCol="0">
            <a:spAutoFit/>
          </a:bodyPr>
          <a:lstStyle/>
          <a:p>
            <a:pPr>
              <a:spcBef>
                <a:spcPts val="600"/>
              </a:spcBef>
            </a:pPr>
            <a:r>
              <a:rPr lang="en-US" sz="2400" dirty="0" smtClean="0"/>
              <a:t>C</a:t>
            </a:r>
            <a:r>
              <a:rPr lang="en-US" sz="2400" baseline="-25000" dirty="0" smtClean="0"/>
              <a:t>1</a:t>
            </a:r>
            <a:r>
              <a:rPr lang="en-US" sz="2400" dirty="0" smtClean="0"/>
              <a:t>         48.55%</a:t>
            </a:r>
          </a:p>
          <a:p>
            <a:pPr>
              <a:spcBef>
                <a:spcPts val="600"/>
              </a:spcBef>
            </a:pPr>
            <a:r>
              <a:rPr lang="en-US" sz="2400" dirty="0" smtClean="0"/>
              <a:t>C</a:t>
            </a:r>
            <a:r>
              <a:rPr lang="en-US" sz="2400" baseline="-25000" dirty="0" smtClean="0"/>
              <a:t>2</a:t>
            </a:r>
            <a:r>
              <a:rPr lang="en-US" sz="2400" dirty="0" smtClean="0"/>
              <a:t>         24.25%</a:t>
            </a:r>
          </a:p>
          <a:p>
            <a:pPr>
              <a:spcBef>
                <a:spcPts val="600"/>
              </a:spcBef>
            </a:pPr>
            <a:r>
              <a:rPr lang="en-US" sz="2400" dirty="0" smtClean="0"/>
              <a:t>C</a:t>
            </a:r>
            <a:r>
              <a:rPr lang="en-US" sz="2400" baseline="-25000" dirty="0" smtClean="0"/>
              <a:t>3</a:t>
            </a:r>
            <a:r>
              <a:rPr lang="en-US" sz="2400" dirty="0" smtClean="0"/>
              <a:t>         12.1%</a:t>
            </a:r>
          </a:p>
          <a:p>
            <a:pPr>
              <a:spcBef>
                <a:spcPts val="600"/>
              </a:spcBef>
            </a:pPr>
            <a:r>
              <a:rPr lang="en-US" sz="2400" dirty="0" smtClean="0"/>
              <a:t>C</a:t>
            </a:r>
            <a:r>
              <a:rPr lang="en-US" sz="2400" baseline="-25000" dirty="0" smtClean="0"/>
              <a:t>4</a:t>
            </a:r>
            <a:r>
              <a:rPr lang="en-US" sz="2400" dirty="0" smtClean="0"/>
              <a:t>         6.05%</a:t>
            </a:r>
            <a:endParaRPr lang="en-US" sz="2400" dirty="0"/>
          </a:p>
        </p:txBody>
      </p:sp>
      <p:cxnSp>
        <p:nvCxnSpPr>
          <p:cNvPr id="6" name="Conector de seta reta 5"/>
          <p:cNvCxnSpPr/>
          <p:nvPr/>
        </p:nvCxnSpPr>
        <p:spPr>
          <a:xfrm rot="5400000" flipH="1" flipV="1">
            <a:off x="2214546" y="5785660"/>
            <a:ext cx="1714512"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 name="CaixaDeTexto 6"/>
          <p:cNvSpPr txBox="1"/>
          <p:nvPr/>
        </p:nvSpPr>
        <p:spPr>
          <a:xfrm>
            <a:off x="2365045" y="5000636"/>
            <a:ext cx="492443" cy="1643074"/>
          </a:xfrm>
          <a:prstGeom prst="rect">
            <a:avLst/>
          </a:prstGeom>
          <a:noFill/>
        </p:spPr>
        <p:txBody>
          <a:bodyPr vert="vert270" wrap="square" rtlCol="0">
            <a:spAutoFit/>
          </a:bodyPr>
          <a:lstStyle/>
          <a:p>
            <a:r>
              <a:rPr lang="en-US" sz="2000" dirty="0" smtClean="0">
                <a:solidFill>
                  <a:schemeClr val="tx2"/>
                </a:solidFill>
                <a:latin typeface="Arial" pitchFamily="34" charset="0"/>
                <a:cs typeface="Arial" pitchFamily="34" charset="0"/>
              </a:rPr>
              <a:t>Best forecast</a:t>
            </a:r>
            <a:endParaRPr lang="en-US" sz="2000" dirty="0">
              <a:solidFill>
                <a:schemeClr val="tx2"/>
              </a:solidFill>
              <a:latin typeface="Arial" pitchFamily="34" charset="0"/>
              <a:cs typeface="Arial" pitchFamily="34" charset="0"/>
            </a:endParaRPr>
          </a:p>
        </p:txBody>
      </p:sp>
      <p:cxnSp>
        <p:nvCxnSpPr>
          <p:cNvPr id="9" name="Conector de seta reta 8"/>
          <p:cNvCxnSpPr/>
          <p:nvPr/>
        </p:nvCxnSpPr>
        <p:spPr>
          <a:xfrm>
            <a:off x="3857620" y="5072074"/>
            <a:ext cx="35719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Conector de seta reta 10"/>
          <p:cNvCxnSpPr/>
          <p:nvPr/>
        </p:nvCxnSpPr>
        <p:spPr>
          <a:xfrm>
            <a:off x="3857620" y="5500702"/>
            <a:ext cx="35719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Conector de seta reta 11"/>
          <p:cNvCxnSpPr/>
          <p:nvPr/>
        </p:nvCxnSpPr>
        <p:spPr>
          <a:xfrm>
            <a:off x="3857620" y="6000768"/>
            <a:ext cx="35719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Conector de seta reta 12"/>
          <p:cNvCxnSpPr/>
          <p:nvPr/>
        </p:nvCxnSpPr>
        <p:spPr>
          <a:xfrm>
            <a:off x="3857620" y="6427808"/>
            <a:ext cx="35719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4" name="Picture 13" descr="wiser_col_strap_lr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5949280"/>
            <a:ext cx="1944216" cy="798661"/>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wiser_col_strap_lr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9832" y="5424908"/>
            <a:ext cx="3204716" cy="1316460"/>
          </a:xfrm>
          <a:prstGeom prst="rect">
            <a:avLst/>
          </a:prstGeom>
        </p:spPr>
      </p:pic>
      <p:sp>
        <p:nvSpPr>
          <p:cNvPr id="2" name="Título 1"/>
          <p:cNvSpPr>
            <a:spLocks noGrp="1"/>
          </p:cNvSpPr>
          <p:nvPr>
            <p:ph type="ctrTitle"/>
          </p:nvPr>
        </p:nvSpPr>
        <p:spPr>
          <a:xfrm>
            <a:off x="685800" y="1500174"/>
            <a:ext cx="7772400" cy="1470025"/>
          </a:xfrm>
        </p:spPr>
        <p:txBody>
          <a:bodyPr/>
          <a:lstStyle/>
          <a:p>
            <a:r>
              <a:rPr lang="en-US" b="1" dirty="0" smtClean="0"/>
              <a:t>Energy applications and tools</a:t>
            </a:r>
            <a:endParaRPr lang="en-US" b="1" dirty="0"/>
          </a:p>
        </p:txBody>
      </p:sp>
      <p:sp>
        <p:nvSpPr>
          <p:cNvPr id="4" name="CaixaDeTexto 3"/>
          <p:cNvSpPr txBox="1"/>
          <p:nvPr/>
        </p:nvSpPr>
        <p:spPr>
          <a:xfrm>
            <a:off x="0" y="5301208"/>
            <a:ext cx="9144000" cy="584775"/>
          </a:xfrm>
          <a:prstGeom prst="rect">
            <a:avLst/>
          </a:prstGeom>
          <a:noFill/>
        </p:spPr>
        <p:txBody>
          <a:bodyPr wrap="square" rtlCol="0">
            <a:spAutoFit/>
          </a:bodyPr>
          <a:lstStyle/>
          <a:p>
            <a:pPr algn="ctr"/>
            <a:r>
              <a:rPr lang="en-US" sz="3200" dirty="0" smtClean="0"/>
              <a:t>Addis Ababa, 10</a:t>
            </a:r>
            <a:r>
              <a:rPr lang="en-US" sz="3200" baseline="30000" dirty="0" smtClean="0"/>
              <a:t>th</a:t>
            </a:r>
            <a:r>
              <a:rPr lang="en-US" sz="3200" dirty="0" smtClean="0"/>
              <a:t> February, 2017</a:t>
            </a:r>
            <a:endParaRPr lang="en-US" sz="3200" dirty="0"/>
          </a:p>
        </p:txBody>
      </p:sp>
      <p:sp>
        <p:nvSpPr>
          <p:cNvPr id="5" name="CaixaDeTexto 4"/>
          <p:cNvSpPr txBox="1"/>
          <p:nvPr/>
        </p:nvSpPr>
        <p:spPr>
          <a:xfrm>
            <a:off x="-32" y="3143248"/>
            <a:ext cx="9144000" cy="1938992"/>
          </a:xfrm>
          <a:prstGeom prst="rect">
            <a:avLst/>
          </a:prstGeom>
          <a:noFill/>
        </p:spPr>
        <p:txBody>
          <a:bodyPr wrap="square" rtlCol="0">
            <a:spAutoFit/>
          </a:bodyPr>
          <a:lstStyle/>
          <a:p>
            <a:pPr algn="ctr"/>
            <a:r>
              <a:rPr lang="en-US" sz="4000" dirty="0" smtClean="0"/>
              <a:t>Ólafur Rögnvaldsson</a:t>
            </a:r>
          </a:p>
          <a:p>
            <a:pPr algn="ctr"/>
            <a:r>
              <a:rPr lang="en-US" sz="4000" i="1" dirty="0" err="1" smtClean="0">
                <a:solidFill>
                  <a:srgbClr val="FF0000"/>
                </a:solidFill>
              </a:rPr>
              <a:t>or@belgingur.is</a:t>
            </a:r>
            <a:endParaRPr lang="en-US" sz="4000" i="1" dirty="0" smtClean="0">
              <a:solidFill>
                <a:srgbClr val="FF0000"/>
              </a:solidFill>
            </a:endParaRPr>
          </a:p>
          <a:p>
            <a:pPr algn="ctr"/>
            <a:r>
              <a:rPr lang="en-US" sz="4000" dirty="0" err="1" smtClean="0"/>
              <a:t>João</a:t>
            </a:r>
            <a:r>
              <a:rPr lang="en-US" sz="4000" dirty="0" smtClean="0"/>
              <a:t> </a:t>
            </a:r>
            <a:r>
              <a:rPr lang="en-US" sz="4000" dirty="0" err="1" smtClean="0"/>
              <a:t>Hackerott</a:t>
            </a:r>
            <a:endParaRPr lang="en-US" sz="4000" dirty="0"/>
          </a:p>
        </p:txBody>
      </p:sp>
      <p:grpSp>
        <p:nvGrpSpPr>
          <p:cNvPr id="3" name="Grupo 5"/>
          <p:cNvGrpSpPr/>
          <p:nvPr/>
        </p:nvGrpSpPr>
        <p:grpSpPr>
          <a:xfrm>
            <a:off x="647672" y="214290"/>
            <a:ext cx="7848657" cy="1041519"/>
            <a:chOff x="270584" y="1060035"/>
            <a:chExt cx="7848657" cy="1041519"/>
          </a:xfrm>
        </p:grpSpPr>
        <p:pic>
          <p:nvPicPr>
            <p:cNvPr id="7" name="Picture 4" descr="logotempook.png"/>
            <p:cNvPicPr>
              <a:picLocks noChangeAspect="1"/>
            </p:cNvPicPr>
            <p:nvPr/>
          </p:nvPicPr>
          <p:blipFill>
            <a:blip r:embed="rId3">
              <a:extLst>
                <a:ext uri="{28A0092B-C50C-407E-A947-70E740481C1C}">
                  <a14:useLocalDpi xmlns:a14="http://schemas.microsoft.com/office/drawing/2010/main" val="0"/>
                </a:ext>
              </a:extLst>
            </a:blip>
            <a:srcRect r="7613"/>
            <a:stretch>
              <a:fillRect/>
            </a:stretch>
          </p:blipFill>
          <p:spPr>
            <a:xfrm>
              <a:off x="270584" y="1082151"/>
              <a:ext cx="3070888" cy="997286"/>
            </a:xfrm>
            <a:prstGeom prst="rect">
              <a:avLst/>
            </a:prstGeom>
          </p:spPr>
        </p:pic>
        <p:pic>
          <p:nvPicPr>
            <p:cNvPr id="8" name="Imagem 7"/>
            <p:cNvPicPr/>
            <p:nvPr/>
          </p:nvPicPr>
          <p:blipFill>
            <a:blip r:embed="rId4"/>
            <a:srcRect/>
            <a:stretch>
              <a:fillRect/>
            </a:stretch>
          </p:blipFill>
          <p:spPr bwMode="auto">
            <a:xfrm>
              <a:off x="4713891" y="1060035"/>
              <a:ext cx="3405350" cy="1041519"/>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wiser_col_strap_lr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5949280"/>
            <a:ext cx="1944216" cy="798661"/>
          </a:xfrm>
          <a:prstGeom prst="rect">
            <a:avLst/>
          </a:prstGeom>
        </p:spPr>
      </p:pic>
      <p:sp>
        <p:nvSpPr>
          <p:cNvPr id="2" name="Título 1"/>
          <p:cNvSpPr>
            <a:spLocks noGrp="1"/>
          </p:cNvSpPr>
          <p:nvPr>
            <p:ph type="title"/>
          </p:nvPr>
        </p:nvSpPr>
        <p:spPr>
          <a:xfrm>
            <a:off x="0" y="180304"/>
            <a:ext cx="9144000" cy="1143000"/>
          </a:xfrm>
        </p:spPr>
        <p:txBody>
          <a:bodyPr>
            <a:normAutofit/>
          </a:bodyPr>
          <a:lstStyle/>
          <a:p>
            <a:r>
              <a:rPr lang="en-US" dirty="0" smtClean="0"/>
              <a:t>High resolution important</a:t>
            </a:r>
            <a:endParaRPr lang="en-US" dirty="0"/>
          </a:p>
        </p:txBody>
      </p:sp>
      <p:sp>
        <p:nvSpPr>
          <p:cNvPr id="6" name="CaixaDeTexto 5"/>
          <p:cNvSpPr txBox="1"/>
          <p:nvPr/>
        </p:nvSpPr>
        <p:spPr>
          <a:xfrm>
            <a:off x="1275441" y="1412776"/>
            <a:ext cx="6776738" cy="584775"/>
          </a:xfrm>
          <a:prstGeom prst="rect">
            <a:avLst/>
          </a:prstGeom>
          <a:noFill/>
        </p:spPr>
        <p:txBody>
          <a:bodyPr wrap="square" rtlCol="0">
            <a:spAutoFit/>
          </a:bodyPr>
          <a:lstStyle/>
          <a:p>
            <a:pPr algn="ctr"/>
            <a:r>
              <a:rPr lang="en-US" sz="3200" dirty="0" smtClean="0"/>
              <a:t>10Km     </a:t>
            </a:r>
            <a:r>
              <a:rPr lang="en-US" sz="3200" b="1" dirty="0" smtClean="0"/>
              <a:t>Vs</a:t>
            </a:r>
            <a:r>
              <a:rPr lang="en-US" sz="3200" dirty="0" smtClean="0"/>
              <a:t>      3km </a:t>
            </a:r>
            <a:endParaRPr lang="en-US" sz="3200" dirty="0"/>
          </a:p>
        </p:txBody>
      </p:sp>
      <p:grpSp>
        <p:nvGrpSpPr>
          <p:cNvPr id="3" name="Grupo 8"/>
          <p:cNvGrpSpPr/>
          <p:nvPr/>
        </p:nvGrpSpPr>
        <p:grpSpPr>
          <a:xfrm>
            <a:off x="12700" y="2230203"/>
            <a:ext cx="8924191" cy="4007109"/>
            <a:chOff x="12700" y="2771370"/>
            <a:chExt cx="8924191" cy="4007109"/>
          </a:xfrm>
        </p:grpSpPr>
        <p:pic>
          <p:nvPicPr>
            <p:cNvPr id="2050" name="Picture 2"/>
            <p:cNvPicPr>
              <a:picLocks noChangeAspect="1" noChangeArrowheads="1"/>
            </p:cNvPicPr>
            <p:nvPr/>
          </p:nvPicPr>
          <p:blipFill>
            <a:blip r:embed="rId4"/>
            <a:srcRect l="546" r="1317"/>
            <a:stretch>
              <a:fillRect/>
            </a:stretch>
          </p:blipFill>
          <p:spPr bwMode="auto">
            <a:xfrm>
              <a:off x="12700" y="2797903"/>
              <a:ext cx="4859482" cy="2664480"/>
            </a:xfrm>
            <a:prstGeom prst="rect">
              <a:avLst/>
            </a:prstGeom>
            <a:noFill/>
            <a:ln w="9525">
              <a:noFill/>
              <a:miter lim="800000"/>
              <a:headEnd/>
              <a:tailEnd/>
            </a:ln>
            <a:effectLst/>
          </p:spPr>
        </p:pic>
        <p:pic>
          <p:nvPicPr>
            <p:cNvPr id="2051" name="Picture 3"/>
            <p:cNvPicPr>
              <a:picLocks noChangeAspect="1" noChangeArrowheads="1"/>
            </p:cNvPicPr>
            <p:nvPr/>
          </p:nvPicPr>
          <p:blipFill>
            <a:blip r:embed="rId5"/>
            <a:srcRect r="13548" b="6950"/>
            <a:stretch>
              <a:fillRect/>
            </a:stretch>
          </p:blipFill>
          <p:spPr bwMode="auto">
            <a:xfrm>
              <a:off x="4666342" y="2771370"/>
              <a:ext cx="4270549" cy="2691013"/>
            </a:xfrm>
            <a:prstGeom prst="rect">
              <a:avLst/>
            </a:prstGeom>
            <a:noFill/>
            <a:ln w="9525">
              <a:noFill/>
              <a:miter lim="800000"/>
              <a:headEnd/>
              <a:tailEnd/>
            </a:ln>
            <a:effectLst/>
          </p:spPr>
        </p:pic>
        <p:pic>
          <p:nvPicPr>
            <p:cNvPr id="2052" name="Picture 4"/>
            <p:cNvPicPr>
              <a:picLocks noChangeAspect="1" noChangeArrowheads="1"/>
            </p:cNvPicPr>
            <p:nvPr/>
          </p:nvPicPr>
          <p:blipFill>
            <a:blip r:embed="rId6"/>
            <a:srcRect/>
            <a:stretch>
              <a:fillRect/>
            </a:stretch>
          </p:blipFill>
          <p:spPr bwMode="auto">
            <a:xfrm>
              <a:off x="627901" y="5663380"/>
              <a:ext cx="7969938" cy="721712"/>
            </a:xfrm>
            <a:prstGeom prst="rect">
              <a:avLst/>
            </a:prstGeom>
            <a:noFill/>
            <a:ln w="9525">
              <a:noFill/>
              <a:miter lim="800000"/>
              <a:headEnd/>
              <a:tailEnd/>
            </a:ln>
            <a:effectLst/>
          </p:spPr>
        </p:pic>
        <p:sp>
          <p:nvSpPr>
            <p:cNvPr id="8" name="CaixaDeTexto 7"/>
            <p:cNvSpPr txBox="1"/>
            <p:nvPr/>
          </p:nvSpPr>
          <p:spPr>
            <a:xfrm>
              <a:off x="627901" y="6409147"/>
              <a:ext cx="7969938" cy="369332"/>
            </a:xfrm>
            <a:prstGeom prst="rect">
              <a:avLst/>
            </a:prstGeom>
            <a:noFill/>
          </p:spPr>
          <p:txBody>
            <a:bodyPr wrap="square" rtlCol="0">
              <a:spAutoFit/>
            </a:bodyPr>
            <a:lstStyle/>
            <a:p>
              <a:pPr algn="ctr"/>
              <a:r>
                <a:rPr lang="en-US" smtClean="0"/>
                <a:t>Altitude (m)</a:t>
              </a:r>
              <a:endParaRPr lang="en-US"/>
            </a:p>
          </p:txBody>
        </p:sp>
      </p:grpSp>
    </p:spTree>
    <p:extLst>
      <p:ext uri="{BB962C8B-B14F-4D97-AF65-F5344CB8AC3E}">
        <p14:creationId xmlns:p14="http://schemas.microsoft.com/office/powerpoint/2010/main" val="34601738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14338"/>
            <a:ext cx="8229600" cy="1143000"/>
          </a:xfrm>
        </p:spPr>
        <p:txBody>
          <a:bodyPr/>
          <a:lstStyle/>
          <a:p>
            <a:r>
              <a:rPr lang="en-US" dirty="0" smtClean="0"/>
              <a:t>Energy implementation plan</a:t>
            </a:r>
            <a:endParaRPr lang="en-US" dirty="0"/>
          </a:p>
        </p:txBody>
      </p:sp>
      <p:sp>
        <p:nvSpPr>
          <p:cNvPr id="4" name="CaixaDeTexto 3"/>
          <p:cNvSpPr txBox="1"/>
          <p:nvPr/>
        </p:nvSpPr>
        <p:spPr>
          <a:xfrm>
            <a:off x="0" y="1071546"/>
            <a:ext cx="9144000" cy="430887"/>
          </a:xfrm>
          <a:prstGeom prst="rect">
            <a:avLst/>
          </a:prstGeom>
          <a:noFill/>
        </p:spPr>
        <p:txBody>
          <a:bodyPr wrap="square" rtlCol="0">
            <a:spAutoFit/>
          </a:bodyPr>
          <a:lstStyle/>
          <a:p>
            <a:pPr algn="ctr"/>
            <a:r>
              <a:rPr lang="en-US" sz="2200" dirty="0" smtClean="0"/>
              <a:t>Use the available dataset from the and run high resolution climate simulations</a:t>
            </a:r>
            <a:endParaRPr lang="en-US" sz="2200" dirty="0"/>
          </a:p>
        </p:txBody>
      </p:sp>
      <p:grpSp>
        <p:nvGrpSpPr>
          <p:cNvPr id="10" name="Grupo 9"/>
          <p:cNvGrpSpPr/>
          <p:nvPr/>
        </p:nvGrpSpPr>
        <p:grpSpPr>
          <a:xfrm>
            <a:off x="4214778" y="2786034"/>
            <a:ext cx="4929222" cy="4071966"/>
            <a:chOff x="7215206" y="2500306"/>
            <a:chExt cx="4929222" cy="4071966"/>
          </a:xfrm>
        </p:grpSpPr>
        <p:pic>
          <p:nvPicPr>
            <p:cNvPr id="8" name="Imagem 7" descr="http://cbem.com.br/wp-content/uploads/2014/10/areas-promissoras.png"/>
            <p:cNvPicPr/>
            <p:nvPr/>
          </p:nvPicPr>
          <p:blipFill>
            <a:blip r:embed="rId2" cstate="print"/>
            <a:srcRect l="3968" t="60462" r="84126" b="2758"/>
            <a:stretch>
              <a:fillRect/>
            </a:stretch>
          </p:blipFill>
          <p:spPr bwMode="auto">
            <a:xfrm>
              <a:off x="10929982" y="2786058"/>
              <a:ext cx="1214446" cy="3357586"/>
            </a:xfrm>
            <a:prstGeom prst="rect">
              <a:avLst/>
            </a:prstGeom>
            <a:noFill/>
            <a:ln w="9525">
              <a:noFill/>
              <a:miter lim="800000"/>
              <a:headEnd/>
              <a:tailEnd/>
            </a:ln>
          </p:spPr>
        </p:pic>
        <p:pic>
          <p:nvPicPr>
            <p:cNvPr id="7" name="Imagem 6" descr="http://cbem.com.br/wp-content/uploads/2014/10/areas-promissoras.png"/>
            <p:cNvPicPr/>
            <p:nvPr/>
          </p:nvPicPr>
          <p:blipFill>
            <a:blip r:embed="rId2" cstate="print"/>
            <a:srcRect l="22490" t="13863" r="3427" b="5648"/>
            <a:stretch>
              <a:fillRect/>
            </a:stretch>
          </p:blipFill>
          <p:spPr bwMode="auto">
            <a:xfrm>
              <a:off x="7215206" y="2500306"/>
              <a:ext cx="4000528" cy="4071966"/>
            </a:xfrm>
            <a:prstGeom prst="rect">
              <a:avLst/>
            </a:prstGeom>
            <a:noFill/>
            <a:ln w="9525">
              <a:noFill/>
              <a:miter lim="800000"/>
              <a:headEnd/>
              <a:tailEnd/>
            </a:ln>
          </p:spPr>
        </p:pic>
        <p:pic>
          <p:nvPicPr>
            <p:cNvPr id="9" name="Imagem 8" descr="http://cbem.com.br/wp-content/uploads/2014/10/areas-promissoras.png"/>
            <p:cNvPicPr/>
            <p:nvPr/>
          </p:nvPicPr>
          <p:blipFill>
            <a:blip r:embed="rId2" cstate="print"/>
            <a:srcRect l="43656" t="71759" r="35177" b="7060"/>
            <a:stretch>
              <a:fillRect/>
            </a:stretch>
          </p:blipFill>
          <p:spPr bwMode="auto">
            <a:xfrm>
              <a:off x="7215206" y="5500702"/>
              <a:ext cx="1143008" cy="1071570"/>
            </a:xfrm>
            <a:prstGeom prst="rect">
              <a:avLst/>
            </a:prstGeom>
            <a:noFill/>
            <a:ln w="9525">
              <a:noFill/>
              <a:miter lim="800000"/>
              <a:headEnd/>
              <a:tailEnd/>
            </a:ln>
          </p:spPr>
        </p:pic>
      </p:grpSp>
      <p:grpSp>
        <p:nvGrpSpPr>
          <p:cNvPr id="27" name="Grupo 26"/>
          <p:cNvGrpSpPr/>
          <p:nvPr/>
        </p:nvGrpSpPr>
        <p:grpSpPr>
          <a:xfrm>
            <a:off x="642910" y="3071810"/>
            <a:ext cx="3071834" cy="3643338"/>
            <a:chOff x="785786" y="2285992"/>
            <a:chExt cx="3071834" cy="3643338"/>
          </a:xfrm>
        </p:grpSpPr>
        <p:grpSp>
          <p:nvGrpSpPr>
            <p:cNvPr id="19" name="Grupo 18"/>
            <p:cNvGrpSpPr/>
            <p:nvPr/>
          </p:nvGrpSpPr>
          <p:grpSpPr>
            <a:xfrm>
              <a:off x="785786" y="2285992"/>
              <a:ext cx="3000396" cy="3214710"/>
              <a:chOff x="1428728" y="2285992"/>
              <a:chExt cx="3000396" cy="3214710"/>
            </a:xfrm>
          </p:grpSpPr>
          <p:pic>
            <p:nvPicPr>
              <p:cNvPr id="6" name="Imagem 5"/>
              <p:cNvPicPr/>
              <p:nvPr/>
            </p:nvPicPr>
            <p:blipFill>
              <a:blip r:embed="rId3" cstate="print"/>
              <a:srcRect l="32258" t="11111" b="26389"/>
              <a:stretch>
                <a:fillRect/>
              </a:stretch>
            </p:blipFill>
            <p:spPr bwMode="auto">
              <a:xfrm>
                <a:off x="1428728" y="2285992"/>
                <a:ext cx="3000396" cy="3214710"/>
              </a:xfrm>
              <a:prstGeom prst="rect">
                <a:avLst/>
              </a:prstGeom>
              <a:noFill/>
              <a:ln w="9525">
                <a:noFill/>
                <a:miter lim="800000"/>
                <a:headEnd/>
                <a:tailEnd/>
              </a:ln>
            </p:spPr>
          </p:pic>
          <p:sp>
            <p:nvSpPr>
              <p:cNvPr id="11" name="Forma livre 10"/>
              <p:cNvSpPr/>
              <p:nvPr/>
            </p:nvSpPr>
            <p:spPr>
              <a:xfrm>
                <a:off x="3492500" y="3468129"/>
                <a:ext cx="619125" cy="357746"/>
              </a:xfrm>
              <a:custGeom>
                <a:avLst/>
                <a:gdLst>
                  <a:gd name="connsiteX0" fmla="*/ 619125 w 619125"/>
                  <a:gd name="connsiteY0" fmla="*/ 357746 h 357746"/>
                  <a:gd name="connsiteX1" fmla="*/ 606425 w 619125"/>
                  <a:gd name="connsiteY1" fmla="*/ 354571 h 357746"/>
                  <a:gd name="connsiteX2" fmla="*/ 584200 w 619125"/>
                  <a:gd name="connsiteY2" fmla="*/ 351396 h 357746"/>
                  <a:gd name="connsiteX3" fmla="*/ 581025 w 619125"/>
                  <a:gd name="connsiteY3" fmla="*/ 341871 h 357746"/>
                  <a:gd name="connsiteX4" fmla="*/ 574675 w 619125"/>
                  <a:gd name="connsiteY4" fmla="*/ 332346 h 357746"/>
                  <a:gd name="connsiteX5" fmla="*/ 565150 w 619125"/>
                  <a:gd name="connsiteY5" fmla="*/ 325996 h 357746"/>
                  <a:gd name="connsiteX6" fmla="*/ 555625 w 619125"/>
                  <a:gd name="connsiteY6" fmla="*/ 316471 h 357746"/>
                  <a:gd name="connsiteX7" fmla="*/ 552450 w 619125"/>
                  <a:gd name="connsiteY7" fmla="*/ 303771 h 357746"/>
                  <a:gd name="connsiteX8" fmla="*/ 546100 w 619125"/>
                  <a:gd name="connsiteY8" fmla="*/ 294246 h 357746"/>
                  <a:gd name="connsiteX9" fmla="*/ 552450 w 619125"/>
                  <a:gd name="connsiteY9" fmla="*/ 262496 h 357746"/>
                  <a:gd name="connsiteX10" fmla="*/ 555625 w 619125"/>
                  <a:gd name="connsiteY10" fmla="*/ 252971 h 357746"/>
                  <a:gd name="connsiteX11" fmla="*/ 577850 w 619125"/>
                  <a:gd name="connsiteY11" fmla="*/ 224396 h 357746"/>
                  <a:gd name="connsiteX12" fmla="*/ 581025 w 619125"/>
                  <a:gd name="connsiteY12" fmla="*/ 211696 h 357746"/>
                  <a:gd name="connsiteX13" fmla="*/ 584200 w 619125"/>
                  <a:gd name="connsiteY13" fmla="*/ 202171 h 357746"/>
                  <a:gd name="connsiteX14" fmla="*/ 581025 w 619125"/>
                  <a:gd name="connsiteY14" fmla="*/ 106921 h 357746"/>
                  <a:gd name="connsiteX15" fmla="*/ 571500 w 619125"/>
                  <a:gd name="connsiteY15" fmla="*/ 100571 h 357746"/>
                  <a:gd name="connsiteX16" fmla="*/ 561975 w 619125"/>
                  <a:gd name="connsiteY16" fmla="*/ 91046 h 357746"/>
                  <a:gd name="connsiteX17" fmla="*/ 536575 w 619125"/>
                  <a:gd name="connsiteY17" fmla="*/ 78346 h 357746"/>
                  <a:gd name="connsiteX18" fmla="*/ 517525 w 619125"/>
                  <a:gd name="connsiteY18" fmla="*/ 62471 h 357746"/>
                  <a:gd name="connsiteX19" fmla="*/ 511175 w 619125"/>
                  <a:gd name="connsiteY19" fmla="*/ 52946 h 357746"/>
                  <a:gd name="connsiteX20" fmla="*/ 501650 w 619125"/>
                  <a:gd name="connsiteY20" fmla="*/ 49771 h 357746"/>
                  <a:gd name="connsiteX21" fmla="*/ 492125 w 619125"/>
                  <a:gd name="connsiteY21" fmla="*/ 43421 h 357746"/>
                  <a:gd name="connsiteX22" fmla="*/ 482600 w 619125"/>
                  <a:gd name="connsiteY22" fmla="*/ 40246 h 357746"/>
                  <a:gd name="connsiteX23" fmla="*/ 473075 w 619125"/>
                  <a:gd name="connsiteY23" fmla="*/ 33896 h 357746"/>
                  <a:gd name="connsiteX24" fmla="*/ 463550 w 619125"/>
                  <a:gd name="connsiteY24" fmla="*/ 30721 h 357746"/>
                  <a:gd name="connsiteX25" fmla="*/ 441325 w 619125"/>
                  <a:gd name="connsiteY25" fmla="*/ 21196 h 357746"/>
                  <a:gd name="connsiteX26" fmla="*/ 431800 w 619125"/>
                  <a:gd name="connsiteY26" fmla="*/ 11671 h 357746"/>
                  <a:gd name="connsiteX27" fmla="*/ 412750 w 619125"/>
                  <a:gd name="connsiteY27" fmla="*/ 8496 h 357746"/>
                  <a:gd name="connsiteX28" fmla="*/ 400050 w 619125"/>
                  <a:gd name="connsiteY28" fmla="*/ 5321 h 357746"/>
                  <a:gd name="connsiteX29" fmla="*/ 342900 w 619125"/>
                  <a:gd name="connsiteY29" fmla="*/ 14846 h 357746"/>
                  <a:gd name="connsiteX30" fmla="*/ 333375 w 619125"/>
                  <a:gd name="connsiteY30" fmla="*/ 24371 h 357746"/>
                  <a:gd name="connsiteX31" fmla="*/ 327025 w 619125"/>
                  <a:gd name="connsiteY31" fmla="*/ 43421 h 357746"/>
                  <a:gd name="connsiteX32" fmla="*/ 311150 w 619125"/>
                  <a:gd name="connsiteY32" fmla="*/ 65646 h 357746"/>
                  <a:gd name="connsiteX33" fmla="*/ 301625 w 619125"/>
                  <a:gd name="connsiteY33" fmla="*/ 71996 h 357746"/>
                  <a:gd name="connsiteX34" fmla="*/ 295275 w 619125"/>
                  <a:gd name="connsiteY34" fmla="*/ 81521 h 357746"/>
                  <a:gd name="connsiteX35" fmla="*/ 285750 w 619125"/>
                  <a:gd name="connsiteY35" fmla="*/ 91046 h 357746"/>
                  <a:gd name="connsiteX36" fmla="*/ 282575 w 619125"/>
                  <a:gd name="connsiteY36" fmla="*/ 100571 h 357746"/>
                  <a:gd name="connsiteX37" fmla="*/ 247650 w 619125"/>
                  <a:gd name="connsiteY37" fmla="*/ 97396 h 357746"/>
                  <a:gd name="connsiteX38" fmla="*/ 241300 w 619125"/>
                  <a:gd name="connsiteY38" fmla="*/ 87871 h 357746"/>
                  <a:gd name="connsiteX39" fmla="*/ 231775 w 619125"/>
                  <a:gd name="connsiteY39" fmla="*/ 78346 h 357746"/>
                  <a:gd name="connsiteX40" fmla="*/ 228600 w 619125"/>
                  <a:gd name="connsiteY40" fmla="*/ 68821 h 357746"/>
                  <a:gd name="connsiteX41" fmla="*/ 225425 w 619125"/>
                  <a:gd name="connsiteY41" fmla="*/ 52946 h 357746"/>
                  <a:gd name="connsiteX42" fmla="*/ 209550 w 619125"/>
                  <a:gd name="connsiteY42" fmla="*/ 33896 h 357746"/>
                  <a:gd name="connsiteX43" fmla="*/ 196850 w 619125"/>
                  <a:gd name="connsiteY43" fmla="*/ 30721 h 357746"/>
                  <a:gd name="connsiteX44" fmla="*/ 165100 w 619125"/>
                  <a:gd name="connsiteY44" fmla="*/ 33896 h 357746"/>
                  <a:gd name="connsiteX45" fmla="*/ 152400 w 619125"/>
                  <a:gd name="connsiteY45" fmla="*/ 49771 h 357746"/>
                  <a:gd name="connsiteX46" fmla="*/ 127000 w 619125"/>
                  <a:gd name="connsiteY46" fmla="*/ 65646 h 357746"/>
                  <a:gd name="connsiteX47" fmla="*/ 98425 w 619125"/>
                  <a:gd name="connsiteY47" fmla="*/ 87871 h 357746"/>
                  <a:gd name="connsiteX48" fmla="*/ 88900 w 619125"/>
                  <a:gd name="connsiteY48" fmla="*/ 100571 h 357746"/>
                  <a:gd name="connsiteX49" fmla="*/ 79375 w 619125"/>
                  <a:gd name="connsiteY49" fmla="*/ 103746 h 357746"/>
                  <a:gd name="connsiteX50" fmla="*/ 66675 w 619125"/>
                  <a:gd name="connsiteY50" fmla="*/ 110096 h 357746"/>
                  <a:gd name="connsiteX51" fmla="*/ 53975 w 619125"/>
                  <a:gd name="connsiteY51" fmla="*/ 113271 h 357746"/>
                  <a:gd name="connsiteX52" fmla="*/ 41275 w 619125"/>
                  <a:gd name="connsiteY52" fmla="*/ 119621 h 357746"/>
                  <a:gd name="connsiteX53" fmla="*/ 31750 w 619125"/>
                  <a:gd name="connsiteY53" fmla="*/ 122796 h 357746"/>
                  <a:gd name="connsiteX54" fmla="*/ 22225 w 619125"/>
                  <a:gd name="connsiteY54" fmla="*/ 129146 h 357746"/>
                  <a:gd name="connsiteX55" fmla="*/ 0 w 619125"/>
                  <a:gd name="connsiteY55" fmla="*/ 132321 h 357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19125" h="357746">
                    <a:moveTo>
                      <a:pt x="619125" y="357746"/>
                    </a:moveTo>
                    <a:cubicBezTo>
                      <a:pt x="614892" y="356688"/>
                      <a:pt x="610718" y="355352"/>
                      <a:pt x="606425" y="354571"/>
                    </a:cubicBezTo>
                    <a:cubicBezTo>
                      <a:pt x="599062" y="353232"/>
                      <a:pt x="590893" y="354743"/>
                      <a:pt x="584200" y="351396"/>
                    </a:cubicBezTo>
                    <a:cubicBezTo>
                      <a:pt x="581207" y="349899"/>
                      <a:pt x="582522" y="344864"/>
                      <a:pt x="581025" y="341871"/>
                    </a:cubicBezTo>
                    <a:cubicBezTo>
                      <a:pt x="579318" y="338458"/>
                      <a:pt x="577373" y="335044"/>
                      <a:pt x="574675" y="332346"/>
                    </a:cubicBezTo>
                    <a:cubicBezTo>
                      <a:pt x="571977" y="329648"/>
                      <a:pt x="568081" y="328439"/>
                      <a:pt x="565150" y="325996"/>
                    </a:cubicBezTo>
                    <a:cubicBezTo>
                      <a:pt x="561701" y="323121"/>
                      <a:pt x="558800" y="319646"/>
                      <a:pt x="555625" y="316471"/>
                    </a:cubicBezTo>
                    <a:cubicBezTo>
                      <a:pt x="554567" y="312238"/>
                      <a:pt x="554169" y="307782"/>
                      <a:pt x="552450" y="303771"/>
                    </a:cubicBezTo>
                    <a:cubicBezTo>
                      <a:pt x="550947" y="300264"/>
                      <a:pt x="546100" y="298062"/>
                      <a:pt x="546100" y="294246"/>
                    </a:cubicBezTo>
                    <a:cubicBezTo>
                      <a:pt x="546100" y="283453"/>
                      <a:pt x="549037" y="272735"/>
                      <a:pt x="552450" y="262496"/>
                    </a:cubicBezTo>
                    <a:cubicBezTo>
                      <a:pt x="553508" y="259321"/>
                      <a:pt x="554000" y="255897"/>
                      <a:pt x="555625" y="252971"/>
                    </a:cubicBezTo>
                    <a:cubicBezTo>
                      <a:pt x="565119" y="235881"/>
                      <a:pt x="566280" y="235966"/>
                      <a:pt x="577850" y="224396"/>
                    </a:cubicBezTo>
                    <a:cubicBezTo>
                      <a:pt x="578908" y="220163"/>
                      <a:pt x="579826" y="215892"/>
                      <a:pt x="581025" y="211696"/>
                    </a:cubicBezTo>
                    <a:cubicBezTo>
                      <a:pt x="581944" y="208478"/>
                      <a:pt x="584200" y="205518"/>
                      <a:pt x="584200" y="202171"/>
                    </a:cubicBezTo>
                    <a:cubicBezTo>
                      <a:pt x="584200" y="170403"/>
                      <a:pt x="584965" y="138443"/>
                      <a:pt x="581025" y="106921"/>
                    </a:cubicBezTo>
                    <a:cubicBezTo>
                      <a:pt x="580552" y="103135"/>
                      <a:pt x="574431" y="103014"/>
                      <a:pt x="571500" y="100571"/>
                    </a:cubicBezTo>
                    <a:cubicBezTo>
                      <a:pt x="568051" y="97696"/>
                      <a:pt x="565783" y="93426"/>
                      <a:pt x="561975" y="91046"/>
                    </a:cubicBezTo>
                    <a:cubicBezTo>
                      <a:pt x="538633" y="76457"/>
                      <a:pt x="553469" y="92425"/>
                      <a:pt x="536575" y="78346"/>
                    </a:cubicBezTo>
                    <a:cubicBezTo>
                      <a:pt x="512129" y="57974"/>
                      <a:pt x="541174" y="78237"/>
                      <a:pt x="517525" y="62471"/>
                    </a:cubicBezTo>
                    <a:cubicBezTo>
                      <a:pt x="515408" y="59296"/>
                      <a:pt x="514155" y="55330"/>
                      <a:pt x="511175" y="52946"/>
                    </a:cubicBezTo>
                    <a:cubicBezTo>
                      <a:pt x="508562" y="50855"/>
                      <a:pt x="504643" y="51268"/>
                      <a:pt x="501650" y="49771"/>
                    </a:cubicBezTo>
                    <a:cubicBezTo>
                      <a:pt x="498237" y="48064"/>
                      <a:pt x="495538" y="45128"/>
                      <a:pt x="492125" y="43421"/>
                    </a:cubicBezTo>
                    <a:cubicBezTo>
                      <a:pt x="489132" y="41924"/>
                      <a:pt x="485593" y="41743"/>
                      <a:pt x="482600" y="40246"/>
                    </a:cubicBezTo>
                    <a:cubicBezTo>
                      <a:pt x="479187" y="38539"/>
                      <a:pt x="476488" y="35603"/>
                      <a:pt x="473075" y="33896"/>
                    </a:cubicBezTo>
                    <a:cubicBezTo>
                      <a:pt x="470082" y="32399"/>
                      <a:pt x="466543" y="32218"/>
                      <a:pt x="463550" y="30721"/>
                    </a:cubicBezTo>
                    <a:cubicBezTo>
                      <a:pt x="441624" y="19758"/>
                      <a:pt x="467756" y="27804"/>
                      <a:pt x="441325" y="21196"/>
                    </a:cubicBezTo>
                    <a:cubicBezTo>
                      <a:pt x="438150" y="18021"/>
                      <a:pt x="435903" y="13495"/>
                      <a:pt x="431800" y="11671"/>
                    </a:cubicBezTo>
                    <a:cubicBezTo>
                      <a:pt x="425917" y="9056"/>
                      <a:pt x="419063" y="9759"/>
                      <a:pt x="412750" y="8496"/>
                    </a:cubicBezTo>
                    <a:cubicBezTo>
                      <a:pt x="408471" y="7640"/>
                      <a:pt x="404283" y="6379"/>
                      <a:pt x="400050" y="5321"/>
                    </a:cubicBezTo>
                    <a:cubicBezTo>
                      <a:pt x="369250" y="7374"/>
                      <a:pt x="360715" y="0"/>
                      <a:pt x="342900" y="14846"/>
                    </a:cubicBezTo>
                    <a:cubicBezTo>
                      <a:pt x="339451" y="17721"/>
                      <a:pt x="336550" y="21196"/>
                      <a:pt x="333375" y="24371"/>
                    </a:cubicBezTo>
                    <a:cubicBezTo>
                      <a:pt x="331258" y="30721"/>
                      <a:pt x="329743" y="37304"/>
                      <a:pt x="327025" y="43421"/>
                    </a:cubicBezTo>
                    <a:cubicBezTo>
                      <a:pt x="325583" y="46666"/>
                      <a:pt x="312088" y="64708"/>
                      <a:pt x="311150" y="65646"/>
                    </a:cubicBezTo>
                    <a:cubicBezTo>
                      <a:pt x="308452" y="68344"/>
                      <a:pt x="304800" y="69879"/>
                      <a:pt x="301625" y="71996"/>
                    </a:cubicBezTo>
                    <a:cubicBezTo>
                      <a:pt x="299508" y="75171"/>
                      <a:pt x="297718" y="78590"/>
                      <a:pt x="295275" y="81521"/>
                    </a:cubicBezTo>
                    <a:cubicBezTo>
                      <a:pt x="292400" y="84970"/>
                      <a:pt x="288241" y="87310"/>
                      <a:pt x="285750" y="91046"/>
                    </a:cubicBezTo>
                    <a:cubicBezTo>
                      <a:pt x="283894" y="93831"/>
                      <a:pt x="283633" y="97396"/>
                      <a:pt x="282575" y="100571"/>
                    </a:cubicBezTo>
                    <a:cubicBezTo>
                      <a:pt x="270933" y="99513"/>
                      <a:pt x="258823" y="100834"/>
                      <a:pt x="247650" y="97396"/>
                    </a:cubicBezTo>
                    <a:cubicBezTo>
                      <a:pt x="244003" y="96274"/>
                      <a:pt x="243743" y="90802"/>
                      <a:pt x="241300" y="87871"/>
                    </a:cubicBezTo>
                    <a:cubicBezTo>
                      <a:pt x="238425" y="84422"/>
                      <a:pt x="234950" y="81521"/>
                      <a:pt x="231775" y="78346"/>
                    </a:cubicBezTo>
                    <a:cubicBezTo>
                      <a:pt x="230717" y="75171"/>
                      <a:pt x="229412" y="72068"/>
                      <a:pt x="228600" y="68821"/>
                    </a:cubicBezTo>
                    <a:cubicBezTo>
                      <a:pt x="227291" y="63586"/>
                      <a:pt x="227320" y="57999"/>
                      <a:pt x="225425" y="52946"/>
                    </a:cubicBezTo>
                    <a:cubicBezTo>
                      <a:pt x="223632" y="48164"/>
                      <a:pt x="213481" y="36142"/>
                      <a:pt x="209550" y="33896"/>
                    </a:cubicBezTo>
                    <a:cubicBezTo>
                      <a:pt x="205761" y="31731"/>
                      <a:pt x="201083" y="31779"/>
                      <a:pt x="196850" y="30721"/>
                    </a:cubicBezTo>
                    <a:cubicBezTo>
                      <a:pt x="186267" y="31779"/>
                      <a:pt x="175464" y="31504"/>
                      <a:pt x="165100" y="33896"/>
                    </a:cubicBezTo>
                    <a:cubicBezTo>
                      <a:pt x="150543" y="37255"/>
                      <a:pt x="158753" y="40877"/>
                      <a:pt x="152400" y="49771"/>
                    </a:cubicBezTo>
                    <a:cubicBezTo>
                      <a:pt x="142105" y="64184"/>
                      <a:pt x="141506" y="62019"/>
                      <a:pt x="127000" y="65646"/>
                    </a:cubicBezTo>
                    <a:cubicBezTo>
                      <a:pt x="105583" y="87063"/>
                      <a:pt x="116469" y="81856"/>
                      <a:pt x="98425" y="87871"/>
                    </a:cubicBezTo>
                    <a:cubicBezTo>
                      <a:pt x="95250" y="92104"/>
                      <a:pt x="92965" y="97183"/>
                      <a:pt x="88900" y="100571"/>
                    </a:cubicBezTo>
                    <a:cubicBezTo>
                      <a:pt x="86329" y="102714"/>
                      <a:pt x="82451" y="102428"/>
                      <a:pt x="79375" y="103746"/>
                    </a:cubicBezTo>
                    <a:cubicBezTo>
                      <a:pt x="75025" y="105610"/>
                      <a:pt x="71107" y="108434"/>
                      <a:pt x="66675" y="110096"/>
                    </a:cubicBezTo>
                    <a:cubicBezTo>
                      <a:pt x="62589" y="111628"/>
                      <a:pt x="58061" y="111739"/>
                      <a:pt x="53975" y="113271"/>
                    </a:cubicBezTo>
                    <a:cubicBezTo>
                      <a:pt x="49543" y="114933"/>
                      <a:pt x="45625" y="117757"/>
                      <a:pt x="41275" y="119621"/>
                    </a:cubicBezTo>
                    <a:cubicBezTo>
                      <a:pt x="38199" y="120939"/>
                      <a:pt x="34743" y="121299"/>
                      <a:pt x="31750" y="122796"/>
                    </a:cubicBezTo>
                    <a:cubicBezTo>
                      <a:pt x="28337" y="124503"/>
                      <a:pt x="25880" y="128050"/>
                      <a:pt x="22225" y="129146"/>
                    </a:cubicBezTo>
                    <a:cubicBezTo>
                      <a:pt x="15057" y="131296"/>
                      <a:pt x="0" y="132321"/>
                      <a:pt x="0" y="132321"/>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2" name="Forma livre 11"/>
              <p:cNvSpPr/>
              <p:nvPr/>
            </p:nvSpPr>
            <p:spPr>
              <a:xfrm>
                <a:off x="3087885" y="3558324"/>
                <a:ext cx="404615" cy="712051"/>
              </a:xfrm>
              <a:custGeom>
                <a:avLst/>
                <a:gdLst>
                  <a:gd name="connsiteX0" fmla="*/ 404615 w 404615"/>
                  <a:gd name="connsiteY0" fmla="*/ 35776 h 712051"/>
                  <a:gd name="connsiteX1" fmla="*/ 385565 w 404615"/>
                  <a:gd name="connsiteY1" fmla="*/ 26251 h 712051"/>
                  <a:gd name="connsiteX2" fmla="*/ 379215 w 404615"/>
                  <a:gd name="connsiteY2" fmla="*/ 851 h 712051"/>
                  <a:gd name="connsiteX3" fmla="*/ 299840 w 404615"/>
                  <a:gd name="connsiteY3" fmla="*/ 4026 h 712051"/>
                  <a:gd name="connsiteX4" fmla="*/ 296665 w 404615"/>
                  <a:gd name="connsiteY4" fmla="*/ 13551 h 712051"/>
                  <a:gd name="connsiteX5" fmla="*/ 299840 w 404615"/>
                  <a:gd name="connsiteY5" fmla="*/ 80226 h 712051"/>
                  <a:gd name="connsiteX6" fmla="*/ 303015 w 404615"/>
                  <a:gd name="connsiteY6" fmla="*/ 89751 h 712051"/>
                  <a:gd name="connsiteX7" fmla="*/ 306190 w 404615"/>
                  <a:gd name="connsiteY7" fmla="*/ 102451 h 712051"/>
                  <a:gd name="connsiteX8" fmla="*/ 293490 w 404615"/>
                  <a:gd name="connsiteY8" fmla="*/ 121501 h 712051"/>
                  <a:gd name="connsiteX9" fmla="*/ 287140 w 404615"/>
                  <a:gd name="connsiteY9" fmla="*/ 131026 h 712051"/>
                  <a:gd name="connsiteX10" fmla="*/ 277615 w 404615"/>
                  <a:gd name="connsiteY10" fmla="*/ 134201 h 712051"/>
                  <a:gd name="connsiteX11" fmla="*/ 249040 w 404615"/>
                  <a:gd name="connsiteY11" fmla="*/ 156426 h 712051"/>
                  <a:gd name="connsiteX12" fmla="*/ 207765 w 404615"/>
                  <a:gd name="connsiteY12" fmla="*/ 165951 h 712051"/>
                  <a:gd name="connsiteX13" fmla="*/ 185540 w 404615"/>
                  <a:gd name="connsiteY13" fmla="*/ 172301 h 712051"/>
                  <a:gd name="connsiteX14" fmla="*/ 176015 w 404615"/>
                  <a:gd name="connsiteY14" fmla="*/ 178651 h 712051"/>
                  <a:gd name="connsiteX15" fmla="*/ 144265 w 404615"/>
                  <a:gd name="connsiteY15" fmla="*/ 175476 h 712051"/>
                  <a:gd name="connsiteX16" fmla="*/ 141090 w 404615"/>
                  <a:gd name="connsiteY16" fmla="*/ 156426 h 712051"/>
                  <a:gd name="connsiteX17" fmla="*/ 137915 w 404615"/>
                  <a:gd name="connsiteY17" fmla="*/ 146901 h 712051"/>
                  <a:gd name="connsiteX18" fmla="*/ 134740 w 404615"/>
                  <a:gd name="connsiteY18" fmla="*/ 131026 h 712051"/>
                  <a:gd name="connsiteX19" fmla="*/ 125215 w 404615"/>
                  <a:gd name="connsiteY19" fmla="*/ 121501 h 712051"/>
                  <a:gd name="connsiteX20" fmla="*/ 99815 w 404615"/>
                  <a:gd name="connsiteY20" fmla="*/ 108801 h 712051"/>
                  <a:gd name="connsiteX21" fmla="*/ 80765 w 404615"/>
                  <a:gd name="connsiteY21" fmla="*/ 111976 h 712051"/>
                  <a:gd name="connsiteX22" fmla="*/ 71240 w 404615"/>
                  <a:gd name="connsiteY22" fmla="*/ 134201 h 712051"/>
                  <a:gd name="connsiteX23" fmla="*/ 71240 w 404615"/>
                  <a:gd name="connsiteY23" fmla="*/ 172301 h 712051"/>
                  <a:gd name="connsiteX24" fmla="*/ 52190 w 404615"/>
                  <a:gd name="connsiteY24" fmla="*/ 185001 h 712051"/>
                  <a:gd name="connsiteX25" fmla="*/ 42665 w 404615"/>
                  <a:gd name="connsiteY25" fmla="*/ 191351 h 712051"/>
                  <a:gd name="connsiteX26" fmla="*/ 29965 w 404615"/>
                  <a:gd name="connsiteY26" fmla="*/ 200876 h 712051"/>
                  <a:gd name="connsiteX27" fmla="*/ 17265 w 404615"/>
                  <a:gd name="connsiteY27" fmla="*/ 207226 h 712051"/>
                  <a:gd name="connsiteX28" fmla="*/ 10915 w 404615"/>
                  <a:gd name="connsiteY28" fmla="*/ 219926 h 712051"/>
                  <a:gd name="connsiteX29" fmla="*/ 7740 w 404615"/>
                  <a:gd name="connsiteY29" fmla="*/ 232626 h 712051"/>
                  <a:gd name="connsiteX30" fmla="*/ 4565 w 404615"/>
                  <a:gd name="connsiteY30" fmla="*/ 242151 h 712051"/>
                  <a:gd name="connsiteX31" fmla="*/ 14090 w 404615"/>
                  <a:gd name="connsiteY31" fmla="*/ 289776 h 712051"/>
                  <a:gd name="connsiteX32" fmla="*/ 17265 w 404615"/>
                  <a:gd name="connsiteY32" fmla="*/ 299301 h 712051"/>
                  <a:gd name="connsiteX33" fmla="*/ 26790 w 404615"/>
                  <a:gd name="connsiteY33" fmla="*/ 305651 h 712051"/>
                  <a:gd name="connsiteX34" fmla="*/ 33140 w 404615"/>
                  <a:gd name="connsiteY34" fmla="*/ 369151 h 712051"/>
                  <a:gd name="connsiteX35" fmla="*/ 36315 w 404615"/>
                  <a:gd name="connsiteY35" fmla="*/ 378676 h 712051"/>
                  <a:gd name="connsiteX36" fmla="*/ 42665 w 404615"/>
                  <a:gd name="connsiteY36" fmla="*/ 388201 h 712051"/>
                  <a:gd name="connsiteX37" fmla="*/ 39490 w 404615"/>
                  <a:gd name="connsiteY37" fmla="*/ 416776 h 712051"/>
                  <a:gd name="connsiteX38" fmla="*/ 29965 w 404615"/>
                  <a:gd name="connsiteY38" fmla="*/ 464401 h 712051"/>
                  <a:gd name="connsiteX39" fmla="*/ 23615 w 404615"/>
                  <a:gd name="connsiteY39" fmla="*/ 524726 h 712051"/>
                  <a:gd name="connsiteX40" fmla="*/ 26790 w 404615"/>
                  <a:gd name="connsiteY40" fmla="*/ 566001 h 712051"/>
                  <a:gd name="connsiteX41" fmla="*/ 39490 w 404615"/>
                  <a:gd name="connsiteY41" fmla="*/ 585051 h 712051"/>
                  <a:gd name="connsiteX42" fmla="*/ 58540 w 404615"/>
                  <a:gd name="connsiteY42" fmla="*/ 604101 h 712051"/>
                  <a:gd name="connsiteX43" fmla="*/ 71240 w 404615"/>
                  <a:gd name="connsiteY43" fmla="*/ 632676 h 712051"/>
                  <a:gd name="connsiteX44" fmla="*/ 74415 w 404615"/>
                  <a:gd name="connsiteY44" fmla="*/ 648551 h 712051"/>
                  <a:gd name="connsiteX45" fmla="*/ 71240 w 404615"/>
                  <a:gd name="connsiteY45" fmla="*/ 661251 h 712051"/>
                  <a:gd name="connsiteX46" fmla="*/ 61715 w 404615"/>
                  <a:gd name="connsiteY46" fmla="*/ 680301 h 712051"/>
                  <a:gd name="connsiteX47" fmla="*/ 58540 w 404615"/>
                  <a:gd name="connsiteY47" fmla="*/ 693001 h 712051"/>
                  <a:gd name="connsiteX48" fmla="*/ 61715 w 404615"/>
                  <a:gd name="connsiteY48" fmla="*/ 712051 h 712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04615" h="712051">
                    <a:moveTo>
                      <a:pt x="404615" y="35776"/>
                    </a:moveTo>
                    <a:cubicBezTo>
                      <a:pt x="398340" y="33684"/>
                      <a:pt x="390041" y="31846"/>
                      <a:pt x="385565" y="26251"/>
                    </a:cubicBezTo>
                    <a:cubicBezTo>
                      <a:pt x="382962" y="22997"/>
                      <a:pt x="379373" y="1642"/>
                      <a:pt x="379215" y="851"/>
                    </a:cubicBezTo>
                    <a:cubicBezTo>
                      <a:pt x="352757" y="1909"/>
                      <a:pt x="326012" y="0"/>
                      <a:pt x="299840" y="4026"/>
                    </a:cubicBezTo>
                    <a:cubicBezTo>
                      <a:pt x="296532" y="4535"/>
                      <a:pt x="296665" y="10204"/>
                      <a:pt x="296665" y="13551"/>
                    </a:cubicBezTo>
                    <a:cubicBezTo>
                      <a:pt x="296665" y="35801"/>
                      <a:pt x="297992" y="58053"/>
                      <a:pt x="299840" y="80226"/>
                    </a:cubicBezTo>
                    <a:cubicBezTo>
                      <a:pt x="300118" y="83561"/>
                      <a:pt x="302096" y="86533"/>
                      <a:pt x="303015" y="89751"/>
                    </a:cubicBezTo>
                    <a:cubicBezTo>
                      <a:pt x="304214" y="93947"/>
                      <a:pt x="305132" y="98218"/>
                      <a:pt x="306190" y="102451"/>
                    </a:cubicBezTo>
                    <a:cubicBezTo>
                      <a:pt x="300610" y="119190"/>
                      <a:pt x="306703" y="105646"/>
                      <a:pt x="293490" y="121501"/>
                    </a:cubicBezTo>
                    <a:cubicBezTo>
                      <a:pt x="291047" y="124432"/>
                      <a:pt x="290120" y="128642"/>
                      <a:pt x="287140" y="131026"/>
                    </a:cubicBezTo>
                    <a:cubicBezTo>
                      <a:pt x="284527" y="133117"/>
                      <a:pt x="280790" y="133143"/>
                      <a:pt x="277615" y="134201"/>
                    </a:cubicBezTo>
                    <a:cubicBezTo>
                      <a:pt x="270141" y="141675"/>
                      <a:pt x="259167" y="153894"/>
                      <a:pt x="249040" y="156426"/>
                    </a:cubicBezTo>
                    <a:cubicBezTo>
                      <a:pt x="220348" y="163599"/>
                      <a:pt x="255193" y="155006"/>
                      <a:pt x="207765" y="165951"/>
                    </a:cubicBezTo>
                    <a:cubicBezTo>
                      <a:pt x="203987" y="166823"/>
                      <a:pt x="189872" y="170135"/>
                      <a:pt x="185540" y="172301"/>
                    </a:cubicBezTo>
                    <a:cubicBezTo>
                      <a:pt x="182127" y="174008"/>
                      <a:pt x="179190" y="176534"/>
                      <a:pt x="176015" y="178651"/>
                    </a:cubicBezTo>
                    <a:cubicBezTo>
                      <a:pt x="165432" y="177593"/>
                      <a:pt x="153238" y="181186"/>
                      <a:pt x="144265" y="175476"/>
                    </a:cubicBezTo>
                    <a:cubicBezTo>
                      <a:pt x="138834" y="172020"/>
                      <a:pt x="142487" y="162710"/>
                      <a:pt x="141090" y="156426"/>
                    </a:cubicBezTo>
                    <a:cubicBezTo>
                      <a:pt x="140364" y="153159"/>
                      <a:pt x="138727" y="150148"/>
                      <a:pt x="137915" y="146901"/>
                    </a:cubicBezTo>
                    <a:cubicBezTo>
                      <a:pt x="136606" y="141666"/>
                      <a:pt x="137153" y="135853"/>
                      <a:pt x="134740" y="131026"/>
                    </a:cubicBezTo>
                    <a:cubicBezTo>
                      <a:pt x="132732" y="127010"/>
                      <a:pt x="128807" y="124195"/>
                      <a:pt x="125215" y="121501"/>
                    </a:cubicBezTo>
                    <a:cubicBezTo>
                      <a:pt x="113218" y="112503"/>
                      <a:pt x="111535" y="112708"/>
                      <a:pt x="99815" y="108801"/>
                    </a:cubicBezTo>
                    <a:cubicBezTo>
                      <a:pt x="93465" y="109859"/>
                      <a:pt x="86523" y="109097"/>
                      <a:pt x="80765" y="111976"/>
                    </a:cubicBezTo>
                    <a:cubicBezTo>
                      <a:pt x="74500" y="115108"/>
                      <a:pt x="72475" y="129261"/>
                      <a:pt x="71240" y="134201"/>
                    </a:cubicBezTo>
                    <a:cubicBezTo>
                      <a:pt x="73537" y="145684"/>
                      <a:pt x="78431" y="161000"/>
                      <a:pt x="71240" y="172301"/>
                    </a:cubicBezTo>
                    <a:cubicBezTo>
                      <a:pt x="67143" y="178740"/>
                      <a:pt x="58540" y="180768"/>
                      <a:pt x="52190" y="185001"/>
                    </a:cubicBezTo>
                    <a:cubicBezTo>
                      <a:pt x="49015" y="187118"/>
                      <a:pt x="45718" y="189061"/>
                      <a:pt x="42665" y="191351"/>
                    </a:cubicBezTo>
                    <a:cubicBezTo>
                      <a:pt x="38432" y="194526"/>
                      <a:pt x="34452" y="198071"/>
                      <a:pt x="29965" y="200876"/>
                    </a:cubicBezTo>
                    <a:cubicBezTo>
                      <a:pt x="25951" y="203384"/>
                      <a:pt x="21498" y="205109"/>
                      <a:pt x="17265" y="207226"/>
                    </a:cubicBezTo>
                    <a:cubicBezTo>
                      <a:pt x="15148" y="211459"/>
                      <a:pt x="12577" y="215494"/>
                      <a:pt x="10915" y="219926"/>
                    </a:cubicBezTo>
                    <a:cubicBezTo>
                      <a:pt x="9383" y="224012"/>
                      <a:pt x="8939" y="228430"/>
                      <a:pt x="7740" y="232626"/>
                    </a:cubicBezTo>
                    <a:cubicBezTo>
                      <a:pt x="6821" y="235844"/>
                      <a:pt x="5623" y="238976"/>
                      <a:pt x="4565" y="242151"/>
                    </a:cubicBezTo>
                    <a:cubicBezTo>
                      <a:pt x="10298" y="310943"/>
                      <a:pt x="0" y="261596"/>
                      <a:pt x="14090" y="289776"/>
                    </a:cubicBezTo>
                    <a:cubicBezTo>
                      <a:pt x="15587" y="292769"/>
                      <a:pt x="15174" y="296688"/>
                      <a:pt x="17265" y="299301"/>
                    </a:cubicBezTo>
                    <a:cubicBezTo>
                      <a:pt x="19649" y="302281"/>
                      <a:pt x="23615" y="303534"/>
                      <a:pt x="26790" y="305651"/>
                    </a:cubicBezTo>
                    <a:cubicBezTo>
                      <a:pt x="28907" y="326818"/>
                      <a:pt x="30389" y="348057"/>
                      <a:pt x="33140" y="369151"/>
                    </a:cubicBezTo>
                    <a:cubicBezTo>
                      <a:pt x="33573" y="372470"/>
                      <a:pt x="34818" y="375683"/>
                      <a:pt x="36315" y="378676"/>
                    </a:cubicBezTo>
                    <a:cubicBezTo>
                      <a:pt x="38022" y="382089"/>
                      <a:pt x="40548" y="385026"/>
                      <a:pt x="42665" y="388201"/>
                    </a:cubicBezTo>
                    <a:cubicBezTo>
                      <a:pt x="41607" y="397726"/>
                      <a:pt x="41256" y="407357"/>
                      <a:pt x="39490" y="416776"/>
                    </a:cubicBezTo>
                    <a:cubicBezTo>
                      <a:pt x="30328" y="465639"/>
                      <a:pt x="34614" y="410942"/>
                      <a:pt x="29965" y="464401"/>
                    </a:cubicBezTo>
                    <a:cubicBezTo>
                      <a:pt x="24883" y="522848"/>
                      <a:pt x="31092" y="494817"/>
                      <a:pt x="23615" y="524726"/>
                    </a:cubicBezTo>
                    <a:cubicBezTo>
                      <a:pt x="24673" y="538484"/>
                      <a:pt x="25078" y="552309"/>
                      <a:pt x="26790" y="566001"/>
                    </a:cubicBezTo>
                    <a:cubicBezTo>
                      <a:pt x="28267" y="577817"/>
                      <a:pt x="31782" y="575801"/>
                      <a:pt x="39490" y="585051"/>
                    </a:cubicBezTo>
                    <a:cubicBezTo>
                      <a:pt x="54965" y="603622"/>
                      <a:pt x="34203" y="585848"/>
                      <a:pt x="58540" y="604101"/>
                    </a:cubicBezTo>
                    <a:cubicBezTo>
                      <a:pt x="66097" y="626771"/>
                      <a:pt x="61177" y="617582"/>
                      <a:pt x="71240" y="632676"/>
                    </a:cubicBezTo>
                    <a:cubicBezTo>
                      <a:pt x="72298" y="637968"/>
                      <a:pt x="74415" y="643155"/>
                      <a:pt x="74415" y="648551"/>
                    </a:cubicBezTo>
                    <a:cubicBezTo>
                      <a:pt x="74415" y="652915"/>
                      <a:pt x="72439" y="657055"/>
                      <a:pt x="71240" y="661251"/>
                    </a:cubicBezTo>
                    <a:cubicBezTo>
                      <a:pt x="67954" y="672753"/>
                      <a:pt x="68672" y="669865"/>
                      <a:pt x="61715" y="680301"/>
                    </a:cubicBezTo>
                    <a:cubicBezTo>
                      <a:pt x="60657" y="684534"/>
                      <a:pt x="58540" y="688637"/>
                      <a:pt x="58540" y="693001"/>
                    </a:cubicBezTo>
                    <a:cubicBezTo>
                      <a:pt x="58540" y="699439"/>
                      <a:pt x="61715" y="712051"/>
                      <a:pt x="61715" y="712051"/>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6" name="Forma livre 15"/>
              <p:cNvSpPr/>
              <p:nvPr/>
            </p:nvSpPr>
            <p:spPr>
              <a:xfrm>
                <a:off x="3145631" y="4159033"/>
                <a:ext cx="714375" cy="489167"/>
              </a:xfrm>
              <a:custGeom>
                <a:avLst/>
                <a:gdLst>
                  <a:gd name="connsiteX0" fmla="*/ 4763 w 714375"/>
                  <a:gd name="connsiteY0" fmla="*/ 108167 h 489167"/>
                  <a:gd name="connsiteX1" fmla="*/ 19050 w 714375"/>
                  <a:gd name="connsiteY1" fmla="*/ 108167 h 489167"/>
                  <a:gd name="connsiteX2" fmla="*/ 57150 w 714375"/>
                  <a:gd name="connsiteY2" fmla="*/ 105786 h 489167"/>
                  <a:gd name="connsiteX3" fmla="*/ 64294 w 714375"/>
                  <a:gd name="connsiteY3" fmla="*/ 103405 h 489167"/>
                  <a:gd name="connsiteX4" fmla="*/ 80963 w 714375"/>
                  <a:gd name="connsiteY4" fmla="*/ 91498 h 489167"/>
                  <a:gd name="connsiteX5" fmla="*/ 104775 w 714375"/>
                  <a:gd name="connsiteY5" fmla="*/ 62923 h 489167"/>
                  <a:gd name="connsiteX6" fmla="*/ 111919 w 714375"/>
                  <a:gd name="connsiteY6" fmla="*/ 55780 h 489167"/>
                  <a:gd name="connsiteX7" fmla="*/ 119063 w 714375"/>
                  <a:gd name="connsiteY7" fmla="*/ 48636 h 489167"/>
                  <a:gd name="connsiteX8" fmla="*/ 133350 w 714375"/>
                  <a:gd name="connsiteY8" fmla="*/ 46255 h 489167"/>
                  <a:gd name="connsiteX9" fmla="*/ 140494 w 714375"/>
                  <a:gd name="connsiteY9" fmla="*/ 39111 h 489167"/>
                  <a:gd name="connsiteX10" fmla="*/ 147638 w 714375"/>
                  <a:gd name="connsiteY10" fmla="*/ 34348 h 489167"/>
                  <a:gd name="connsiteX11" fmla="*/ 161925 w 714375"/>
                  <a:gd name="connsiteY11" fmla="*/ 20061 h 489167"/>
                  <a:gd name="connsiteX12" fmla="*/ 169069 w 714375"/>
                  <a:gd name="connsiteY12" fmla="*/ 12917 h 489167"/>
                  <a:gd name="connsiteX13" fmla="*/ 183357 w 714375"/>
                  <a:gd name="connsiteY13" fmla="*/ 8155 h 489167"/>
                  <a:gd name="connsiteX14" fmla="*/ 190500 w 714375"/>
                  <a:gd name="connsiteY14" fmla="*/ 5773 h 489167"/>
                  <a:gd name="connsiteX15" fmla="*/ 242888 w 714375"/>
                  <a:gd name="connsiteY15" fmla="*/ 12917 h 489167"/>
                  <a:gd name="connsiteX16" fmla="*/ 250032 w 714375"/>
                  <a:gd name="connsiteY16" fmla="*/ 20061 h 489167"/>
                  <a:gd name="connsiteX17" fmla="*/ 247650 w 714375"/>
                  <a:gd name="connsiteY17" fmla="*/ 36730 h 489167"/>
                  <a:gd name="connsiteX18" fmla="*/ 245269 w 714375"/>
                  <a:gd name="connsiteY18" fmla="*/ 43873 h 489167"/>
                  <a:gd name="connsiteX19" fmla="*/ 247650 w 714375"/>
                  <a:gd name="connsiteY19" fmla="*/ 53398 h 489167"/>
                  <a:gd name="connsiteX20" fmla="*/ 271463 w 714375"/>
                  <a:gd name="connsiteY20" fmla="*/ 55780 h 489167"/>
                  <a:gd name="connsiteX21" fmla="*/ 280988 w 714375"/>
                  <a:gd name="connsiteY21" fmla="*/ 60542 h 489167"/>
                  <a:gd name="connsiteX22" fmla="*/ 288132 w 714375"/>
                  <a:gd name="connsiteY22" fmla="*/ 65305 h 489167"/>
                  <a:gd name="connsiteX23" fmla="*/ 300038 w 714375"/>
                  <a:gd name="connsiteY23" fmla="*/ 67686 h 489167"/>
                  <a:gd name="connsiteX24" fmla="*/ 376238 w 714375"/>
                  <a:gd name="connsiteY24" fmla="*/ 70067 h 489167"/>
                  <a:gd name="connsiteX25" fmla="*/ 404813 w 714375"/>
                  <a:gd name="connsiteY25" fmla="*/ 81973 h 489167"/>
                  <a:gd name="connsiteX26" fmla="*/ 421482 w 714375"/>
                  <a:gd name="connsiteY26" fmla="*/ 101023 h 489167"/>
                  <a:gd name="connsiteX27" fmla="*/ 428625 w 714375"/>
                  <a:gd name="connsiteY27" fmla="*/ 103405 h 489167"/>
                  <a:gd name="connsiteX28" fmla="*/ 442913 w 714375"/>
                  <a:gd name="connsiteY28" fmla="*/ 115311 h 489167"/>
                  <a:gd name="connsiteX29" fmla="*/ 478632 w 714375"/>
                  <a:gd name="connsiteY29" fmla="*/ 120073 h 489167"/>
                  <a:gd name="connsiteX30" fmla="*/ 492919 w 714375"/>
                  <a:gd name="connsiteY30" fmla="*/ 124836 h 489167"/>
                  <a:gd name="connsiteX31" fmla="*/ 500063 w 714375"/>
                  <a:gd name="connsiteY31" fmla="*/ 127217 h 489167"/>
                  <a:gd name="connsiteX32" fmla="*/ 507207 w 714375"/>
                  <a:gd name="connsiteY32" fmla="*/ 131980 h 489167"/>
                  <a:gd name="connsiteX33" fmla="*/ 514350 w 714375"/>
                  <a:gd name="connsiteY33" fmla="*/ 134361 h 489167"/>
                  <a:gd name="connsiteX34" fmla="*/ 516732 w 714375"/>
                  <a:gd name="connsiteY34" fmla="*/ 141505 h 489167"/>
                  <a:gd name="connsiteX35" fmla="*/ 523875 w 714375"/>
                  <a:gd name="connsiteY35" fmla="*/ 148648 h 489167"/>
                  <a:gd name="connsiteX36" fmla="*/ 533400 w 714375"/>
                  <a:gd name="connsiteY36" fmla="*/ 165317 h 489167"/>
                  <a:gd name="connsiteX37" fmla="*/ 545307 w 714375"/>
                  <a:gd name="connsiteY37" fmla="*/ 179605 h 489167"/>
                  <a:gd name="connsiteX38" fmla="*/ 547688 w 714375"/>
                  <a:gd name="connsiteY38" fmla="*/ 189130 h 489167"/>
                  <a:gd name="connsiteX39" fmla="*/ 559594 w 714375"/>
                  <a:gd name="connsiteY39" fmla="*/ 191511 h 489167"/>
                  <a:gd name="connsiteX40" fmla="*/ 566738 w 714375"/>
                  <a:gd name="connsiteY40" fmla="*/ 193892 h 489167"/>
                  <a:gd name="connsiteX41" fmla="*/ 595313 w 714375"/>
                  <a:gd name="connsiteY41" fmla="*/ 189130 h 489167"/>
                  <a:gd name="connsiteX42" fmla="*/ 604838 w 714375"/>
                  <a:gd name="connsiteY42" fmla="*/ 186748 h 489167"/>
                  <a:gd name="connsiteX43" fmla="*/ 628650 w 714375"/>
                  <a:gd name="connsiteY43" fmla="*/ 191511 h 489167"/>
                  <a:gd name="connsiteX44" fmla="*/ 647700 w 714375"/>
                  <a:gd name="connsiteY44" fmla="*/ 196273 h 489167"/>
                  <a:gd name="connsiteX45" fmla="*/ 669132 w 714375"/>
                  <a:gd name="connsiteY45" fmla="*/ 208180 h 489167"/>
                  <a:gd name="connsiteX46" fmla="*/ 676275 w 714375"/>
                  <a:gd name="connsiteY46" fmla="*/ 212942 h 489167"/>
                  <a:gd name="connsiteX47" fmla="*/ 683419 w 714375"/>
                  <a:gd name="connsiteY47" fmla="*/ 222467 h 489167"/>
                  <a:gd name="connsiteX48" fmla="*/ 692944 w 714375"/>
                  <a:gd name="connsiteY48" fmla="*/ 236755 h 489167"/>
                  <a:gd name="connsiteX49" fmla="*/ 690563 w 714375"/>
                  <a:gd name="connsiteY49" fmla="*/ 243898 h 489167"/>
                  <a:gd name="connsiteX50" fmla="*/ 676275 w 714375"/>
                  <a:gd name="connsiteY50" fmla="*/ 255805 h 489167"/>
                  <a:gd name="connsiteX51" fmla="*/ 661988 w 714375"/>
                  <a:gd name="connsiteY51" fmla="*/ 272473 h 489167"/>
                  <a:gd name="connsiteX52" fmla="*/ 659607 w 714375"/>
                  <a:gd name="connsiteY52" fmla="*/ 279617 h 489167"/>
                  <a:gd name="connsiteX53" fmla="*/ 647700 w 714375"/>
                  <a:gd name="connsiteY53" fmla="*/ 293905 h 489167"/>
                  <a:gd name="connsiteX54" fmla="*/ 642938 w 714375"/>
                  <a:gd name="connsiteY54" fmla="*/ 303430 h 489167"/>
                  <a:gd name="connsiteX55" fmla="*/ 640557 w 714375"/>
                  <a:gd name="connsiteY55" fmla="*/ 315336 h 489167"/>
                  <a:gd name="connsiteX56" fmla="*/ 626269 w 714375"/>
                  <a:gd name="connsiteY56" fmla="*/ 327242 h 489167"/>
                  <a:gd name="connsiteX57" fmla="*/ 623888 w 714375"/>
                  <a:gd name="connsiteY57" fmla="*/ 346292 h 489167"/>
                  <a:gd name="connsiteX58" fmla="*/ 616744 w 714375"/>
                  <a:gd name="connsiteY58" fmla="*/ 353436 h 489167"/>
                  <a:gd name="connsiteX59" fmla="*/ 611982 w 714375"/>
                  <a:gd name="connsiteY59" fmla="*/ 362961 h 489167"/>
                  <a:gd name="connsiteX60" fmla="*/ 607219 w 714375"/>
                  <a:gd name="connsiteY60" fmla="*/ 370105 h 489167"/>
                  <a:gd name="connsiteX61" fmla="*/ 604838 w 714375"/>
                  <a:gd name="connsiteY61" fmla="*/ 377248 h 489167"/>
                  <a:gd name="connsiteX62" fmla="*/ 602457 w 714375"/>
                  <a:gd name="connsiteY62" fmla="*/ 398680 h 489167"/>
                  <a:gd name="connsiteX63" fmla="*/ 616744 w 714375"/>
                  <a:gd name="connsiteY63" fmla="*/ 408205 h 489167"/>
                  <a:gd name="connsiteX64" fmla="*/ 626269 w 714375"/>
                  <a:gd name="connsiteY64" fmla="*/ 424873 h 489167"/>
                  <a:gd name="connsiteX65" fmla="*/ 631032 w 714375"/>
                  <a:gd name="connsiteY65" fmla="*/ 441542 h 489167"/>
                  <a:gd name="connsiteX66" fmla="*/ 640557 w 714375"/>
                  <a:gd name="connsiteY66" fmla="*/ 446305 h 489167"/>
                  <a:gd name="connsiteX67" fmla="*/ 657225 w 714375"/>
                  <a:gd name="connsiteY67" fmla="*/ 460592 h 489167"/>
                  <a:gd name="connsiteX68" fmla="*/ 671513 w 714375"/>
                  <a:gd name="connsiteY68" fmla="*/ 467736 h 489167"/>
                  <a:gd name="connsiteX69" fmla="*/ 685800 w 714375"/>
                  <a:gd name="connsiteY69" fmla="*/ 479642 h 489167"/>
                  <a:gd name="connsiteX70" fmla="*/ 707232 w 714375"/>
                  <a:gd name="connsiteY70" fmla="*/ 484405 h 489167"/>
                  <a:gd name="connsiteX71" fmla="*/ 714375 w 714375"/>
                  <a:gd name="connsiteY71" fmla="*/ 489167 h 489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714375" h="489167">
                    <a:moveTo>
                      <a:pt x="4763" y="108167"/>
                    </a:moveTo>
                    <a:cubicBezTo>
                      <a:pt x="23815" y="101817"/>
                      <a:pt x="0" y="108167"/>
                      <a:pt x="19050" y="108167"/>
                    </a:cubicBezTo>
                    <a:cubicBezTo>
                      <a:pt x="31775" y="108167"/>
                      <a:pt x="44450" y="106580"/>
                      <a:pt x="57150" y="105786"/>
                    </a:cubicBezTo>
                    <a:cubicBezTo>
                      <a:pt x="59531" y="104992"/>
                      <a:pt x="62251" y="104864"/>
                      <a:pt x="64294" y="103405"/>
                    </a:cubicBezTo>
                    <a:cubicBezTo>
                      <a:pt x="84072" y="89278"/>
                      <a:pt x="64820" y="96881"/>
                      <a:pt x="80963" y="91498"/>
                    </a:cubicBezTo>
                    <a:cubicBezTo>
                      <a:pt x="94222" y="71610"/>
                      <a:pt x="86443" y="81255"/>
                      <a:pt x="104775" y="62923"/>
                    </a:cubicBezTo>
                    <a:lnTo>
                      <a:pt x="111919" y="55780"/>
                    </a:lnTo>
                    <a:cubicBezTo>
                      <a:pt x="114300" y="53399"/>
                      <a:pt x="115741" y="49190"/>
                      <a:pt x="119063" y="48636"/>
                    </a:cubicBezTo>
                    <a:lnTo>
                      <a:pt x="133350" y="46255"/>
                    </a:lnTo>
                    <a:cubicBezTo>
                      <a:pt x="135731" y="43874"/>
                      <a:pt x="137907" y="41267"/>
                      <a:pt x="140494" y="39111"/>
                    </a:cubicBezTo>
                    <a:cubicBezTo>
                      <a:pt x="142693" y="37279"/>
                      <a:pt x="145499" y="36249"/>
                      <a:pt x="147638" y="34348"/>
                    </a:cubicBezTo>
                    <a:cubicBezTo>
                      <a:pt x="152672" y="29874"/>
                      <a:pt x="157163" y="24823"/>
                      <a:pt x="161925" y="20061"/>
                    </a:cubicBezTo>
                    <a:cubicBezTo>
                      <a:pt x="164306" y="17680"/>
                      <a:pt x="165874" y="13982"/>
                      <a:pt x="169069" y="12917"/>
                    </a:cubicBezTo>
                    <a:lnTo>
                      <a:pt x="183357" y="8155"/>
                    </a:lnTo>
                    <a:lnTo>
                      <a:pt x="190500" y="5773"/>
                    </a:lnTo>
                    <a:cubicBezTo>
                      <a:pt x="216389" y="7136"/>
                      <a:pt x="227387" y="0"/>
                      <a:pt x="242888" y="12917"/>
                    </a:cubicBezTo>
                    <a:cubicBezTo>
                      <a:pt x="245475" y="15073"/>
                      <a:pt x="247651" y="17680"/>
                      <a:pt x="250032" y="20061"/>
                    </a:cubicBezTo>
                    <a:cubicBezTo>
                      <a:pt x="249238" y="25617"/>
                      <a:pt x="248751" y="31226"/>
                      <a:pt x="247650" y="36730"/>
                    </a:cubicBezTo>
                    <a:cubicBezTo>
                      <a:pt x="247158" y="39191"/>
                      <a:pt x="245269" y="41363"/>
                      <a:pt x="245269" y="43873"/>
                    </a:cubicBezTo>
                    <a:cubicBezTo>
                      <a:pt x="245269" y="47146"/>
                      <a:pt x="244671" y="52044"/>
                      <a:pt x="247650" y="53398"/>
                    </a:cubicBezTo>
                    <a:cubicBezTo>
                      <a:pt x="254912" y="56699"/>
                      <a:pt x="263525" y="54986"/>
                      <a:pt x="271463" y="55780"/>
                    </a:cubicBezTo>
                    <a:cubicBezTo>
                      <a:pt x="274638" y="57367"/>
                      <a:pt x="277906" y="58781"/>
                      <a:pt x="280988" y="60542"/>
                    </a:cubicBezTo>
                    <a:cubicBezTo>
                      <a:pt x="283473" y="61962"/>
                      <a:pt x="285452" y="64300"/>
                      <a:pt x="288132" y="65305"/>
                    </a:cubicBezTo>
                    <a:cubicBezTo>
                      <a:pt x="291922" y="66726"/>
                      <a:pt x="295997" y="67468"/>
                      <a:pt x="300038" y="67686"/>
                    </a:cubicBezTo>
                    <a:cubicBezTo>
                      <a:pt x="325413" y="69058"/>
                      <a:pt x="350838" y="69273"/>
                      <a:pt x="376238" y="70067"/>
                    </a:cubicBezTo>
                    <a:cubicBezTo>
                      <a:pt x="398215" y="81056"/>
                      <a:pt x="388400" y="77870"/>
                      <a:pt x="404813" y="81973"/>
                    </a:cubicBezTo>
                    <a:cubicBezTo>
                      <a:pt x="411960" y="92693"/>
                      <a:pt x="411558" y="96061"/>
                      <a:pt x="421482" y="101023"/>
                    </a:cubicBezTo>
                    <a:cubicBezTo>
                      <a:pt x="423727" y="102146"/>
                      <a:pt x="426244" y="102611"/>
                      <a:pt x="428625" y="103405"/>
                    </a:cubicBezTo>
                    <a:cubicBezTo>
                      <a:pt x="431160" y="105939"/>
                      <a:pt x="438605" y="114317"/>
                      <a:pt x="442913" y="115311"/>
                    </a:cubicBezTo>
                    <a:cubicBezTo>
                      <a:pt x="490100" y="126201"/>
                      <a:pt x="449086" y="112015"/>
                      <a:pt x="478632" y="120073"/>
                    </a:cubicBezTo>
                    <a:cubicBezTo>
                      <a:pt x="483475" y="121394"/>
                      <a:pt x="488157" y="123248"/>
                      <a:pt x="492919" y="124836"/>
                    </a:cubicBezTo>
                    <a:lnTo>
                      <a:pt x="500063" y="127217"/>
                    </a:lnTo>
                    <a:cubicBezTo>
                      <a:pt x="502444" y="128805"/>
                      <a:pt x="504647" y="130700"/>
                      <a:pt x="507207" y="131980"/>
                    </a:cubicBezTo>
                    <a:cubicBezTo>
                      <a:pt x="509452" y="133102"/>
                      <a:pt x="512575" y="132586"/>
                      <a:pt x="514350" y="134361"/>
                    </a:cubicBezTo>
                    <a:cubicBezTo>
                      <a:pt x="516125" y="136136"/>
                      <a:pt x="515340" y="139416"/>
                      <a:pt x="516732" y="141505"/>
                    </a:cubicBezTo>
                    <a:cubicBezTo>
                      <a:pt x="518600" y="144307"/>
                      <a:pt x="521719" y="146061"/>
                      <a:pt x="523875" y="148648"/>
                    </a:cubicBezTo>
                    <a:cubicBezTo>
                      <a:pt x="529152" y="154981"/>
                      <a:pt x="529163" y="157901"/>
                      <a:pt x="533400" y="165317"/>
                    </a:cubicBezTo>
                    <a:cubicBezTo>
                      <a:pt x="537820" y="173052"/>
                      <a:pt x="538741" y="173039"/>
                      <a:pt x="545307" y="179605"/>
                    </a:cubicBezTo>
                    <a:cubicBezTo>
                      <a:pt x="546101" y="182780"/>
                      <a:pt x="545174" y="187035"/>
                      <a:pt x="547688" y="189130"/>
                    </a:cubicBezTo>
                    <a:cubicBezTo>
                      <a:pt x="550797" y="191721"/>
                      <a:pt x="555668" y="190529"/>
                      <a:pt x="559594" y="191511"/>
                    </a:cubicBezTo>
                    <a:cubicBezTo>
                      <a:pt x="562029" y="192120"/>
                      <a:pt x="564357" y="193098"/>
                      <a:pt x="566738" y="193892"/>
                    </a:cubicBezTo>
                    <a:cubicBezTo>
                      <a:pt x="582692" y="188575"/>
                      <a:pt x="565685" y="193689"/>
                      <a:pt x="595313" y="189130"/>
                    </a:cubicBezTo>
                    <a:cubicBezTo>
                      <a:pt x="598548" y="188632"/>
                      <a:pt x="601663" y="187542"/>
                      <a:pt x="604838" y="186748"/>
                    </a:cubicBezTo>
                    <a:cubicBezTo>
                      <a:pt x="612775" y="188336"/>
                      <a:pt x="620971" y="188952"/>
                      <a:pt x="628650" y="191511"/>
                    </a:cubicBezTo>
                    <a:cubicBezTo>
                      <a:pt x="639634" y="195172"/>
                      <a:pt x="633333" y="193400"/>
                      <a:pt x="647700" y="196273"/>
                    </a:cubicBezTo>
                    <a:cubicBezTo>
                      <a:pt x="664877" y="203144"/>
                      <a:pt x="654716" y="197883"/>
                      <a:pt x="669132" y="208180"/>
                    </a:cubicBezTo>
                    <a:cubicBezTo>
                      <a:pt x="671461" y="209843"/>
                      <a:pt x="674252" y="210919"/>
                      <a:pt x="676275" y="212942"/>
                    </a:cubicBezTo>
                    <a:cubicBezTo>
                      <a:pt x="679081" y="215748"/>
                      <a:pt x="681143" y="219216"/>
                      <a:pt x="683419" y="222467"/>
                    </a:cubicBezTo>
                    <a:cubicBezTo>
                      <a:pt x="686701" y="227156"/>
                      <a:pt x="692944" y="236755"/>
                      <a:pt x="692944" y="236755"/>
                    </a:cubicBezTo>
                    <a:cubicBezTo>
                      <a:pt x="692150" y="239136"/>
                      <a:pt x="691955" y="241810"/>
                      <a:pt x="690563" y="243898"/>
                    </a:cubicBezTo>
                    <a:cubicBezTo>
                      <a:pt x="685058" y="252155"/>
                      <a:pt x="683108" y="249948"/>
                      <a:pt x="676275" y="255805"/>
                    </a:cubicBezTo>
                    <a:cubicBezTo>
                      <a:pt x="667293" y="263504"/>
                      <a:pt x="667605" y="264047"/>
                      <a:pt x="661988" y="272473"/>
                    </a:cubicBezTo>
                    <a:cubicBezTo>
                      <a:pt x="661194" y="274854"/>
                      <a:pt x="660730" y="277372"/>
                      <a:pt x="659607" y="279617"/>
                    </a:cubicBezTo>
                    <a:cubicBezTo>
                      <a:pt x="656292" y="286247"/>
                      <a:pt x="652966" y="288639"/>
                      <a:pt x="647700" y="293905"/>
                    </a:cubicBezTo>
                    <a:cubicBezTo>
                      <a:pt x="646113" y="297080"/>
                      <a:pt x="644060" y="300062"/>
                      <a:pt x="642938" y="303430"/>
                    </a:cubicBezTo>
                    <a:cubicBezTo>
                      <a:pt x="641658" y="307270"/>
                      <a:pt x="642367" y="311716"/>
                      <a:pt x="640557" y="315336"/>
                    </a:cubicBezTo>
                    <a:cubicBezTo>
                      <a:pt x="638265" y="319921"/>
                      <a:pt x="630373" y="324507"/>
                      <a:pt x="626269" y="327242"/>
                    </a:cubicBezTo>
                    <a:cubicBezTo>
                      <a:pt x="625475" y="333592"/>
                      <a:pt x="626075" y="340278"/>
                      <a:pt x="623888" y="346292"/>
                    </a:cubicBezTo>
                    <a:cubicBezTo>
                      <a:pt x="622737" y="349457"/>
                      <a:pt x="618701" y="350696"/>
                      <a:pt x="616744" y="353436"/>
                    </a:cubicBezTo>
                    <a:cubicBezTo>
                      <a:pt x="614681" y="356325"/>
                      <a:pt x="613743" y="359879"/>
                      <a:pt x="611982" y="362961"/>
                    </a:cubicBezTo>
                    <a:cubicBezTo>
                      <a:pt x="610562" y="365446"/>
                      <a:pt x="608807" y="367724"/>
                      <a:pt x="607219" y="370105"/>
                    </a:cubicBezTo>
                    <a:cubicBezTo>
                      <a:pt x="606425" y="372486"/>
                      <a:pt x="605960" y="375003"/>
                      <a:pt x="604838" y="377248"/>
                    </a:cubicBezTo>
                    <a:cubicBezTo>
                      <a:pt x="600736" y="385452"/>
                      <a:pt x="593971" y="386558"/>
                      <a:pt x="602457" y="398680"/>
                    </a:cubicBezTo>
                    <a:cubicBezTo>
                      <a:pt x="605739" y="403369"/>
                      <a:pt x="616744" y="408205"/>
                      <a:pt x="616744" y="408205"/>
                    </a:cubicBezTo>
                    <a:cubicBezTo>
                      <a:pt x="623005" y="433253"/>
                      <a:pt x="613658" y="402805"/>
                      <a:pt x="626269" y="424873"/>
                    </a:cubicBezTo>
                    <a:cubicBezTo>
                      <a:pt x="626354" y="425022"/>
                      <a:pt x="629843" y="440353"/>
                      <a:pt x="631032" y="441542"/>
                    </a:cubicBezTo>
                    <a:cubicBezTo>
                      <a:pt x="633542" y="444052"/>
                      <a:pt x="637547" y="444424"/>
                      <a:pt x="640557" y="446305"/>
                    </a:cubicBezTo>
                    <a:cubicBezTo>
                      <a:pt x="654831" y="455226"/>
                      <a:pt x="645532" y="450847"/>
                      <a:pt x="657225" y="460592"/>
                    </a:cubicBezTo>
                    <a:cubicBezTo>
                      <a:pt x="663380" y="465722"/>
                      <a:pt x="664353" y="465350"/>
                      <a:pt x="671513" y="467736"/>
                    </a:cubicBezTo>
                    <a:cubicBezTo>
                      <a:pt x="675803" y="472026"/>
                      <a:pt x="679999" y="477156"/>
                      <a:pt x="685800" y="479642"/>
                    </a:cubicBezTo>
                    <a:cubicBezTo>
                      <a:pt x="688739" y="480902"/>
                      <a:pt x="705118" y="483982"/>
                      <a:pt x="707232" y="484405"/>
                    </a:cubicBezTo>
                    <a:lnTo>
                      <a:pt x="714375" y="489167"/>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7" name="Forma livre 16"/>
              <p:cNvSpPr/>
              <p:nvPr/>
            </p:nvSpPr>
            <p:spPr>
              <a:xfrm>
                <a:off x="3857692" y="4305300"/>
                <a:ext cx="90473" cy="338138"/>
              </a:xfrm>
              <a:custGeom>
                <a:avLst/>
                <a:gdLst>
                  <a:gd name="connsiteX0" fmla="*/ 4696 w 90473"/>
                  <a:gd name="connsiteY0" fmla="*/ 338138 h 338138"/>
                  <a:gd name="connsiteX1" fmla="*/ 16602 w 90473"/>
                  <a:gd name="connsiteY1" fmla="*/ 314325 h 338138"/>
                  <a:gd name="connsiteX2" fmla="*/ 23746 w 90473"/>
                  <a:gd name="connsiteY2" fmla="*/ 307181 h 338138"/>
                  <a:gd name="connsiteX3" fmla="*/ 26127 w 90473"/>
                  <a:gd name="connsiteY3" fmla="*/ 300038 h 338138"/>
                  <a:gd name="connsiteX4" fmla="*/ 45177 w 90473"/>
                  <a:gd name="connsiteY4" fmla="*/ 292894 h 338138"/>
                  <a:gd name="connsiteX5" fmla="*/ 52321 w 90473"/>
                  <a:gd name="connsiteY5" fmla="*/ 285750 h 338138"/>
                  <a:gd name="connsiteX6" fmla="*/ 54702 w 90473"/>
                  <a:gd name="connsiteY6" fmla="*/ 276225 h 338138"/>
                  <a:gd name="connsiteX7" fmla="*/ 59464 w 90473"/>
                  <a:gd name="connsiteY7" fmla="*/ 269081 h 338138"/>
                  <a:gd name="connsiteX8" fmla="*/ 61846 w 90473"/>
                  <a:gd name="connsiteY8" fmla="*/ 254794 h 338138"/>
                  <a:gd name="connsiteX9" fmla="*/ 61846 w 90473"/>
                  <a:gd name="connsiteY9" fmla="*/ 173831 h 338138"/>
                  <a:gd name="connsiteX10" fmla="*/ 64227 w 90473"/>
                  <a:gd name="connsiteY10" fmla="*/ 159544 h 338138"/>
                  <a:gd name="connsiteX11" fmla="*/ 68989 w 90473"/>
                  <a:gd name="connsiteY11" fmla="*/ 150019 h 338138"/>
                  <a:gd name="connsiteX12" fmla="*/ 71371 w 90473"/>
                  <a:gd name="connsiteY12" fmla="*/ 123825 h 338138"/>
                  <a:gd name="connsiteX13" fmla="*/ 76133 w 90473"/>
                  <a:gd name="connsiteY13" fmla="*/ 104775 h 338138"/>
                  <a:gd name="connsiteX14" fmla="*/ 80896 w 90473"/>
                  <a:gd name="connsiteY14" fmla="*/ 85725 h 338138"/>
                  <a:gd name="connsiteX15" fmla="*/ 83277 w 90473"/>
                  <a:gd name="connsiteY15" fmla="*/ 78581 h 338138"/>
                  <a:gd name="connsiteX16" fmla="*/ 88039 w 90473"/>
                  <a:gd name="connsiteY16" fmla="*/ 59531 h 338138"/>
                  <a:gd name="connsiteX17" fmla="*/ 83277 w 90473"/>
                  <a:gd name="connsiteY17" fmla="*/ 4763 h 338138"/>
                  <a:gd name="connsiteX18" fmla="*/ 80896 w 90473"/>
                  <a:gd name="connsiteY18"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0473" h="338138">
                    <a:moveTo>
                      <a:pt x="4696" y="338138"/>
                    </a:moveTo>
                    <a:cubicBezTo>
                      <a:pt x="680" y="322079"/>
                      <a:pt x="0" y="330927"/>
                      <a:pt x="16602" y="314325"/>
                    </a:cubicBezTo>
                    <a:lnTo>
                      <a:pt x="23746" y="307181"/>
                    </a:lnTo>
                    <a:cubicBezTo>
                      <a:pt x="24540" y="304800"/>
                      <a:pt x="24559" y="301998"/>
                      <a:pt x="26127" y="300038"/>
                    </a:cubicBezTo>
                    <a:cubicBezTo>
                      <a:pt x="30799" y="294198"/>
                      <a:pt x="38721" y="294185"/>
                      <a:pt x="45177" y="292894"/>
                    </a:cubicBezTo>
                    <a:cubicBezTo>
                      <a:pt x="47558" y="290513"/>
                      <a:pt x="50650" y="288674"/>
                      <a:pt x="52321" y="285750"/>
                    </a:cubicBezTo>
                    <a:cubicBezTo>
                      <a:pt x="53945" y="282908"/>
                      <a:pt x="53413" y="279233"/>
                      <a:pt x="54702" y="276225"/>
                    </a:cubicBezTo>
                    <a:cubicBezTo>
                      <a:pt x="55829" y="273594"/>
                      <a:pt x="57877" y="271462"/>
                      <a:pt x="59464" y="269081"/>
                    </a:cubicBezTo>
                    <a:cubicBezTo>
                      <a:pt x="60258" y="264319"/>
                      <a:pt x="61846" y="259622"/>
                      <a:pt x="61846" y="254794"/>
                    </a:cubicBezTo>
                    <a:cubicBezTo>
                      <a:pt x="61846" y="188533"/>
                      <a:pt x="56472" y="222191"/>
                      <a:pt x="61846" y="173831"/>
                    </a:cubicBezTo>
                    <a:cubicBezTo>
                      <a:pt x="62379" y="169033"/>
                      <a:pt x="62840" y="164168"/>
                      <a:pt x="64227" y="159544"/>
                    </a:cubicBezTo>
                    <a:cubicBezTo>
                      <a:pt x="65247" y="156144"/>
                      <a:pt x="67402" y="153194"/>
                      <a:pt x="68989" y="150019"/>
                    </a:cubicBezTo>
                    <a:cubicBezTo>
                      <a:pt x="69783" y="141288"/>
                      <a:pt x="70004" y="132485"/>
                      <a:pt x="71371" y="123825"/>
                    </a:cubicBezTo>
                    <a:cubicBezTo>
                      <a:pt x="72392" y="117360"/>
                      <a:pt x="74546" y="111125"/>
                      <a:pt x="76133" y="104775"/>
                    </a:cubicBezTo>
                    <a:lnTo>
                      <a:pt x="80896" y="85725"/>
                    </a:lnTo>
                    <a:cubicBezTo>
                      <a:pt x="81690" y="83344"/>
                      <a:pt x="82617" y="81003"/>
                      <a:pt x="83277" y="78581"/>
                    </a:cubicBezTo>
                    <a:cubicBezTo>
                      <a:pt x="84999" y="72266"/>
                      <a:pt x="86452" y="65881"/>
                      <a:pt x="88039" y="59531"/>
                    </a:cubicBezTo>
                    <a:cubicBezTo>
                      <a:pt x="86872" y="36195"/>
                      <a:pt x="90473" y="22754"/>
                      <a:pt x="83277" y="4763"/>
                    </a:cubicBezTo>
                    <a:cubicBezTo>
                      <a:pt x="82618" y="3115"/>
                      <a:pt x="81690" y="1588"/>
                      <a:pt x="80896"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8" name="Forma livre 17"/>
              <p:cNvSpPr/>
              <p:nvPr/>
            </p:nvSpPr>
            <p:spPr>
              <a:xfrm>
                <a:off x="3924852" y="3832395"/>
                <a:ext cx="185894" cy="481600"/>
              </a:xfrm>
              <a:custGeom>
                <a:avLst/>
                <a:gdLst>
                  <a:gd name="connsiteX0" fmla="*/ 18498 w 185894"/>
                  <a:gd name="connsiteY0" fmla="*/ 477668 h 481600"/>
                  <a:gd name="connsiteX1" fmla="*/ 11354 w 185894"/>
                  <a:gd name="connsiteY1" fmla="*/ 380036 h 481600"/>
                  <a:gd name="connsiteX2" fmla="*/ 6592 w 185894"/>
                  <a:gd name="connsiteY2" fmla="*/ 370511 h 481600"/>
                  <a:gd name="connsiteX3" fmla="*/ 8973 w 185894"/>
                  <a:gd name="connsiteY3" fmla="*/ 303836 h 481600"/>
                  <a:gd name="connsiteX4" fmla="*/ 13736 w 185894"/>
                  <a:gd name="connsiteY4" fmla="*/ 296693 h 481600"/>
                  <a:gd name="connsiteX5" fmla="*/ 18498 w 185894"/>
                  <a:gd name="connsiteY5" fmla="*/ 253830 h 481600"/>
                  <a:gd name="connsiteX6" fmla="*/ 23261 w 185894"/>
                  <a:gd name="connsiteY6" fmla="*/ 246686 h 481600"/>
                  <a:gd name="connsiteX7" fmla="*/ 18498 w 185894"/>
                  <a:gd name="connsiteY7" fmla="*/ 218111 h 481600"/>
                  <a:gd name="connsiteX8" fmla="*/ 13736 w 185894"/>
                  <a:gd name="connsiteY8" fmla="*/ 210968 h 481600"/>
                  <a:gd name="connsiteX9" fmla="*/ 16117 w 185894"/>
                  <a:gd name="connsiteY9" fmla="*/ 203824 h 481600"/>
                  <a:gd name="connsiteX10" fmla="*/ 32786 w 185894"/>
                  <a:gd name="connsiteY10" fmla="*/ 182393 h 481600"/>
                  <a:gd name="connsiteX11" fmla="*/ 35167 w 185894"/>
                  <a:gd name="connsiteY11" fmla="*/ 175249 h 481600"/>
                  <a:gd name="connsiteX12" fmla="*/ 42311 w 185894"/>
                  <a:gd name="connsiteY12" fmla="*/ 153818 h 481600"/>
                  <a:gd name="connsiteX13" fmla="*/ 49454 w 185894"/>
                  <a:gd name="connsiteY13" fmla="*/ 151436 h 481600"/>
                  <a:gd name="connsiteX14" fmla="*/ 63742 w 185894"/>
                  <a:gd name="connsiteY14" fmla="*/ 156199 h 481600"/>
                  <a:gd name="connsiteX15" fmla="*/ 75648 w 185894"/>
                  <a:gd name="connsiteY15" fmla="*/ 175249 h 481600"/>
                  <a:gd name="connsiteX16" fmla="*/ 94698 w 185894"/>
                  <a:gd name="connsiteY16" fmla="*/ 168105 h 481600"/>
                  <a:gd name="connsiteX17" fmla="*/ 99461 w 185894"/>
                  <a:gd name="connsiteY17" fmla="*/ 160961 h 481600"/>
                  <a:gd name="connsiteX18" fmla="*/ 106604 w 185894"/>
                  <a:gd name="connsiteY18" fmla="*/ 144293 h 481600"/>
                  <a:gd name="connsiteX19" fmla="*/ 108986 w 185894"/>
                  <a:gd name="connsiteY19" fmla="*/ 137149 h 481600"/>
                  <a:gd name="connsiteX20" fmla="*/ 116129 w 185894"/>
                  <a:gd name="connsiteY20" fmla="*/ 130005 h 481600"/>
                  <a:gd name="connsiteX21" fmla="*/ 125654 w 185894"/>
                  <a:gd name="connsiteY21" fmla="*/ 118099 h 481600"/>
                  <a:gd name="connsiteX22" fmla="*/ 130417 w 185894"/>
                  <a:gd name="connsiteY22" fmla="*/ 110955 h 481600"/>
                  <a:gd name="connsiteX23" fmla="*/ 137561 w 185894"/>
                  <a:gd name="connsiteY23" fmla="*/ 103811 h 481600"/>
                  <a:gd name="connsiteX24" fmla="*/ 144704 w 185894"/>
                  <a:gd name="connsiteY24" fmla="*/ 89524 h 481600"/>
                  <a:gd name="connsiteX25" fmla="*/ 147086 w 185894"/>
                  <a:gd name="connsiteY25" fmla="*/ 82380 h 481600"/>
                  <a:gd name="connsiteX26" fmla="*/ 156611 w 185894"/>
                  <a:gd name="connsiteY26" fmla="*/ 68093 h 481600"/>
                  <a:gd name="connsiteX27" fmla="*/ 158992 w 185894"/>
                  <a:gd name="connsiteY27" fmla="*/ 60949 h 481600"/>
                  <a:gd name="connsiteX28" fmla="*/ 163754 w 185894"/>
                  <a:gd name="connsiteY28" fmla="*/ 51424 h 481600"/>
                  <a:gd name="connsiteX29" fmla="*/ 173279 w 185894"/>
                  <a:gd name="connsiteY29" fmla="*/ 32374 h 481600"/>
                  <a:gd name="connsiteX30" fmla="*/ 180423 w 185894"/>
                  <a:gd name="connsiteY30" fmla="*/ 10943 h 481600"/>
                  <a:gd name="connsiteX31" fmla="*/ 185186 w 185894"/>
                  <a:gd name="connsiteY31" fmla="*/ 1418 h 48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894" h="481600">
                    <a:moveTo>
                      <a:pt x="18498" y="477668"/>
                    </a:moveTo>
                    <a:cubicBezTo>
                      <a:pt x="0" y="440667"/>
                      <a:pt x="18786" y="481600"/>
                      <a:pt x="11354" y="380036"/>
                    </a:cubicBezTo>
                    <a:cubicBezTo>
                      <a:pt x="11095" y="376496"/>
                      <a:pt x="8179" y="373686"/>
                      <a:pt x="6592" y="370511"/>
                    </a:cubicBezTo>
                    <a:cubicBezTo>
                      <a:pt x="7386" y="348286"/>
                      <a:pt x="6831" y="325972"/>
                      <a:pt x="8973" y="303836"/>
                    </a:cubicBezTo>
                    <a:cubicBezTo>
                      <a:pt x="9249" y="300988"/>
                      <a:pt x="13092" y="299481"/>
                      <a:pt x="13736" y="296693"/>
                    </a:cubicBezTo>
                    <a:cubicBezTo>
                      <a:pt x="15096" y="290801"/>
                      <a:pt x="16458" y="261311"/>
                      <a:pt x="18498" y="253830"/>
                    </a:cubicBezTo>
                    <a:cubicBezTo>
                      <a:pt x="19251" y="251069"/>
                      <a:pt x="21673" y="249067"/>
                      <a:pt x="23261" y="246686"/>
                    </a:cubicBezTo>
                    <a:cubicBezTo>
                      <a:pt x="22507" y="239900"/>
                      <a:pt x="22486" y="226088"/>
                      <a:pt x="18498" y="218111"/>
                    </a:cubicBezTo>
                    <a:cubicBezTo>
                      <a:pt x="17218" y="215551"/>
                      <a:pt x="15323" y="213349"/>
                      <a:pt x="13736" y="210968"/>
                    </a:cubicBezTo>
                    <a:cubicBezTo>
                      <a:pt x="14530" y="208587"/>
                      <a:pt x="14898" y="206018"/>
                      <a:pt x="16117" y="203824"/>
                    </a:cubicBezTo>
                    <a:cubicBezTo>
                      <a:pt x="23238" y="191005"/>
                      <a:pt x="24107" y="191070"/>
                      <a:pt x="32786" y="182393"/>
                    </a:cubicBezTo>
                    <a:cubicBezTo>
                      <a:pt x="33580" y="180012"/>
                      <a:pt x="34623" y="177699"/>
                      <a:pt x="35167" y="175249"/>
                    </a:cubicBezTo>
                    <a:cubicBezTo>
                      <a:pt x="36801" y="167897"/>
                      <a:pt x="35591" y="159194"/>
                      <a:pt x="42311" y="153818"/>
                    </a:cubicBezTo>
                    <a:cubicBezTo>
                      <a:pt x="44271" y="152250"/>
                      <a:pt x="47073" y="152230"/>
                      <a:pt x="49454" y="151436"/>
                    </a:cubicBezTo>
                    <a:cubicBezTo>
                      <a:pt x="54217" y="153024"/>
                      <a:pt x="62155" y="151436"/>
                      <a:pt x="63742" y="156199"/>
                    </a:cubicBezTo>
                    <a:cubicBezTo>
                      <a:pt x="69409" y="173201"/>
                      <a:pt x="64327" y="167701"/>
                      <a:pt x="75648" y="175249"/>
                    </a:cubicBezTo>
                    <a:cubicBezTo>
                      <a:pt x="84168" y="173545"/>
                      <a:pt x="88566" y="174237"/>
                      <a:pt x="94698" y="168105"/>
                    </a:cubicBezTo>
                    <a:cubicBezTo>
                      <a:pt x="96722" y="166081"/>
                      <a:pt x="97873" y="163342"/>
                      <a:pt x="99461" y="160961"/>
                    </a:cubicBezTo>
                    <a:cubicBezTo>
                      <a:pt x="105043" y="144215"/>
                      <a:pt x="97780" y="164882"/>
                      <a:pt x="106604" y="144293"/>
                    </a:cubicBezTo>
                    <a:cubicBezTo>
                      <a:pt x="107593" y="141986"/>
                      <a:pt x="107594" y="139238"/>
                      <a:pt x="108986" y="137149"/>
                    </a:cubicBezTo>
                    <a:cubicBezTo>
                      <a:pt x="110854" y="134347"/>
                      <a:pt x="113748" y="132386"/>
                      <a:pt x="116129" y="130005"/>
                    </a:cubicBezTo>
                    <a:cubicBezTo>
                      <a:pt x="120766" y="116097"/>
                      <a:pt x="114883" y="128870"/>
                      <a:pt x="125654" y="118099"/>
                    </a:cubicBezTo>
                    <a:cubicBezTo>
                      <a:pt x="127678" y="116075"/>
                      <a:pt x="128585" y="113154"/>
                      <a:pt x="130417" y="110955"/>
                    </a:cubicBezTo>
                    <a:cubicBezTo>
                      <a:pt x="132573" y="108368"/>
                      <a:pt x="135180" y="106192"/>
                      <a:pt x="137561" y="103811"/>
                    </a:cubicBezTo>
                    <a:cubicBezTo>
                      <a:pt x="143544" y="85861"/>
                      <a:pt x="135474" y="107984"/>
                      <a:pt x="144704" y="89524"/>
                    </a:cubicBezTo>
                    <a:cubicBezTo>
                      <a:pt x="145827" y="87279"/>
                      <a:pt x="145867" y="84574"/>
                      <a:pt x="147086" y="82380"/>
                    </a:cubicBezTo>
                    <a:cubicBezTo>
                      <a:pt x="149866" y="77377"/>
                      <a:pt x="156611" y="68093"/>
                      <a:pt x="156611" y="68093"/>
                    </a:cubicBezTo>
                    <a:cubicBezTo>
                      <a:pt x="157405" y="65712"/>
                      <a:pt x="158003" y="63256"/>
                      <a:pt x="158992" y="60949"/>
                    </a:cubicBezTo>
                    <a:cubicBezTo>
                      <a:pt x="160390" y="57686"/>
                      <a:pt x="162508" y="54748"/>
                      <a:pt x="163754" y="51424"/>
                    </a:cubicBezTo>
                    <a:cubicBezTo>
                      <a:pt x="170441" y="33592"/>
                      <a:pt x="160119" y="49922"/>
                      <a:pt x="173279" y="32374"/>
                    </a:cubicBezTo>
                    <a:cubicBezTo>
                      <a:pt x="177702" y="5844"/>
                      <a:pt x="172052" y="27686"/>
                      <a:pt x="180423" y="10943"/>
                    </a:cubicBezTo>
                    <a:cubicBezTo>
                      <a:pt x="185894" y="0"/>
                      <a:pt x="179805" y="6796"/>
                      <a:pt x="185186" y="1418"/>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pic>
          <p:nvPicPr>
            <p:cNvPr id="21" name="Imagem 20"/>
            <p:cNvPicPr/>
            <p:nvPr/>
          </p:nvPicPr>
          <p:blipFill>
            <a:blip r:embed="rId3" cstate="print"/>
            <a:srcRect l="1163" t="96032" r="51163" b="794"/>
            <a:stretch>
              <a:fillRect/>
            </a:stretch>
          </p:blipFill>
          <p:spPr bwMode="auto">
            <a:xfrm>
              <a:off x="785786" y="5572140"/>
              <a:ext cx="3071834" cy="357190"/>
            </a:xfrm>
            <a:prstGeom prst="rect">
              <a:avLst/>
            </a:prstGeom>
            <a:noFill/>
            <a:ln w="9525">
              <a:noFill/>
              <a:miter lim="800000"/>
              <a:headEnd/>
              <a:tailEnd/>
            </a:ln>
          </p:spPr>
        </p:pic>
      </p:grpSp>
      <p:cxnSp>
        <p:nvCxnSpPr>
          <p:cNvPr id="29" name="Conector reto 28"/>
          <p:cNvCxnSpPr/>
          <p:nvPr/>
        </p:nvCxnSpPr>
        <p:spPr>
          <a:xfrm flipV="1">
            <a:off x="2857488" y="3357562"/>
            <a:ext cx="1714512" cy="85725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Conector reto 30"/>
          <p:cNvCxnSpPr/>
          <p:nvPr/>
        </p:nvCxnSpPr>
        <p:spPr>
          <a:xfrm>
            <a:off x="3071802" y="5500702"/>
            <a:ext cx="2786082" cy="78581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4" name="CaixaDeTexto 33"/>
          <p:cNvSpPr txBox="1"/>
          <p:nvPr/>
        </p:nvSpPr>
        <p:spPr>
          <a:xfrm>
            <a:off x="428596" y="2500306"/>
            <a:ext cx="3000396" cy="400110"/>
          </a:xfrm>
          <a:prstGeom prst="rect">
            <a:avLst/>
          </a:prstGeom>
          <a:noFill/>
        </p:spPr>
        <p:txBody>
          <a:bodyPr wrap="square" rtlCol="0">
            <a:spAutoFit/>
          </a:bodyPr>
          <a:lstStyle/>
          <a:p>
            <a:r>
              <a:rPr lang="en-US" sz="2000" dirty="0" smtClean="0"/>
              <a:t>Low resolution climatology</a:t>
            </a:r>
            <a:endParaRPr lang="en-US" sz="2000" dirty="0"/>
          </a:p>
        </p:txBody>
      </p:sp>
      <p:sp>
        <p:nvSpPr>
          <p:cNvPr id="35" name="CaixaDeTexto 34"/>
          <p:cNvSpPr txBox="1"/>
          <p:nvPr/>
        </p:nvSpPr>
        <p:spPr>
          <a:xfrm>
            <a:off x="4786314" y="2285992"/>
            <a:ext cx="3571900" cy="400110"/>
          </a:xfrm>
          <a:prstGeom prst="rect">
            <a:avLst/>
          </a:prstGeom>
          <a:noFill/>
        </p:spPr>
        <p:txBody>
          <a:bodyPr wrap="square" rtlCol="0">
            <a:spAutoFit/>
          </a:bodyPr>
          <a:lstStyle/>
          <a:p>
            <a:r>
              <a:rPr lang="en-US" sz="2000" dirty="0" smtClean="0"/>
              <a:t>High resolution climatology</a:t>
            </a:r>
            <a:endParaRPr lang="en-US"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wiser_col_strap_lr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5949280"/>
            <a:ext cx="1944216" cy="798661"/>
          </a:xfrm>
          <a:prstGeom prst="rect">
            <a:avLst/>
          </a:prstGeom>
        </p:spPr>
      </p:pic>
      <p:sp>
        <p:nvSpPr>
          <p:cNvPr id="2" name="Título 1"/>
          <p:cNvSpPr>
            <a:spLocks noGrp="1"/>
          </p:cNvSpPr>
          <p:nvPr>
            <p:ph type="title"/>
          </p:nvPr>
        </p:nvSpPr>
        <p:spPr>
          <a:xfrm>
            <a:off x="457200" y="-214338"/>
            <a:ext cx="8229600" cy="1143000"/>
          </a:xfrm>
        </p:spPr>
        <p:txBody>
          <a:bodyPr/>
          <a:lstStyle/>
          <a:p>
            <a:r>
              <a:rPr lang="en-US" dirty="0" smtClean="0"/>
              <a:t>Energy implementation plan</a:t>
            </a:r>
            <a:endParaRPr lang="en-US" dirty="0"/>
          </a:p>
        </p:txBody>
      </p:sp>
      <p:sp>
        <p:nvSpPr>
          <p:cNvPr id="4" name="CaixaDeTexto 3"/>
          <p:cNvSpPr txBox="1"/>
          <p:nvPr/>
        </p:nvSpPr>
        <p:spPr>
          <a:xfrm>
            <a:off x="0" y="693857"/>
            <a:ext cx="9144000" cy="430887"/>
          </a:xfrm>
          <a:prstGeom prst="rect">
            <a:avLst/>
          </a:prstGeom>
          <a:noFill/>
        </p:spPr>
        <p:txBody>
          <a:bodyPr wrap="square" rtlCol="0">
            <a:spAutoFit/>
          </a:bodyPr>
          <a:lstStyle/>
          <a:p>
            <a:pPr algn="ctr"/>
            <a:r>
              <a:rPr lang="en-US" sz="2200" dirty="0" smtClean="0"/>
              <a:t>Can be used as a first guess for estimating potential wind energy</a:t>
            </a:r>
            <a:endParaRPr lang="en-US" sz="2200" dirty="0"/>
          </a:p>
        </p:txBody>
      </p:sp>
      <p:pic>
        <p:nvPicPr>
          <p:cNvPr id="3" name="Picture 2" descr="293_iceland_100mmeanwin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100" y="1196752"/>
            <a:ext cx="7266432" cy="4578096"/>
          </a:xfrm>
          <a:prstGeom prst="rect">
            <a:avLst/>
          </a:prstGeom>
        </p:spPr>
      </p:pic>
      <p:sp>
        <p:nvSpPr>
          <p:cNvPr id="22" name="CaixaDeTexto 3"/>
          <p:cNvSpPr txBox="1"/>
          <p:nvPr/>
        </p:nvSpPr>
        <p:spPr>
          <a:xfrm>
            <a:off x="12700" y="5877272"/>
            <a:ext cx="9144000" cy="430887"/>
          </a:xfrm>
          <a:prstGeom prst="rect">
            <a:avLst/>
          </a:prstGeom>
          <a:noFill/>
        </p:spPr>
        <p:txBody>
          <a:bodyPr wrap="square" rtlCol="0">
            <a:spAutoFit/>
          </a:bodyPr>
          <a:lstStyle/>
          <a:p>
            <a:pPr algn="ctr"/>
            <a:r>
              <a:rPr lang="en-US" sz="2200" dirty="0" smtClean="0"/>
              <a:t>Simulated mean annual wind speed in Iceland at 100 meters above ground</a:t>
            </a:r>
            <a:endParaRPr lang="en-US" sz="2200" dirty="0"/>
          </a:p>
        </p:txBody>
      </p:sp>
    </p:spTree>
    <p:extLst>
      <p:ext uri="{BB962C8B-B14F-4D97-AF65-F5344CB8AC3E}">
        <p14:creationId xmlns:p14="http://schemas.microsoft.com/office/powerpoint/2010/main" val="2447015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descr="wiser_col_strap_lr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5949280"/>
            <a:ext cx="1944216" cy="798661"/>
          </a:xfrm>
          <a:prstGeom prst="rect">
            <a:avLst/>
          </a:prstGeom>
        </p:spPr>
      </p:pic>
      <p:sp>
        <p:nvSpPr>
          <p:cNvPr id="2" name="Título 1"/>
          <p:cNvSpPr>
            <a:spLocks noGrp="1"/>
          </p:cNvSpPr>
          <p:nvPr>
            <p:ph type="title"/>
          </p:nvPr>
        </p:nvSpPr>
        <p:spPr>
          <a:xfrm>
            <a:off x="457200" y="-214338"/>
            <a:ext cx="8229600" cy="1143000"/>
          </a:xfrm>
        </p:spPr>
        <p:txBody>
          <a:bodyPr/>
          <a:lstStyle/>
          <a:p>
            <a:r>
              <a:rPr lang="en-US" dirty="0" smtClean="0"/>
              <a:t>Energy implementation plan</a:t>
            </a:r>
            <a:endParaRPr lang="en-US" dirty="0"/>
          </a:p>
        </p:txBody>
      </p:sp>
      <p:sp>
        <p:nvSpPr>
          <p:cNvPr id="4" name="CaixaDeTexto 3"/>
          <p:cNvSpPr txBox="1"/>
          <p:nvPr/>
        </p:nvSpPr>
        <p:spPr>
          <a:xfrm>
            <a:off x="0" y="693857"/>
            <a:ext cx="9144000" cy="430887"/>
          </a:xfrm>
          <a:prstGeom prst="rect">
            <a:avLst/>
          </a:prstGeom>
          <a:noFill/>
        </p:spPr>
        <p:txBody>
          <a:bodyPr wrap="square" rtlCol="0">
            <a:spAutoFit/>
          </a:bodyPr>
          <a:lstStyle/>
          <a:p>
            <a:pPr algn="ctr"/>
            <a:r>
              <a:rPr lang="en-US" sz="2200" dirty="0" smtClean="0"/>
              <a:t>Valuable data for estimating potential hydrological production</a:t>
            </a:r>
            <a:endParaRPr lang="en-US" sz="2200" dirty="0"/>
          </a:p>
        </p:txBody>
      </p:sp>
      <p:sp>
        <p:nvSpPr>
          <p:cNvPr id="22" name="CaixaDeTexto 3"/>
          <p:cNvSpPr txBox="1"/>
          <p:nvPr/>
        </p:nvSpPr>
        <p:spPr>
          <a:xfrm>
            <a:off x="12700" y="5877272"/>
            <a:ext cx="9144000" cy="430887"/>
          </a:xfrm>
          <a:prstGeom prst="rect">
            <a:avLst/>
          </a:prstGeom>
          <a:noFill/>
        </p:spPr>
        <p:txBody>
          <a:bodyPr wrap="square" rtlCol="0">
            <a:spAutoFit/>
          </a:bodyPr>
          <a:lstStyle/>
          <a:p>
            <a:pPr algn="ctr"/>
            <a:r>
              <a:rPr lang="en-US" sz="2200" dirty="0" smtClean="0"/>
              <a:t>Simulated annual precipitation in Iceland 2005-2006</a:t>
            </a:r>
            <a:endParaRPr lang="en-US" sz="2200" dirty="0"/>
          </a:p>
        </p:txBody>
      </p:sp>
      <p:pic>
        <p:nvPicPr>
          <p:cNvPr id="5" name="Picture 4" descr="ThompsonCORR_Sep05-Aug0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868" y="1196752"/>
            <a:ext cx="6948264" cy="4639347"/>
          </a:xfrm>
          <a:prstGeom prst="rect">
            <a:avLst/>
          </a:prstGeom>
        </p:spPr>
      </p:pic>
    </p:spTree>
    <p:extLst>
      <p:ext uri="{BB962C8B-B14F-4D97-AF65-F5344CB8AC3E}">
        <p14:creationId xmlns:p14="http://schemas.microsoft.com/office/powerpoint/2010/main" val="1593057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0" y="1928802"/>
            <a:ext cx="6574863" cy="4929198"/>
          </a:xfrm>
          <a:prstGeom prst="rect">
            <a:avLst/>
          </a:prstGeom>
          <a:noFill/>
          <a:ln w="9525">
            <a:noFill/>
            <a:miter lim="800000"/>
            <a:headEnd/>
            <a:tailEnd/>
          </a:ln>
          <a:effectLst/>
        </p:spPr>
      </p:pic>
      <p:sp>
        <p:nvSpPr>
          <p:cNvPr id="2" name="Título 1"/>
          <p:cNvSpPr>
            <a:spLocks noGrp="1"/>
          </p:cNvSpPr>
          <p:nvPr>
            <p:ph type="title"/>
          </p:nvPr>
        </p:nvSpPr>
        <p:spPr>
          <a:xfrm>
            <a:off x="457200" y="-214338"/>
            <a:ext cx="8229600" cy="1143000"/>
          </a:xfrm>
        </p:spPr>
        <p:txBody>
          <a:bodyPr/>
          <a:lstStyle/>
          <a:p>
            <a:r>
              <a:rPr lang="en-US" dirty="0" smtClean="0"/>
              <a:t>Maintenance schedule </a:t>
            </a:r>
            <a:endParaRPr lang="en-US" dirty="0"/>
          </a:p>
        </p:txBody>
      </p:sp>
      <p:sp>
        <p:nvSpPr>
          <p:cNvPr id="5" name="Elipse 4"/>
          <p:cNvSpPr/>
          <p:nvPr/>
        </p:nvSpPr>
        <p:spPr>
          <a:xfrm>
            <a:off x="4714876" y="5286388"/>
            <a:ext cx="1857388" cy="8572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Conector de seta reta 6"/>
          <p:cNvCxnSpPr>
            <a:stCxn id="3" idx="3"/>
          </p:cNvCxnSpPr>
          <p:nvPr/>
        </p:nvCxnSpPr>
        <p:spPr>
          <a:xfrm flipH="1">
            <a:off x="3571868" y="4393401"/>
            <a:ext cx="3002995" cy="1607367"/>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sp>
        <p:nvSpPr>
          <p:cNvPr id="8" name="CaixaDeTexto 7"/>
          <p:cNvSpPr txBox="1"/>
          <p:nvPr/>
        </p:nvSpPr>
        <p:spPr>
          <a:xfrm>
            <a:off x="6786578" y="3786190"/>
            <a:ext cx="2143108" cy="923330"/>
          </a:xfrm>
          <a:prstGeom prst="rect">
            <a:avLst/>
          </a:prstGeom>
          <a:noFill/>
        </p:spPr>
        <p:txBody>
          <a:bodyPr wrap="square" rtlCol="0">
            <a:spAutoFit/>
          </a:bodyPr>
          <a:lstStyle/>
          <a:p>
            <a:r>
              <a:rPr lang="en-US" dirty="0" smtClean="0"/>
              <a:t>Best days to send a field team to make maintenance</a:t>
            </a:r>
            <a:endParaRPr lang="en-US" dirty="0"/>
          </a:p>
        </p:txBody>
      </p:sp>
      <p:sp>
        <p:nvSpPr>
          <p:cNvPr id="10" name="CaixaDeTexto 9"/>
          <p:cNvSpPr txBox="1"/>
          <p:nvPr/>
        </p:nvSpPr>
        <p:spPr>
          <a:xfrm>
            <a:off x="357158" y="1071546"/>
            <a:ext cx="8501122" cy="461665"/>
          </a:xfrm>
          <a:prstGeom prst="rect">
            <a:avLst/>
          </a:prstGeom>
          <a:noFill/>
        </p:spPr>
        <p:txBody>
          <a:bodyPr wrap="square" rtlCol="0">
            <a:spAutoFit/>
          </a:bodyPr>
          <a:lstStyle/>
          <a:p>
            <a:r>
              <a:rPr lang="en-US" sz="2400" dirty="0" smtClean="0"/>
              <a:t>Easily find out the best calendar window to send out the field team </a:t>
            </a:r>
            <a:endParaRPr lang="en-US" sz="2400" dirty="0"/>
          </a:p>
        </p:txBody>
      </p:sp>
      <p:sp>
        <p:nvSpPr>
          <p:cNvPr id="11" name="CaixaDeTexto 10"/>
          <p:cNvSpPr txBox="1"/>
          <p:nvPr/>
        </p:nvSpPr>
        <p:spPr>
          <a:xfrm>
            <a:off x="6858016" y="5934670"/>
            <a:ext cx="2285984" cy="923330"/>
          </a:xfrm>
          <a:prstGeom prst="rect">
            <a:avLst/>
          </a:prstGeom>
          <a:noFill/>
        </p:spPr>
        <p:txBody>
          <a:bodyPr wrap="square" rtlCol="0">
            <a:spAutoFit/>
          </a:bodyPr>
          <a:lstStyle/>
          <a:p>
            <a:r>
              <a:rPr lang="en-US" dirty="0" smtClean="0"/>
              <a:t>Probabilistic forecast shows the likelihood of the </a:t>
            </a:r>
            <a:r>
              <a:rPr lang="en-US" b="1" dirty="0" smtClean="0"/>
              <a:t>S2S forecast.</a:t>
            </a:r>
            <a:endParaRPr lang="en-US" b="1" dirty="0"/>
          </a:p>
        </p:txBody>
      </p:sp>
      <p:cxnSp>
        <p:nvCxnSpPr>
          <p:cNvPr id="12" name="Conector de seta reta 11"/>
          <p:cNvCxnSpPr/>
          <p:nvPr/>
        </p:nvCxnSpPr>
        <p:spPr>
          <a:xfrm rot="10800000" flipV="1">
            <a:off x="6000760" y="6500834"/>
            <a:ext cx="857256" cy="142876"/>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sp>
        <p:nvSpPr>
          <p:cNvPr id="13" name="Elipse 12"/>
          <p:cNvSpPr/>
          <p:nvPr/>
        </p:nvSpPr>
        <p:spPr>
          <a:xfrm>
            <a:off x="214282" y="6000744"/>
            <a:ext cx="4357718" cy="8572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Conector de seta reta 16"/>
          <p:cNvCxnSpPr/>
          <p:nvPr/>
        </p:nvCxnSpPr>
        <p:spPr>
          <a:xfrm rot="5400000">
            <a:off x="6481625" y="4805523"/>
            <a:ext cx="538468" cy="500066"/>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457200" y="-214338"/>
            <a:ext cx="8229600" cy="1143000"/>
          </a:xfrm>
        </p:spPr>
        <p:txBody>
          <a:bodyPr/>
          <a:lstStyle/>
          <a:p>
            <a:r>
              <a:rPr lang="en-US" dirty="0" smtClean="0"/>
              <a:t>Maintenance schedule </a:t>
            </a:r>
            <a:endParaRPr lang="en-US" dirty="0"/>
          </a:p>
        </p:txBody>
      </p:sp>
      <p:sp>
        <p:nvSpPr>
          <p:cNvPr id="6" name="CaixaDeTexto 5"/>
          <p:cNvSpPr txBox="1"/>
          <p:nvPr/>
        </p:nvSpPr>
        <p:spPr>
          <a:xfrm>
            <a:off x="357158" y="836712"/>
            <a:ext cx="8501122" cy="461665"/>
          </a:xfrm>
          <a:prstGeom prst="rect">
            <a:avLst/>
          </a:prstGeom>
          <a:noFill/>
        </p:spPr>
        <p:txBody>
          <a:bodyPr wrap="square" rtlCol="0">
            <a:spAutoFit/>
          </a:bodyPr>
          <a:lstStyle/>
          <a:p>
            <a:pPr algn="ctr"/>
            <a:r>
              <a:rPr lang="en-US" sz="2400" dirty="0" smtClean="0"/>
              <a:t>Detailed </a:t>
            </a:r>
            <a:r>
              <a:rPr lang="en-US" sz="2400" dirty="0" err="1" smtClean="0"/>
              <a:t>meteograms</a:t>
            </a:r>
            <a:r>
              <a:rPr lang="en-US" sz="2400" dirty="0" smtClean="0"/>
              <a:t> for hourly weather forecast (first 10 days)  </a:t>
            </a:r>
            <a:endParaRPr lang="en-US" sz="2400" dirty="0"/>
          </a:p>
        </p:txBody>
      </p:sp>
      <p:pic>
        <p:nvPicPr>
          <p:cNvPr id="3" name="Picture 2" descr="Screen Shot 2017-02-10 at 09.28.30.png"/>
          <p:cNvPicPr>
            <a:picLocks noChangeAspect="1"/>
          </p:cNvPicPr>
          <p:nvPr/>
        </p:nvPicPr>
        <p:blipFill rotWithShape="1">
          <a:blip r:embed="rId2">
            <a:extLst>
              <a:ext uri="{28A0092B-C50C-407E-A947-70E740481C1C}">
                <a14:useLocalDpi xmlns:a14="http://schemas.microsoft.com/office/drawing/2010/main" val="0"/>
              </a:ext>
            </a:extLst>
          </a:blip>
          <a:srcRect l="6115" t="15099" r="6126" b="10694"/>
          <a:stretch/>
        </p:blipFill>
        <p:spPr>
          <a:xfrm>
            <a:off x="180488" y="1556792"/>
            <a:ext cx="8784000" cy="4642021"/>
          </a:xfrm>
          <a:prstGeom prst="rect">
            <a:avLst/>
          </a:prstGeom>
        </p:spPr>
      </p:pic>
      <p:sp>
        <p:nvSpPr>
          <p:cNvPr id="7" name="TextBox 6"/>
          <p:cNvSpPr txBox="1"/>
          <p:nvPr/>
        </p:nvSpPr>
        <p:spPr>
          <a:xfrm>
            <a:off x="467544" y="6237312"/>
            <a:ext cx="8496944" cy="369332"/>
          </a:xfrm>
          <a:prstGeom prst="rect">
            <a:avLst/>
          </a:prstGeom>
          <a:noFill/>
        </p:spPr>
        <p:txBody>
          <a:bodyPr wrap="square" rtlCol="0">
            <a:spAutoFit/>
          </a:bodyPr>
          <a:lstStyle/>
          <a:p>
            <a:r>
              <a:rPr lang="en-US" dirty="0" smtClean="0"/>
              <a:t>Day 1		         Day 2		Day 3	 	          Day 4</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3565</TotalTime>
  <Words>1118</Words>
  <Application>Microsoft Macintosh PowerPoint</Application>
  <PresentationFormat>On-screen Show (4:3)</PresentationFormat>
  <Paragraphs>194</Paragraphs>
  <Slides>33</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33</vt:i4>
      </vt:variant>
    </vt:vector>
  </HeadingPairs>
  <TitlesOfParts>
    <vt:vector size="36" baseType="lpstr">
      <vt:lpstr>Calibri</vt:lpstr>
      <vt:lpstr>Arial</vt:lpstr>
      <vt:lpstr>Tema do Office</vt:lpstr>
      <vt:lpstr>Energy applications and tools</vt:lpstr>
      <vt:lpstr>Energy applications:</vt:lpstr>
      <vt:lpstr>Tool: WRF regional model</vt:lpstr>
      <vt:lpstr>High resolution important</vt:lpstr>
      <vt:lpstr>Energy implementation plan</vt:lpstr>
      <vt:lpstr>Energy implementation plan</vt:lpstr>
      <vt:lpstr>Energy implementation plan</vt:lpstr>
      <vt:lpstr>Maintenance schedule </vt:lpstr>
      <vt:lpstr>Maintenance schedule </vt:lpstr>
      <vt:lpstr>PowerPoint Presentation</vt:lpstr>
      <vt:lpstr>Production forecast</vt:lpstr>
      <vt:lpstr>Using output for weather model as input to hydrological model</vt:lpstr>
      <vt:lpstr>PowerPoint Presentation</vt:lpstr>
      <vt:lpstr>Old runoff model could not simulate this event</vt:lpstr>
      <vt:lpstr>PowerPoint Presentation</vt:lpstr>
      <vt:lpstr>New runoff model has been in operational use since 2009 </vt:lpstr>
      <vt:lpstr>Planning ahead – wind energy</vt:lpstr>
      <vt:lpstr>Planning ahead – wind energy</vt:lpstr>
      <vt:lpstr>PowerPoint Presentation</vt:lpstr>
      <vt:lpstr>Power production as function of wind speed at hub height</vt:lpstr>
      <vt:lpstr>Planning ahead – wind energy</vt:lpstr>
      <vt:lpstr>Planning ahead – wind energy</vt:lpstr>
      <vt:lpstr>Improved wind forecast does not necessarily improve power forecast</vt:lpstr>
      <vt:lpstr>Planning ahead – wind energy</vt:lpstr>
      <vt:lpstr>Keep in mind that  resolution is important</vt:lpstr>
      <vt:lpstr>Short range forecast  (1-10 days)</vt:lpstr>
      <vt:lpstr>S2S and  seasonal forecast </vt:lpstr>
      <vt:lpstr>Ensemble forecast</vt:lpstr>
      <vt:lpstr>Weighting ensemble system</vt:lpstr>
      <vt:lpstr>Starting time weight </vt:lpstr>
      <vt:lpstr>Neighboring weight</vt:lpstr>
      <vt:lpstr>Model configuration weight</vt:lpstr>
      <vt:lpstr>Energy applications and tools</vt:lpstr>
    </vt:vector>
  </TitlesOfParts>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 application</dc:title>
  <dc:creator>opera</dc:creator>
  <cp:lastModifiedBy>Olafur Rognvaldsson</cp:lastModifiedBy>
  <cp:revision>120</cp:revision>
  <dcterms:created xsi:type="dcterms:W3CDTF">2017-02-07T11:55:07Z</dcterms:created>
  <dcterms:modified xsi:type="dcterms:W3CDTF">2017-03-08T07:39:04Z</dcterms:modified>
</cp:coreProperties>
</file>