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3" r:id="rId2"/>
    <p:sldId id="256" r:id="rId3"/>
    <p:sldId id="275" r:id="rId4"/>
    <p:sldId id="294" r:id="rId5"/>
    <p:sldId id="298" r:id="rId6"/>
    <p:sldId id="310" r:id="rId7"/>
    <p:sldId id="305" r:id="rId8"/>
    <p:sldId id="306" r:id="rId9"/>
    <p:sldId id="307" r:id="rId10"/>
    <p:sldId id="308" r:id="rId11"/>
    <p:sldId id="309" r:id="rId12"/>
    <p:sldId id="300" r:id="rId13"/>
    <p:sldId id="259" r:id="rId14"/>
    <p:sldId id="301" r:id="rId15"/>
    <p:sldId id="302" r:id="rId16"/>
    <p:sldId id="303" r:id="rId17"/>
    <p:sldId id="304" r:id="rId18"/>
    <p:sldId id="281" r:id="rId19"/>
    <p:sldId id="282" r:id="rId20"/>
    <p:sldId id="292" r:id="rId21"/>
    <p:sldId id="283" r:id="rId22"/>
    <p:sldId id="284" r:id="rId23"/>
    <p:sldId id="285" r:id="rId24"/>
    <p:sldId id="286" r:id="rId25"/>
    <p:sldId id="272" r:id="rId26"/>
    <p:sldId id="287" r:id="rId27"/>
    <p:sldId id="288" r:id="rId28"/>
    <p:sldId id="311" r:id="rId29"/>
    <p:sldId id="280" r:id="rId30"/>
    <p:sldId id="290" r:id="rId31"/>
    <p:sldId id="291" r:id="rId32"/>
    <p:sldId id="279" r:id="rId33"/>
    <p:sldId id="29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15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r:RV:Belgingur:Taeknithrounarsjodur:cpu-scal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Reikniafl</c:v>
                </c:pt>
              </c:strCache>
            </c:strRef>
          </c:tx>
          <c:marker>
            <c:symbol val="none"/>
          </c:marker>
          <c:xVal>
            <c:numRef>
              <c:f>Sheet1!$A$2:$A$101</c:f>
              <c:numCache>
                <c:formatCode>General</c:formatCode>
                <c:ptCount val="100"/>
                <c:pt idx="0">
                  <c:v>100.0</c:v>
                </c:pt>
                <c:pt idx="1">
                  <c:v>99.0</c:v>
                </c:pt>
                <c:pt idx="2">
                  <c:v>98.0</c:v>
                </c:pt>
                <c:pt idx="3">
                  <c:v>97.0</c:v>
                </c:pt>
                <c:pt idx="4">
                  <c:v>96.0</c:v>
                </c:pt>
                <c:pt idx="5">
                  <c:v>95.0</c:v>
                </c:pt>
                <c:pt idx="6">
                  <c:v>94.0</c:v>
                </c:pt>
                <c:pt idx="7">
                  <c:v>93.0</c:v>
                </c:pt>
                <c:pt idx="8">
                  <c:v>92.0</c:v>
                </c:pt>
                <c:pt idx="9">
                  <c:v>91.0</c:v>
                </c:pt>
                <c:pt idx="10">
                  <c:v>90.0</c:v>
                </c:pt>
                <c:pt idx="11">
                  <c:v>89.0</c:v>
                </c:pt>
                <c:pt idx="12">
                  <c:v>88.0</c:v>
                </c:pt>
                <c:pt idx="13">
                  <c:v>87.0</c:v>
                </c:pt>
                <c:pt idx="14">
                  <c:v>86.0</c:v>
                </c:pt>
                <c:pt idx="15">
                  <c:v>85.0</c:v>
                </c:pt>
                <c:pt idx="16">
                  <c:v>84.0</c:v>
                </c:pt>
                <c:pt idx="17">
                  <c:v>83.0</c:v>
                </c:pt>
                <c:pt idx="18">
                  <c:v>82.0</c:v>
                </c:pt>
                <c:pt idx="19">
                  <c:v>81.0</c:v>
                </c:pt>
                <c:pt idx="20">
                  <c:v>80.0</c:v>
                </c:pt>
                <c:pt idx="21">
                  <c:v>79.0</c:v>
                </c:pt>
                <c:pt idx="22">
                  <c:v>78.0</c:v>
                </c:pt>
                <c:pt idx="23">
                  <c:v>77.0</c:v>
                </c:pt>
                <c:pt idx="24">
                  <c:v>76.0</c:v>
                </c:pt>
                <c:pt idx="25">
                  <c:v>75.0</c:v>
                </c:pt>
                <c:pt idx="26">
                  <c:v>74.0</c:v>
                </c:pt>
                <c:pt idx="27">
                  <c:v>73.0</c:v>
                </c:pt>
                <c:pt idx="28">
                  <c:v>72.0</c:v>
                </c:pt>
                <c:pt idx="29">
                  <c:v>71.0</c:v>
                </c:pt>
                <c:pt idx="30">
                  <c:v>70.0</c:v>
                </c:pt>
                <c:pt idx="31">
                  <c:v>69.0</c:v>
                </c:pt>
                <c:pt idx="32">
                  <c:v>68.0</c:v>
                </c:pt>
                <c:pt idx="33">
                  <c:v>67.0</c:v>
                </c:pt>
                <c:pt idx="34">
                  <c:v>66.0</c:v>
                </c:pt>
                <c:pt idx="35">
                  <c:v>65.0</c:v>
                </c:pt>
                <c:pt idx="36">
                  <c:v>64.0</c:v>
                </c:pt>
                <c:pt idx="37">
                  <c:v>63.0</c:v>
                </c:pt>
                <c:pt idx="38">
                  <c:v>62.0</c:v>
                </c:pt>
                <c:pt idx="39">
                  <c:v>61.0</c:v>
                </c:pt>
                <c:pt idx="40">
                  <c:v>60.0</c:v>
                </c:pt>
                <c:pt idx="41">
                  <c:v>59.0</c:v>
                </c:pt>
                <c:pt idx="42">
                  <c:v>58.0</c:v>
                </c:pt>
                <c:pt idx="43">
                  <c:v>57.0</c:v>
                </c:pt>
                <c:pt idx="44">
                  <c:v>56.0</c:v>
                </c:pt>
                <c:pt idx="45">
                  <c:v>55.0</c:v>
                </c:pt>
                <c:pt idx="46">
                  <c:v>54.0</c:v>
                </c:pt>
                <c:pt idx="47">
                  <c:v>53.0</c:v>
                </c:pt>
                <c:pt idx="48">
                  <c:v>52.0</c:v>
                </c:pt>
                <c:pt idx="49">
                  <c:v>51.0</c:v>
                </c:pt>
                <c:pt idx="50">
                  <c:v>50.0</c:v>
                </c:pt>
                <c:pt idx="51">
                  <c:v>49.0</c:v>
                </c:pt>
                <c:pt idx="52">
                  <c:v>48.0</c:v>
                </c:pt>
                <c:pt idx="53">
                  <c:v>47.0</c:v>
                </c:pt>
                <c:pt idx="54">
                  <c:v>46.0</c:v>
                </c:pt>
                <c:pt idx="55">
                  <c:v>45.0</c:v>
                </c:pt>
                <c:pt idx="56">
                  <c:v>44.0</c:v>
                </c:pt>
                <c:pt idx="57">
                  <c:v>43.0</c:v>
                </c:pt>
                <c:pt idx="58">
                  <c:v>42.0</c:v>
                </c:pt>
                <c:pt idx="59">
                  <c:v>41.0</c:v>
                </c:pt>
                <c:pt idx="60">
                  <c:v>40.0</c:v>
                </c:pt>
                <c:pt idx="61">
                  <c:v>39.0</c:v>
                </c:pt>
                <c:pt idx="62">
                  <c:v>38.0</c:v>
                </c:pt>
                <c:pt idx="63">
                  <c:v>37.0</c:v>
                </c:pt>
                <c:pt idx="64">
                  <c:v>36.0</c:v>
                </c:pt>
                <c:pt idx="65">
                  <c:v>35.0</c:v>
                </c:pt>
                <c:pt idx="66">
                  <c:v>34.0</c:v>
                </c:pt>
                <c:pt idx="67">
                  <c:v>33.0</c:v>
                </c:pt>
                <c:pt idx="68">
                  <c:v>32.0</c:v>
                </c:pt>
                <c:pt idx="69">
                  <c:v>31.0</c:v>
                </c:pt>
                <c:pt idx="70">
                  <c:v>30.0</c:v>
                </c:pt>
                <c:pt idx="71">
                  <c:v>29.0</c:v>
                </c:pt>
                <c:pt idx="72">
                  <c:v>28.0</c:v>
                </c:pt>
                <c:pt idx="73">
                  <c:v>27.0</c:v>
                </c:pt>
                <c:pt idx="74">
                  <c:v>26.0</c:v>
                </c:pt>
                <c:pt idx="75">
                  <c:v>25.0</c:v>
                </c:pt>
                <c:pt idx="76">
                  <c:v>24.0</c:v>
                </c:pt>
                <c:pt idx="77">
                  <c:v>23.0</c:v>
                </c:pt>
                <c:pt idx="78">
                  <c:v>22.0</c:v>
                </c:pt>
                <c:pt idx="79">
                  <c:v>21.0</c:v>
                </c:pt>
                <c:pt idx="80">
                  <c:v>20.0</c:v>
                </c:pt>
                <c:pt idx="81">
                  <c:v>19.0</c:v>
                </c:pt>
                <c:pt idx="82">
                  <c:v>18.0</c:v>
                </c:pt>
                <c:pt idx="83">
                  <c:v>17.0</c:v>
                </c:pt>
                <c:pt idx="84">
                  <c:v>16.0</c:v>
                </c:pt>
                <c:pt idx="85">
                  <c:v>15.0</c:v>
                </c:pt>
                <c:pt idx="86">
                  <c:v>14.0</c:v>
                </c:pt>
                <c:pt idx="87">
                  <c:v>13.0</c:v>
                </c:pt>
                <c:pt idx="88">
                  <c:v>12.0</c:v>
                </c:pt>
                <c:pt idx="89">
                  <c:v>11.0</c:v>
                </c:pt>
                <c:pt idx="90">
                  <c:v>10.0</c:v>
                </c:pt>
                <c:pt idx="91">
                  <c:v>9.0</c:v>
                </c:pt>
                <c:pt idx="92">
                  <c:v>8.0</c:v>
                </c:pt>
                <c:pt idx="93">
                  <c:v>7.0</c:v>
                </c:pt>
                <c:pt idx="94">
                  <c:v>6.0</c:v>
                </c:pt>
                <c:pt idx="95">
                  <c:v>5.0</c:v>
                </c:pt>
                <c:pt idx="96">
                  <c:v>4.0</c:v>
                </c:pt>
                <c:pt idx="97">
                  <c:v>3.0</c:v>
                </c:pt>
                <c:pt idx="98">
                  <c:v>2.0</c:v>
                </c:pt>
                <c:pt idx="99">
                  <c:v>1.0</c:v>
                </c:pt>
              </c:numCache>
            </c:numRef>
          </c:xVal>
          <c:yVal>
            <c:numRef>
              <c:f>Sheet1!$B$2:$B$101</c:f>
              <c:numCache>
                <c:formatCode>General</c:formatCode>
                <c:ptCount val="100"/>
                <c:pt idx="0">
                  <c:v>1.0</c:v>
                </c:pt>
                <c:pt idx="1">
                  <c:v>1.030610152128365</c:v>
                </c:pt>
                <c:pt idx="2">
                  <c:v>1.062482469039261</c:v>
                </c:pt>
                <c:pt idx="3">
                  <c:v>1.095682681529967</c:v>
                </c:pt>
                <c:pt idx="4">
                  <c:v>1.130280671296296</c:v>
                </c:pt>
                <c:pt idx="5">
                  <c:v>1.166350779997084</c:v>
                </c:pt>
                <c:pt idx="6">
                  <c:v>1.203972144900455</c:v>
                </c:pt>
                <c:pt idx="7">
                  <c:v>1.24322906371176</c:v>
                </c:pt>
                <c:pt idx="8">
                  <c:v>1.284211391468727</c:v>
                </c:pt>
                <c:pt idx="9">
                  <c:v>1.327014972709937</c:v>
                </c:pt>
                <c:pt idx="10">
                  <c:v>1.371742112482853</c:v>
                </c:pt>
                <c:pt idx="11">
                  <c:v>1.41850209016283</c:v>
                </c:pt>
                <c:pt idx="12">
                  <c:v>1.467411720510894</c:v>
                </c:pt>
                <c:pt idx="13">
                  <c:v>1.518595966912831</c:v>
                </c:pt>
                <c:pt idx="14">
                  <c:v>1.572188612323443</c:v>
                </c:pt>
                <c:pt idx="15">
                  <c:v>1.628332994097293</c:v>
                </c:pt>
                <c:pt idx="16">
                  <c:v>1.68718280963179</c:v>
                </c:pt>
                <c:pt idx="17">
                  <c:v>1.74890300059288</c:v>
                </c:pt>
                <c:pt idx="18">
                  <c:v>1.813670724452634</c:v>
                </c:pt>
                <c:pt idx="19">
                  <c:v>1.88167642315892</c:v>
                </c:pt>
                <c:pt idx="20">
                  <c:v>1.953125</c:v>
                </c:pt>
                <c:pt idx="21">
                  <c:v>2.028237117144891</c:v>
                </c:pt>
                <c:pt idx="22">
                  <c:v>2.107250627960688</c:v>
                </c:pt>
                <c:pt idx="23">
                  <c:v>2.190422160062909</c:v>
                </c:pt>
                <c:pt idx="24">
                  <c:v>2.278028867181805</c:v>
                </c:pt>
                <c:pt idx="25">
                  <c:v>2.37037037037037</c:v>
                </c:pt>
                <c:pt idx="26">
                  <c:v>2.467770911890707</c:v>
                </c:pt>
                <c:pt idx="27">
                  <c:v>2.57058174835547</c:v>
                </c:pt>
                <c:pt idx="28">
                  <c:v>2.679183813443072</c:v>
                </c:pt>
                <c:pt idx="29">
                  <c:v>2.793990684835056</c:v>
                </c:pt>
                <c:pt idx="30">
                  <c:v>2.915451895043732</c:v>
                </c:pt>
                <c:pt idx="31">
                  <c:v>3.044056631629575</c:v>
                </c:pt>
                <c:pt idx="32">
                  <c:v>3.180337879096276</c:v>
                </c:pt>
                <c:pt idx="33">
                  <c:v>3.324877062670608</c:v>
                </c:pt>
                <c:pt idx="34">
                  <c:v>3.47830926343323</c:v>
                </c:pt>
                <c:pt idx="35">
                  <c:v>3.641329085116068</c:v>
                </c:pt>
                <c:pt idx="36">
                  <c:v>3.814697265625</c:v>
                </c:pt>
                <c:pt idx="37">
                  <c:v>3.999248141349426</c:v>
                </c:pt>
                <c:pt idx="38">
                  <c:v>4.195898090027188</c:v>
                </c:pt>
                <c:pt idx="39">
                  <c:v>4.405655098884928</c:v>
                </c:pt>
                <c:pt idx="40">
                  <c:v>4.62962962962963</c:v>
                </c:pt>
                <c:pt idx="41">
                  <c:v>4.869046981434323</c:v>
                </c:pt>
                <c:pt idx="42">
                  <c:v>5.125261388330804</c:v>
                </c:pt>
                <c:pt idx="43">
                  <c:v>5.399772129616128</c:v>
                </c:pt>
                <c:pt idx="44">
                  <c:v>5.69424198250729</c:v>
                </c:pt>
                <c:pt idx="45">
                  <c:v>6.010518407212621</c:v>
                </c:pt>
                <c:pt idx="46">
                  <c:v>6.350657928161357</c:v>
                </c:pt>
                <c:pt idx="47">
                  <c:v>6.716954264258389</c:v>
                </c:pt>
                <c:pt idx="48">
                  <c:v>7.111970869367284</c:v>
                </c:pt>
                <c:pt idx="49">
                  <c:v>7.538578676376344</c:v>
                </c:pt>
                <c:pt idx="50">
                  <c:v>8.0</c:v>
                </c:pt>
                <c:pt idx="51">
                  <c:v>8.499859752314087</c:v>
                </c:pt>
                <c:pt idx="52">
                  <c:v>9.042245370370368</c:v>
                </c:pt>
                <c:pt idx="53">
                  <c:v>9.631777159203643</c:v>
                </c:pt>
                <c:pt idx="54">
                  <c:v>10.27369113174981</c:v>
                </c:pt>
                <c:pt idx="55">
                  <c:v>10.97393689986283</c:v>
                </c:pt>
                <c:pt idx="56">
                  <c:v>11.73929376408716</c:v>
                </c:pt>
                <c:pt idx="57">
                  <c:v>12.57750889858755</c:v>
                </c:pt>
                <c:pt idx="58">
                  <c:v>13.49746247705431</c:v>
                </c:pt>
                <c:pt idx="59">
                  <c:v>14.50936579562107</c:v>
                </c:pt>
                <c:pt idx="60">
                  <c:v>15.625</c:v>
                </c:pt>
                <c:pt idx="61">
                  <c:v>16.8580050236855</c:v>
                </c:pt>
                <c:pt idx="62">
                  <c:v>18.22423093745444</c:v>
                </c:pt>
                <c:pt idx="63">
                  <c:v>19.74216729512558</c:v>
                </c:pt>
                <c:pt idx="64">
                  <c:v>21.43347050754458</c:v>
                </c:pt>
                <c:pt idx="65">
                  <c:v>23.32361516034986</c:v>
                </c:pt>
                <c:pt idx="66">
                  <c:v>25.44270303277001</c:v>
                </c:pt>
                <c:pt idx="67">
                  <c:v>27.82647410746584</c:v>
                </c:pt>
                <c:pt idx="68">
                  <c:v>30.517578125</c:v>
                </c:pt>
                <c:pt idx="69">
                  <c:v>33.5671847202173</c:v>
                </c:pt>
                <c:pt idx="70">
                  <c:v>37.03703703703705</c:v>
                </c:pt>
                <c:pt idx="71">
                  <c:v>41.00209110664623</c:v>
                </c:pt>
                <c:pt idx="72">
                  <c:v>45.55393586005832</c:v>
                </c:pt>
                <c:pt idx="73">
                  <c:v>50.80526342529064</c:v>
                </c:pt>
                <c:pt idx="74">
                  <c:v>56.89576695493855</c:v>
                </c:pt>
                <c:pt idx="75">
                  <c:v>64.0</c:v>
                </c:pt>
                <c:pt idx="76">
                  <c:v>72.33796296296297</c:v>
                </c:pt>
                <c:pt idx="77">
                  <c:v>82.18952905399851</c:v>
                </c:pt>
                <c:pt idx="78">
                  <c:v>93.91435011269725</c:v>
                </c:pt>
                <c:pt idx="79">
                  <c:v>107.9796998164345</c:v>
                </c:pt>
                <c:pt idx="80">
                  <c:v>125.0</c:v>
                </c:pt>
                <c:pt idx="81">
                  <c:v>145.7938474996355</c:v>
                </c:pt>
                <c:pt idx="82">
                  <c:v>171.4677640603566</c:v>
                </c:pt>
                <c:pt idx="83">
                  <c:v>203.5416242621617</c:v>
                </c:pt>
                <c:pt idx="84">
                  <c:v>244.140625</c:v>
                </c:pt>
                <c:pt idx="85">
                  <c:v>296.2962962962943</c:v>
                </c:pt>
                <c:pt idx="86">
                  <c:v>364.4314868804665</c:v>
                </c:pt>
                <c:pt idx="87">
                  <c:v>455.1661356395084</c:v>
                </c:pt>
                <c:pt idx="88">
                  <c:v>578.7037037037038</c:v>
                </c:pt>
                <c:pt idx="89">
                  <c:v>751.314800901578</c:v>
                </c:pt>
                <c:pt idx="90">
                  <c:v>1000.0</c:v>
                </c:pt>
                <c:pt idx="91">
                  <c:v>1371.742112482853</c:v>
                </c:pt>
                <c:pt idx="92">
                  <c:v>1953.125</c:v>
                </c:pt>
                <c:pt idx="93">
                  <c:v>2915.451895043732</c:v>
                </c:pt>
                <c:pt idx="94">
                  <c:v>4629.62962962963</c:v>
                </c:pt>
                <c:pt idx="95">
                  <c:v>8000.0</c:v>
                </c:pt>
                <c:pt idx="96">
                  <c:v>15625.0</c:v>
                </c:pt>
                <c:pt idx="97">
                  <c:v>37037.03703703704</c:v>
                </c:pt>
                <c:pt idx="98">
                  <c:v>125000.0</c:v>
                </c:pt>
                <c:pt idx="99">
                  <c:v>1.0E6</c:v>
                </c:pt>
              </c:numCache>
            </c:numRef>
          </c:yVal>
          <c:smooth val="1"/>
        </c:ser>
        <c:dLbls>
          <c:showLegendKey val="0"/>
          <c:showVal val="0"/>
          <c:showCatName val="0"/>
          <c:showSerName val="0"/>
          <c:showPercent val="0"/>
          <c:showBubbleSize val="0"/>
        </c:dLbls>
        <c:axId val="462724456"/>
        <c:axId val="2592120"/>
      </c:scatterChart>
      <c:valAx>
        <c:axId val="462724456"/>
        <c:scaling>
          <c:orientation val="maxMin"/>
        </c:scaling>
        <c:delete val="0"/>
        <c:axPos val="b"/>
        <c:majorGridlines/>
        <c:minorGridlines/>
        <c:title>
          <c:tx>
            <c:rich>
              <a:bodyPr/>
              <a:lstStyle/>
              <a:p>
                <a:pPr>
                  <a:defRPr/>
                </a:pPr>
                <a:r>
                  <a:rPr lang="en-US" sz="2000" dirty="0" smtClean="0"/>
                  <a:t>Grid</a:t>
                </a:r>
                <a:r>
                  <a:rPr lang="en-US" sz="2000" baseline="0" dirty="0" smtClean="0"/>
                  <a:t> size</a:t>
                </a:r>
                <a:r>
                  <a:rPr lang="en-US" sz="2000" dirty="0" smtClean="0"/>
                  <a:t> </a:t>
                </a:r>
                <a:r>
                  <a:rPr lang="en-US" sz="2000" dirty="0"/>
                  <a:t>[km]</a:t>
                </a:r>
              </a:p>
            </c:rich>
          </c:tx>
          <c:layout/>
          <c:overlay val="0"/>
        </c:title>
        <c:numFmt formatCode="General" sourceLinked="1"/>
        <c:majorTickMark val="out"/>
        <c:minorTickMark val="none"/>
        <c:tickLblPos val="nextTo"/>
        <c:crossAx val="2592120"/>
        <c:crosses val="autoZero"/>
        <c:crossBetween val="midCat"/>
      </c:valAx>
      <c:valAx>
        <c:axId val="2592120"/>
        <c:scaling>
          <c:logBase val="10.0"/>
          <c:orientation val="minMax"/>
        </c:scaling>
        <c:delete val="0"/>
        <c:axPos val="r"/>
        <c:majorGridlines/>
        <c:minorGridlines/>
        <c:title>
          <c:tx>
            <c:rich>
              <a:bodyPr/>
              <a:lstStyle/>
              <a:p>
                <a:pPr>
                  <a:defRPr/>
                </a:pPr>
                <a:r>
                  <a:rPr lang="en-US" sz="2000" dirty="0" smtClean="0"/>
                  <a:t>CPU</a:t>
                </a:r>
                <a:r>
                  <a:rPr lang="en-US" sz="2000" baseline="0" dirty="0" smtClean="0"/>
                  <a:t> power</a:t>
                </a:r>
                <a:r>
                  <a:rPr lang="en-US" sz="2000" dirty="0" smtClean="0"/>
                  <a:t> </a:t>
                </a:r>
                <a:r>
                  <a:rPr lang="en-US" sz="2000" dirty="0"/>
                  <a:t>=</a:t>
                </a:r>
                <a:r>
                  <a:rPr lang="en-US" sz="2000" dirty="0" smtClean="0"/>
                  <a:t> Cost</a:t>
                </a:r>
                <a:endParaRPr lang="en-US" sz="2000" dirty="0"/>
              </a:p>
            </c:rich>
          </c:tx>
          <c:layout/>
          <c:overlay val="0"/>
        </c:title>
        <c:numFmt formatCode="General" sourceLinked="1"/>
        <c:majorTickMark val="out"/>
        <c:minorTickMark val="none"/>
        <c:tickLblPos val="nextTo"/>
        <c:crossAx val="462724456"/>
        <c:crosses val="autoZero"/>
        <c:crossBetween val="midCat"/>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08CE4-65D7-F847-B54D-D23D4C9AFA23}" type="datetimeFigureOut">
              <a:rPr lang="en-US" smtClean="0"/>
              <a:t>6/21/12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12B63-CC3A-AB49-91DA-77439368FA78}" type="slidenum">
              <a:rPr lang="en-US" smtClean="0"/>
              <a:t>‹#›</a:t>
            </a:fld>
            <a:endParaRPr lang="en-US"/>
          </a:p>
        </p:txBody>
      </p:sp>
    </p:spTree>
    <p:extLst>
      <p:ext uri="{BB962C8B-B14F-4D97-AF65-F5344CB8AC3E}">
        <p14:creationId xmlns:p14="http://schemas.microsoft.com/office/powerpoint/2010/main" val="1694204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824F4A-DB53-4AE0-9413-F665EA1D5037}" type="slidenum">
              <a:rPr lang="en-US"/>
              <a:pPr/>
              <a:t>1</a:t>
            </a:fld>
            <a:endParaRPr lang="en-US" dirty="0"/>
          </a:p>
        </p:txBody>
      </p:sp>
      <p:sp>
        <p:nvSpPr>
          <p:cNvPr id="40961" name="Rectangle 1"/>
          <p:cNvSpPr txBox="1">
            <a:spLocks noGrp="1" noRot="1" noChangeAspect="1" noChangeArrowheads="1"/>
          </p:cNvSpPr>
          <p:nvPr>
            <p:ph type="sldImg"/>
          </p:nvPr>
        </p:nvSpPr>
        <p:spPr bwMode="auto">
          <a:xfrm>
            <a:off x="0" y="693738"/>
            <a:ext cx="1588" cy="1587"/>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18</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19</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20</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21</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22</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23</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24</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914B97-1D0E-42F1-A548-4F7F4DB62D48}" type="slidenum">
              <a:rPr lang="en-US"/>
              <a:pPr/>
              <a:t>30</a:t>
            </a:fld>
            <a:endParaRPr lang="en-US" dirty="0"/>
          </a:p>
        </p:txBody>
      </p:sp>
      <p:sp>
        <p:nvSpPr>
          <p:cNvPr id="56321"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56322"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914B97-1D0E-42F1-A548-4F7F4DB62D48}" type="slidenum">
              <a:rPr lang="en-US"/>
              <a:pPr/>
              <a:t>31</a:t>
            </a:fld>
            <a:endParaRPr lang="en-US" dirty="0"/>
          </a:p>
        </p:txBody>
      </p:sp>
      <p:sp>
        <p:nvSpPr>
          <p:cNvPr id="56321"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56322"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1953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92373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67136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0854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844A112A-1BA8-4F49-8475-1EF014F9BDE2}" type="datetimeFigureOut">
              <a:rPr lang="en-US" smtClean="0"/>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89935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Date Placeholder 4"/>
          <p:cNvSpPr>
            <a:spLocks noGrp="1"/>
          </p:cNvSpPr>
          <p:nvPr>
            <p:ph type="dt" sz="half" idx="10"/>
          </p:nvPr>
        </p:nvSpPr>
        <p:spPr/>
        <p:txBody>
          <a:bodyPr/>
          <a:lstStyle/>
          <a:p>
            <a:fld id="{844A112A-1BA8-4F49-8475-1EF014F9BDE2}" type="datetimeFigureOut">
              <a:rPr lang="en-US" smtClean="0"/>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75924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7" name="Date Placeholder 6"/>
          <p:cNvSpPr>
            <a:spLocks noGrp="1"/>
          </p:cNvSpPr>
          <p:nvPr>
            <p:ph type="dt" sz="half" idx="10"/>
          </p:nvPr>
        </p:nvSpPr>
        <p:spPr/>
        <p:txBody>
          <a:bodyPr/>
          <a:lstStyle/>
          <a:p>
            <a:fld id="{844A112A-1BA8-4F49-8475-1EF014F9BDE2}" type="datetimeFigureOut">
              <a:rPr lang="en-US" smtClean="0"/>
              <a:t>6/21/12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33239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844A112A-1BA8-4F49-8475-1EF014F9BDE2}" type="datetimeFigureOut">
              <a:rPr lang="en-US" smtClean="0"/>
              <a:t>6/21/12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66329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A112A-1BA8-4F49-8475-1EF014F9BDE2}" type="datetimeFigureOut">
              <a:rPr lang="en-US" smtClean="0"/>
              <a:t>6/21/12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72299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44A112A-1BA8-4F49-8475-1EF014F9BDE2}" type="datetimeFigureOut">
              <a:rPr lang="en-US" smtClean="0"/>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79655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44A112A-1BA8-4F49-8475-1EF014F9BDE2}" type="datetimeFigureOut">
              <a:rPr lang="en-US" smtClean="0"/>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0809224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12A-1BA8-4F49-8475-1EF014F9BDE2}" type="datetimeFigureOut">
              <a:rPr lang="en-US" smtClean="0"/>
              <a:t>6/21/12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D8D6F-B85A-FE48-98F1-75E320189AA2}" type="slidenum">
              <a:rPr lang="en-US" smtClean="0"/>
              <a:t>‹#›</a:t>
            </a:fld>
            <a:endParaRPr lang="en-US"/>
          </a:p>
        </p:txBody>
      </p:sp>
    </p:spTree>
    <p:extLst>
      <p:ext uri="{BB962C8B-B14F-4D97-AF65-F5344CB8AC3E}">
        <p14:creationId xmlns:p14="http://schemas.microsoft.com/office/powerpoint/2010/main" val="4203958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emf"/><Relationship Id="rId1" Type="http://schemas.openxmlformats.org/officeDocument/2006/relationships/slideLayout" Target="../slideLayouts/slideLayout1.xml"/><Relationship Id="rId2"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241909" y="968065"/>
            <a:ext cx="8696475" cy="1366308"/>
          </a:xfrm>
          <a:prstGeom prst="rect">
            <a:avLst/>
          </a:prstGeom>
          <a:noFill/>
          <a:ln w="9525">
            <a:noFill/>
            <a:round/>
            <a:headEnd/>
            <a:tailEnd/>
          </a:ln>
          <a:effectLst/>
        </p:spPr>
        <p:txBody>
          <a:bodyPr lIns="90000" tIns="60120" rIns="90000" bIns="45000"/>
          <a:lstStyle/>
          <a:p>
            <a:pPr algn="ctr">
              <a:lnSpc>
                <a:spcPct val="98000"/>
              </a:lnSpc>
              <a:tabLst>
                <a:tab pos="723900" algn="l"/>
                <a:tab pos="1447800" algn="l"/>
                <a:tab pos="2171700" algn="l"/>
                <a:tab pos="2895600" algn="l"/>
                <a:tab pos="3619500" algn="l"/>
                <a:tab pos="4343400" algn="l"/>
              </a:tabLst>
            </a:pPr>
            <a:r>
              <a:rPr lang="en-US" sz="4000" dirty="0"/>
              <a:t>The Use of On-Demand Forecasts for Weather Optimization of Aircraft Tracks</a:t>
            </a:r>
            <a:endParaRPr lang="is-IS" sz="4000" dirty="0" smtClean="0">
              <a:solidFill>
                <a:srgbClr val="000000"/>
              </a:solidFill>
              <a:latin typeface="+mj-lt"/>
            </a:endParaRPr>
          </a:p>
        </p:txBody>
      </p:sp>
      <p:sp>
        <p:nvSpPr>
          <p:cNvPr id="14338" name="Rectangle 2"/>
          <p:cNvSpPr>
            <a:spLocks noChangeArrowheads="1"/>
          </p:cNvSpPr>
          <p:nvPr/>
        </p:nvSpPr>
        <p:spPr bwMode="auto">
          <a:xfrm>
            <a:off x="0" y="2971800"/>
            <a:ext cx="9180513" cy="1784350"/>
          </a:xfrm>
          <a:prstGeom prst="rect">
            <a:avLst/>
          </a:prstGeom>
          <a:solidFill>
            <a:srgbClr val="FF6600"/>
          </a:solidFill>
          <a:ln w="9525">
            <a:noFill/>
            <a:round/>
            <a:headEnd/>
            <a:tailEnd/>
          </a:ln>
          <a:effectLst/>
        </p:spPr>
        <p:txBody>
          <a:bodyPr wrap="none" anchor="ctr"/>
          <a:lstStyle/>
          <a:p>
            <a:endParaRPr lang="is-IS"/>
          </a:p>
        </p:txBody>
      </p:sp>
      <p:pic>
        <p:nvPicPr>
          <p:cNvPr id="14343" name="Picture 7"/>
          <p:cNvPicPr>
            <a:picLocks noChangeAspect="1" noChangeArrowheads="1"/>
          </p:cNvPicPr>
          <p:nvPr/>
        </p:nvPicPr>
        <p:blipFill>
          <a:blip r:embed="rId3" cstate="print"/>
          <a:srcRect/>
          <a:stretch>
            <a:fillRect/>
          </a:stretch>
        </p:blipFill>
        <p:spPr bwMode="auto">
          <a:xfrm>
            <a:off x="15730538" y="9566275"/>
            <a:ext cx="5114925" cy="1439863"/>
          </a:xfrm>
          <a:prstGeom prst="rect">
            <a:avLst/>
          </a:prstGeom>
          <a:noFill/>
          <a:ln w="9525">
            <a:noFill/>
            <a:round/>
            <a:headEnd/>
            <a:tailEnd/>
          </a:ln>
          <a:effectLst/>
        </p:spPr>
      </p:pic>
      <p:sp>
        <p:nvSpPr>
          <p:cNvPr id="14347" name="Text Box 11"/>
          <p:cNvSpPr txBox="1">
            <a:spLocks noChangeArrowheads="1"/>
          </p:cNvSpPr>
          <p:nvPr/>
        </p:nvSpPr>
        <p:spPr bwMode="auto">
          <a:xfrm>
            <a:off x="1898952" y="3165128"/>
            <a:ext cx="5237238" cy="1591021"/>
          </a:xfrm>
          <a:prstGeom prst="rect">
            <a:avLst/>
          </a:prstGeom>
          <a:noFill/>
          <a:ln w="9525">
            <a:noFill/>
            <a:round/>
            <a:headEnd/>
            <a:tailEnd/>
          </a:ln>
          <a:effectLst/>
        </p:spPr>
        <p:txBody>
          <a:bodyPr lIns="90000" tIns="51803" rIns="90000" bIns="45000"/>
          <a:lstStyle/>
          <a:p>
            <a:pPr algn="ctr">
              <a:lnSpc>
                <a:spcPct val="98000"/>
              </a:lnSpc>
              <a:tabLst>
                <a:tab pos="723900" algn="l"/>
                <a:tab pos="1447800" algn="l"/>
                <a:tab pos="2171700" algn="l"/>
                <a:tab pos="2895600" algn="l"/>
                <a:tab pos="3619500" algn="l"/>
                <a:tab pos="4343400" algn="l"/>
              </a:tabLst>
            </a:pPr>
            <a:r>
              <a:rPr lang="en-US" sz="2400" b="1" dirty="0">
                <a:solidFill>
                  <a:srgbClr val="000000"/>
                </a:solidFill>
              </a:rPr>
              <a:t>Ólafur Rögnvaldsson – </a:t>
            </a:r>
            <a:r>
              <a:rPr lang="en-US" sz="2400" b="1" dirty="0" smtClean="0">
                <a:solidFill>
                  <a:srgbClr val="000000"/>
                </a:solidFill>
              </a:rPr>
              <a:t>IMR/</a:t>
            </a:r>
            <a:r>
              <a:rPr lang="en-US" sz="2400" b="1" dirty="0" err="1" smtClean="0">
                <a:solidFill>
                  <a:srgbClr val="000000"/>
                </a:solidFill>
              </a:rPr>
              <a:t>UiB</a:t>
            </a:r>
            <a:endParaRPr lang="en-US" sz="2400" b="1" dirty="0" smtClean="0">
              <a:solidFill>
                <a:srgbClr val="000000"/>
              </a:solidFill>
            </a:endParaRPr>
          </a:p>
          <a:p>
            <a:pPr algn="ctr">
              <a:lnSpc>
                <a:spcPct val="98000"/>
              </a:lnSpc>
              <a:tabLst>
                <a:tab pos="723900" algn="l"/>
                <a:tab pos="1447800" algn="l"/>
                <a:tab pos="2171700" algn="l"/>
                <a:tab pos="2895600" algn="l"/>
                <a:tab pos="3619500" algn="l"/>
                <a:tab pos="4343400" algn="l"/>
              </a:tabLst>
            </a:pPr>
            <a:r>
              <a:rPr lang="en-US" sz="2400" b="1" dirty="0" err="1" smtClean="0">
                <a:solidFill>
                  <a:srgbClr val="000000"/>
                </a:solidFill>
              </a:rPr>
              <a:t>Einar</a:t>
            </a:r>
            <a:r>
              <a:rPr lang="en-US" sz="2400" b="1" dirty="0" smtClean="0">
                <a:solidFill>
                  <a:srgbClr val="000000"/>
                </a:solidFill>
              </a:rPr>
              <a:t> I. </a:t>
            </a:r>
            <a:r>
              <a:rPr lang="en-US" sz="2400" b="1" dirty="0" err="1" smtClean="0">
                <a:solidFill>
                  <a:srgbClr val="000000"/>
                </a:solidFill>
              </a:rPr>
              <a:t>Andr</a:t>
            </a:r>
            <a:r>
              <a:rPr lang="en-US" sz="2400" b="1" dirty="0" err="1" smtClean="0">
                <a:solidFill>
                  <a:srgbClr val="000000"/>
                </a:solidFill>
              </a:rPr>
              <a:t>ésson</a:t>
            </a:r>
            <a:r>
              <a:rPr lang="en-US" sz="2400" b="1" dirty="0" smtClean="0">
                <a:solidFill>
                  <a:srgbClr val="000000"/>
                </a:solidFill>
              </a:rPr>
              <a:t> – RU</a:t>
            </a:r>
            <a:endParaRPr lang="en-US" sz="2400" b="1" dirty="0" smtClean="0">
              <a:solidFill>
                <a:srgbClr val="000000"/>
              </a:solidFill>
            </a:endParaRPr>
          </a:p>
          <a:p>
            <a:pPr algn="ctr">
              <a:lnSpc>
                <a:spcPct val="98000"/>
              </a:lnSpc>
              <a:tabLst>
                <a:tab pos="723900" algn="l"/>
                <a:tab pos="1447800" algn="l"/>
                <a:tab pos="2171700" algn="l"/>
                <a:tab pos="2895600" algn="l"/>
                <a:tab pos="3619500" algn="l"/>
                <a:tab pos="4343400" algn="l"/>
              </a:tabLst>
            </a:pPr>
            <a:r>
              <a:rPr lang="en-US" sz="2400" b="1" dirty="0" err="1" smtClean="0">
                <a:solidFill>
                  <a:srgbClr val="000000"/>
                </a:solidFill>
              </a:rPr>
              <a:t>Þorgeir</a:t>
            </a:r>
            <a:r>
              <a:rPr lang="en-US" sz="2400" b="1" dirty="0" smtClean="0">
                <a:solidFill>
                  <a:srgbClr val="000000"/>
                </a:solidFill>
              </a:rPr>
              <a:t> </a:t>
            </a:r>
            <a:r>
              <a:rPr lang="en-US" sz="2400" b="1" dirty="0" err="1" smtClean="0">
                <a:solidFill>
                  <a:srgbClr val="000000"/>
                </a:solidFill>
              </a:rPr>
              <a:t>P</a:t>
            </a:r>
            <a:r>
              <a:rPr lang="en-US" sz="2400" b="1" dirty="0" err="1" smtClean="0">
                <a:solidFill>
                  <a:srgbClr val="000000"/>
                </a:solidFill>
              </a:rPr>
              <a:t>álsson</a:t>
            </a:r>
            <a:r>
              <a:rPr lang="en-US" sz="2400" b="1" dirty="0" smtClean="0">
                <a:solidFill>
                  <a:srgbClr val="000000"/>
                </a:solidFill>
              </a:rPr>
              <a:t> – RU</a:t>
            </a:r>
            <a:endParaRPr lang="en-US" sz="2400" b="1" dirty="0" smtClean="0">
              <a:solidFill>
                <a:srgbClr val="000000"/>
              </a:solidFill>
            </a:endParaRPr>
          </a:p>
          <a:p>
            <a:pPr algn="ctr">
              <a:lnSpc>
                <a:spcPct val="97000"/>
              </a:lnSpc>
              <a:tabLst>
                <a:tab pos="723900" algn="l"/>
                <a:tab pos="1447800" algn="l"/>
                <a:tab pos="2171700" algn="l"/>
                <a:tab pos="2895600" algn="l"/>
                <a:tab pos="3619500" algn="l"/>
                <a:tab pos="4343400" algn="l"/>
              </a:tabLst>
            </a:pPr>
            <a:endParaRPr lang="en-US" dirty="0">
              <a:solidFill>
                <a:srgbClr val="000000"/>
              </a:solidFill>
              <a:latin typeface="Myriad" charset="0"/>
            </a:endParaRPr>
          </a:p>
        </p:txBody>
      </p:sp>
      <p:sp>
        <p:nvSpPr>
          <p:cNvPr id="14348" name="Rectangle 1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pic>
        <p:nvPicPr>
          <p:cNvPr id="8" name="Picture 7"/>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1471851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850004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Flight ICE615 – </a:t>
            </a:r>
            <a:r>
              <a:rPr lang="en-US" sz="4800" dirty="0" err="1" smtClean="0"/>
              <a:t>Keflav</a:t>
            </a:r>
            <a:r>
              <a:rPr lang="en-US" sz="4800" dirty="0" err="1" smtClean="0"/>
              <a:t>ík</a:t>
            </a:r>
            <a:r>
              <a:rPr lang="en-US" sz="4800" dirty="0" smtClean="0"/>
              <a:t> New York</a:t>
            </a:r>
            <a:r>
              <a:rPr lang="en-US" sz="4800" dirty="0" smtClean="0"/>
              <a:t> </a:t>
            </a:r>
            <a:endParaRPr lang="en-US" sz="4800" dirty="0" smtClean="0"/>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pic>
        <p:nvPicPr>
          <p:cNvPr id="6" name="Picture 5"/>
          <p:cNvPicPr>
            <a:picLocks noChangeAspect="1"/>
          </p:cNvPicPr>
          <p:nvPr/>
        </p:nvPicPr>
        <p:blipFill>
          <a:blip r:embed="rId3"/>
          <a:stretch>
            <a:fillRect/>
          </a:stretch>
        </p:blipFill>
        <p:spPr>
          <a:xfrm>
            <a:off x="-13955" y="1016662"/>
            <a:ext cx="4064000" cy="4089400"/>
          </a:xfrm>
          <a:prstGeom prst="rect">
            <a:avLst/>
          </a:prstGeom>
        </p:spPr>
      </p:pic>
      <p:pic>
        <p:nvPicPr>
          <p:cNvPr id="7" name="Picture 6"/>
          <p:cNvPicPr>
            <a:picLocks noChangeAspect="1"/>
          </p:cNvPicPr>
          <p:nvPr/>
        </p:nvPicPr>
        <p:blipFill>
          <a:blip r:embed="rId4"/>
          <a:stretch>
            <a:fillRect/>
          </a:stretch>
        </p:blipFill>
        <p:spPr>
          <a:xfrm>
            <a:off x="5092700" y="1028105"/>
            <a:ext cx="4051300" cy="4064000"/>
          </a:xfrm>
          <a:prstGeom prst="rect">
            <a:avLst/>
          </a:prstGeom>
        </p:spPr>
      </p:pic>
      <p:pic>
        <p:nvPicPr>
          <p:cNvPr id="8" name="Picture 7"/>
          <p:cNvPicPr>
            <a:picLocks noChangeAspect="1"/>
          </p:cNvPicPr>
          <p:nvPr/>
        </p:nvPicPr>
        <p:blipFill>
          <a:blip r:embed="rId5"/>
          <a:stretch>
            <a:fillRect/>
          </a:stretch>
        </p:blipFill>
        <p:spPr>
          <a:xfrm>
            <a:off x="4051300" y="1011969"/>
            <a:ext cx="1028700" cy="5295900"/>
          </a:xfrm>
          <a:prstGeom prst="rect">
            <a:avLst/>
          </a:prstGeom>
        </p:spPr>
      </p:pic>
      <p:pic>
        <p:nvPicPr>
          <p:cNvPr id="10" name="Picture 9"/>
          <p:cNvPicPr>
            <a:picLocks noChangeAspect="1"/>
          </p:cNvPicPr>
          <p:nvPr/>
        </p:nvPicPr>
        <p:blipFill>
          <a:blip r:embed="rId6"/>
          <a:stretch>
            <a:fillRect/>
          </a:stretch>
        </p:blipFill>
        <p:spPr>
          <a:xfrm>
            <a:off x="323368" y="5373353"/>
            <a:ext cx="8683094" cy="757109"/>
          </a:xfrm>
          <a:prstGeom prst="rect">
            <a:avLst/>
          </a:prstGeom>
        </p:spPr>
      </p:pic>
      <p:sp>
        <p:nvSpPr>
          <p:cNvPr id="12" name="Rectangle 11"/>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42063738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137607" y="12452"/>
            <a:ext cx="9340418"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Flight ICE204 – </a:t>
            </a:r>
            <a:r>
              <a:rPr lang="en-US" sz="4800" dirty="0" err="1" smtClean="0"/>
              <a:t>Keflav</a:t>
            </a:r>
            <a:r>
              <a:rPr lang="en-US" sz="4800" dirty="0" err="1" smtClean="0"/>
              <a:t>ík</a:t>
            </a:r>
            <a:r>
              <a:rPr lang="en-US" sz="4800" dirty="0" smtClean="0"/>
              <a:t>/Copenhagen</a:t>
            </a:r>
            <a:endParaRPr lang="en-US" sz="4800" dirty="0" smtClean="0"/>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
        <p:nvSpPr>
          <p:cNvPr id="12" name="Rectangle 11"/>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3" name="Picture 2"/>
          <p:cNvPicPr>
            <a:picLocks noChangeAspect="1"/>
          </p:cNvPicPr>
          <p:nvPr/>
        </p:nvPicPr>
        <p:blipFill>
          <a:blip r:embed="rId3"/>
          <a:stretch>
            <a:fillRect/>
          </a:stretch>
        </p:blipFill>
        <p:spPr>
          <a:xfrm>
            <a:off x="5092700" y="1016662"/>
            <a:ext cx="4051300" cy="4076700"/>
          </a:xfrm>
          <a:prstGeom prst="rect">
            <a:avLst/>
          </a:prstGeom>
        </p:spPr>
      </p:pic>
      <p:pic>
        <p:nvPicPr>
          <p:cNvPr id="13" name="Picture 12"/>
          <p:cNvPicPr>
            <a:picLocks noChangeAspect="1"/>
          </p:cNvPicPr>
          <p:nvPr/>
        </p:nvPicPr>
        <p:blipFill>
          <a:blip r:embed="rId4"/>
          <a:stretch>
            <a:fillRect/>
          </a:stretch>
        </p:blipFill>
        <p:spPr>
          <a:xfrm>
            <a:off x="3837619" y="1006865"/>
            <a:ext cx="1269036" cy="4142325"/>
          </a:xfrm>
          <a:prstGeom prst="rect">
            <a:avLst/>
          </a:prstGeom>
        </p:spPr>
      </p:pic>
      <p:pic>
        <p:nvPicPr>
          <p:cNvPr id="14" name="Picture 13"/>
          <p:cNvPicPr>
            <a:picLocks noChangeAspect="1"/>
          </p:cNvPicPr>
          <p:nvPr/>
        </p:nvPicPr>
        <p:blipFill>
          <a:blip r:embed="rId5"/>
          <a:stretch>
            <a:fillRect/>
          </a:stretch>
        </p:blipFill>
        <p:spPr>
          <a:xfrm>
            <a:off x="4223939" y="5201341"/>
            <a:ext cx="4875389" cy="496688"/>
          </a:xfrm>
          <a:prstGeom prst="rect">
            <a:avLst/>
          </a:prstGeom>
        </p:spPr>
      </p:pic>
      <p:sp>
        <p:nvSpPr>
          <p:cNvPr id="15" name="TextBox 14"/>
          <p:cNvSpPr txBox="1"/>
          <p:nvPr/>
        </p:nvSpPr>
        <p:spPr>
          <a:xfrm>
            <a:off x="251190" y="1563156"/>
            <a:ext cx="3586429" cy="4524315"/>
          </a:xfrm>
          <a:prstGeom prst="rect">
            <a:avLst/>
          </a:prstGeom>
          <a:noFill/>
        </p:spPr>
        <p:txBody>
          <a:bodyPr wrap="square" rtlCol="0">
            <a:spAutoFit/>
          </a:bodyPr>
          <a:lstStyle/>
          <a:p>
            <a:pPr marL="285750" indent="-285750">
              <a:buFont typeface="Arial"/>
              <a:buChar char="•"/>
            </a:pPr>
            <a:r>
              <a:rPr lang="en-US" sz="2400" dirty="0" smtClean="0"/>
              <a:t>Similar results found for another flight @ 2011-07-14</a:t>
            </a:r>
          </a:p>
          <a:p>
            <a:pPr marL="285750" indent="-285750">
              <a:buFont typeface="Arial"/>
              <a:buChar char="•"/>
            </a:pPr>
            <a:r>
              <a:rPr lang="en-US" sz="2400" dirty="0" smtClean="0"/>
              <a:t>Approximately 1% fuel savings for the whole flight</a:t>
            </a:r>
          </a:p>
          <a:p>
            <a:pPr marL="285750" indent="-285750">
              <a:buFont typeface="Arial"/>
              <a:buChar char="•"/>
            </a:pPr>
            <a:r>
              <a:rPr lang="en-US" sz="2400" dirty="0" smtClean="0"/>
              <a:t>Note that there was not “much” weather during this day</a:t>
            </a:r>
          </a:p>
          <a:p>
            <a:pPr marL="285750" indent="-285750">
              <a:buFont typeface="Arial"/>
              <a:buChar char="•"/>
            </a:pPr>
            <a:r>
              <a:rPr lang="en-US" sz="2400" dirty="0" smtClean="0"/>
              <a:t>Perhaps more to be gained in stronger winds?</a:t>
            </a:r>
            <a:endParaRPr lang="en-US" sz="2400" dirty="0"/>
          </a:p>
        </p:txBody>
      </p:sp>
    </p:spTree>
    <p:extLst>
      <p:ext uri="{BB962C8B-B14F-4D97-AF65-F5344CB8AC3E}">
        <p14:creationId xmlns:p14="http://schemas.microsoft.com/office/powerpoint/2010/main" val="16249355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986232"/>
            <a:ext cx="8106899" cy="6001642"/>
          </a:xfrm>
          <a:prstGeom prst="rect">
            <a:avLst/>
          </a:prstGeom>
          <a:noFill/>
        </p:spPr>
        <p:txBody>
          <a:bodyPr wrap="square" rtlCol="0">
            <a:spAutoFit/>
          </a:bodyPr>
          <a:lstStyle/>
          <a:p>
            <a:pPr marL="457200" indent="-457200">
              <a:buFont typeface="Arial"/>
              <a:buChar char="•"/>
            </a:pPr>
            <a:r>
              <a:rPr lang="en-US" sz="3200" dirty="0" smtClean="0"/>
              <a:t>Good </a:t>
            </a:r>
            <a:r>
              <a:rPr lang="en-US" sz="3200" dirty="0"/>
              <a:t>weather information help improve decision making</a:t>
            </a:r>
          </a:p>
          <a:p>
            <a:pPr marL="285750" indent="-285750">
              <a:buFont typeface="Arial"/>
              <a:buChar char="•"/>
            </a:pPr>
            <a:r>
              <a:rPr lang="en-US" sz="3200" dirty="0" smtClean="0"/>
              <a:t>Current CRS uses the WRF model and consists of a </a:t>
            </a:r>
          </a:p>
          <a:p>
            <a:pPr marL="742950" lvl="1" indent="-285750">
              <a:buFont typeface="Arial"/>
              <a:buChar char="•"/>
            </a:pPr>
            <a:r>
              <a:rPr lang="en-US" sz="3200" dirty="0" smtClean="0"/>
              <a:t>Backend and</a:t>
            </a:r>
            <a:r>
              <a:rPr lang="en-US" sz="3200" dirty="0"/>
              <a:t> </a:t>
            </a:r>
            <a:r>
              <a:rPr lang="en-US" sz="3200" dirty="0" smtClean="0"/>
              <a:t>Frontend</a:t>
            </a:r>
          </a:p>
          <a:p>
            <a:pPr marL="285750" indent="-285750">
              <a:buFont typeface="Arial"/>
              <a:buChar char="•"/>
            </a:pPr>
            <a:r>
              <a:rPr lang="en-US" sz="3200" dirty="0" smtClean="0"/>
              <a:t>Frontend is called </a:t>
            </a:r>
            <a:r>
              <a:rPr lang="en-US" sz="3200" dirty="0" err="1" smtClean="0">
                <a:solidFill>
                  <a:srgbClr val="FF6600"/>
                </a:solidFill>
              </a:rPr>
              <a:t>SAR</a:t>
            </a:r>
            <a:r>
              <a:rPr lang="en-US" sz="3200" dirty="0" err="1" smtClean="0"/>
              <a:t>Weather</a:t>
            </a:r>
            <a:endParaRPr lang="en-US" sz="3200" dirty="0" smtClean="0"/>
          </a:p>
          <a:p>
            <a:pPr marL="742950" lvl="1" indent="-285750">
              <a:buFont typeface="Arial"/>
              <a:buChar char="•"/>
            </a:pPr>
            <a:r>
              <a:rPr lang="en-US" sz="3200" dirty="0" smtClean="0"/>
              <a:t>Easy to use</a:t>
            </a:r>
          </a:p>
          <a:p>
            <a:pPr marL="742950" lvl="1" indent="-285750">
              <a:buFont typeface="Arial"/>
              <a:buChar char="•"/>
            </a:pPr>
            <a:r>
              <a:rPr lang="en-US" sz="3200" dirty="0" smtClean="0"/>
              <a:t>Fast</a:t>
            </a:r>
          </a:p>
          <a:p>
            <a:pPr marL="742950" lvl="1" indent="-285750">
              <a:buFont typeface="Arial"/>
              <a:buChar char="•"/>
            </a:pPr>
            <a:r>
              <a:rPr lang="en-US" sz="3200" dirty="0" smtClean="0"/>
              <a:t>Flexible model output and presentation</a:t>
            </a:r>
          </a:p>
          <a:p>
            <a:pPr marL="1200150" lvl="2" indent="-285750">
              <a:buFont typeface="Arial"/>
              <a:buChar char="•"/>
            </a:pPr>
            <a:r>
              <a:rPr lang="en-US" sz="3200" dirty="0" smtClean="0"/>
              <a:t>CF and ArcGIS compliant output files</a:t>
            </a:r>
          </a:p>
          <a:p>
            <a:pPr marL="1200150" lvl="2" indent="-285750">
              <a:buFont typeface="Arial"/>
              <a:buChar char="•"/>
            </a:pPr>
            <a:r>
              <a:rPr lang="en-US" sz="3200" dirty="0" smtClean="0"/>
              <a:t>Interactive and static maps</a:t>
            </a:r>
          </a:p>
          <a:p>
            <a:pPr marL="285750" indent="-285750">
              <a:buFont typeface="Arial"/>
              <a:buChar char="•"/>
            </a:pPr>
            <a:endParaRPr lang="en-US" sz="3200" dirty="0" smtClean="0"/>
          </a:p>
        </p:txBody>
      </p:sp>
      <p:sp>
        <p:nvSpPr>
          <p:cNvPr id="9" name="Rectangle 8"/>
          <p:cNvSpPr/>
          <p:nvPr/>
        </p:nvSpPr>
        <p:spPr>
          <a:xfrm>
            <a:off x="434548" y="12452"/>
            <a:ext cx="5975915"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Crisis Response System</a:t>
            </a:r>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
        <p:nvSpPr>
          <p:cNvPr id="12" name="Rectangle 11"/>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41893346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2299628"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SARWeather</a:t>
            </a:r>
            <a:endParaRPr lang="en-US" sz="3200" dirty="0" smtClean="0"/>
          </a:p>
        </p:txBody>
      </p:sp>
      <p:pic>
        <p:nvPicPr>
          <p:cNvPr id="2" name="Picture 1" descr="Screen shot 2012-04-23 at 6.0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096" y="537916"/>
            <a:ext cx="6764904" cy="5962918"/>
          </a:xfrm>
          <a:prstGeom prst="rect">
            <a:avLst/>
          </a:prstGeom>
        </p:spPr>
      </p:pic>
      <p:sp>
        <p:nvSpPr>
          <p:cNvPr id="3" name="Oval 2"/>
          <p:cNvSpPr/>
          <p:nvPr/>
        </p:nvSpPr>
        <p:spPr>
          <a:xfrm>
            <a:off x="2508293" y="2428475"/>
            <a:ext cx="342125" cy="272156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7235" y="2916962"/>
            <a:ext cx="2141861" cy="646331"/>
          </a:xfrm>
          <a:prstGeom prst="rect">
            <a:avLst/>
          </a:prstGeom>
          <a:noFill/>
        </p:spPr>
        <p:txBody>
          <a:bodyPr wrap="square" rtlCol="0">
            <a:spAutoFit/>
          </a:bodyPr>
          <a:lstStyle/>
          <a:p>
            <a:r>
              <a:rPr lang="en-US" dirty="0" smtClean="0"/>
              <a:t>Choose resolution:</a:t>
            </a:r>
          </a:p>
          <a:p>
            <a:r>
              <a:rPr lang="en-US" dirty="0" smtClean="0"/>
              <a:t>1, 3, or 9 km</a:t>
            </a:r>
            <a:endParaRPr lang="en-US" dirty="0"/>
          </a:p>
        </p:txBody>
      </p:sp>
      <p:sp>
        <p:nvSpPr>
          <p:cNvPr id="18" name="Rectangle 17"/>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20" name="Picture 19"/>
          <p:cNvPicPr>
            <a:picLocks noChangeAspect="1"/>
          </p:cNvPicPr>
          <p:nvPr/>
        </p:nvPicPr>
        <p:blipFill>
          <a:blip r:embed="rId4"/>
          <a:stretch>
            <a:fillRect/>
          </a:stretch>
        </p:blipFill>
        <p:spPr>
          <a:xfrm>
            <a:off x="8640452" y="6525344"/>
            <a:ext cx="396044" cy="316835"/>
          </a:xfrm>
          <a:prstGeom prst="rect">
            <a:avLst/>
          </a:prstGeom>
        </p:spPr>
      </p:pic>
      <p:sp>
        <p:nvSpPr>
          <p:cNvPr id="21" name="TextBox 20"/>
          <p:cNvSpPr txBox="1"/>
          <p:nvPr/>
        </p:nvSpPr>
        <p:spPr>
          <a:xfrm>
            <a:off x="223280" y="588424"/>
            <a:ext cx="2141861" cy="1477328"/>
          </a:xfrm>
          <a:prstGeom prst="rect">
            <a:avLst/>
          </a:prstGeom>
          <a:noFill/>
        </p:spPr>
        <p:txBody>
          <a:bodyPr wrap="square" rtlCol="0">
            <a:spAutoFit/>
          </a:bodyPr>
          <a:lstStyle/>
          <a:p>
            <a:r>
              <a:rPr lang="en-US" dirty="0" smtClean="0"/>
              <a:t>Give the forecast a name</a:t>
            </a:r>
          </a:p>
          <a:p>
            <a:endParaRPr lang="en-US" dirty="0"/>
          </a:p>
          <a:p>
            <a:r>
              <a:rPr lang="en-US" dirty="0" smtClean="0"/>
              <a:t>Type in </a:t>
            </a:r>
            <a:r>
              <a:rPr lang="en-US" dirty="0" err="1" smtClean="0"/>
              <a:t>Lat</a:t>
            </a:r>
            <a:r>
              <a:rPr lang="en-US" dirty="0" smtClean="0"/>
              <a:t>/Lon or click on the map</a:t>
            </a:r>
            <a:endParaRPr lang="en-US" dirty="0"/>
          </a:p>
        </p:txBody>
      </p:sp>
    </p:spTree>
    <p:extLst>
      <p:ext uri="{BB962C8B-B14F-4D97-AF65-F5344CB8AC3E}">
        <p14:creationId xmlns:p14="http://schemas.microsoft.com/office/powerpoint/2010/main" val="36897950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2299628"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SARWeather</a:t>
            </a:r>
            <a:endParaRPr lang="en-US" sz="3200" dirty="0" smtClean="0"/>
          </a:p>
        </p:txBody>
      </p:sp>
      <p:pic>
        <p:nvPicPr>
          <p:cNvPr id="2" name="Picture 1" descr="Screen shot 2012-04-23 at 6.0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096" y="537916"/>
            <a:ext cx="6764904" cy="5962918"/>
          </a:xfrm>
          <a:prstGeom prst="rect">
            <a:avLst/>
          </a:prstGeom>
        </p:spPr>
      </p:pic>
      <p:sp>
        <p:nvSpPr>
          <p:cNvPr id="3" name="Oval 2"/>
          <p:cNvSpPr/>
          <p:nvPr/>
        </p:nvSpPr>
        <p:spPr>
          <a:xfrm>
            <a:off x="2843213" y="2428475"/>
            <a:ext cx="342125" cy="272156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7235" y="2916962"/>
            <a:ext cx="2141861" cy="369332"/>
          </a:xfrm>
          <a:prstGeom prst="rect">
            <a:avLst/>
          </a:prstGeom>
          <a:noFill/>
        </p:spPr>
        <p:txBody>
          <a:bodyPr wrap="square" rtlCol="0">
            <a:spAutoFit/>
          </a:bodyPr>
          <a:lstStyle/>
          <a:p>
            <a:r>
              <a:rPr lang="en-US" dirty="0" smtClean="0"/>
              <a:t>Choose domain size</a:t>
            </a:r>
            <a:endParaRPr lang="en-US" dirty="0"/>
          </a:p>
        </p:txBody>
      </p:sp>
      <p:sp>
        <p:nvSpPr>
          <p:cNvPr id="9" name="Rectangle 8"/>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0" name="Picture 9"/>
          <p:cNvPicPr>
            <a:picLocks noChangeAspect="1"/>
          </p:cNvPicPr>
          <p:nvPr/>
        </p:nvPicPr>
        <p:blipFill>
          <a:blip r:embed="rId4"/>
          <a:stretch>
            <a:fillRect/>
          </a:stretch>
        </p:blipFill>
        <p:spPr>
          <a:xfrm>
            <a:off x="8640452" y="6525344"/>
            <a:ext cx="396044" cy="316835"/>
          </a:xfrm>
          <a:prstGeom prst="rect">
            <a:avLst/>
          </a:prstGeom>
        </p:spPr>
      </p:pic>
      <p:sp>
        <p:nvSpPr>
          <p:cNvPr id="11" name="TextBox 10"/>
          <p:cNvSpPr txBox="1"/>
          <p:nvPr/>
        </p:nvSpPr>
        <p:spPr>
          <a:xfrm>
            <a:off x="223280" y="588424"/>
            <a:ext cx="2141861" cy="1477328"/>
          </a:xfrm>
          <a:prstGeom prst="rect">
            <a:avLst/>
          </a:prstGeom>
          <a:noFill/>
        </p:spPr>
        <p:txBody>
          <a:bodyPr wrap="square" rtlCol="0">
            <a:spAutoFit/>
          </a:bodyPr>
          <a:lstStyle/>
          <a:p>
            <a:r>
              <a:rPr lang="en-US" dirty="0" smtClean="0">
                <a:solidFill>
                  <a:schemeClr val="bg1">
                    <a:lumMod val="65000"/>
                  </a:schemeClr>
                </a:solidFill>
              </a:rPr>
              <a:t>Give the forecast a name</a:t>
            </a:r>
          </a:p>
          <a:p>
            <a:endParaRPr lang="en-US" dirty="0">
              <a:solidFill>
                <a:schemeClr val="bg1">
                  <a:lumMod val="65000"/>
                </a:schemeClr>
              </a:solidFill>
            </a:endParaRPr>
          </a:p>
          <a:p>
            <a:r>
              <a:rPr lang="en-US" dirty="0" smtClean="0">
                <a:solidFill>
                  <a:schemeClr val="bg1">
                    <a:lumMod val="65000"/>
                  </a:schemeClr>
                </a:solidFill>
              </a:rPr>
              <a:t>Type in </a:t>
            </a:r>
            <a:r>
              <a:rPr lang="en-US" dirty="0" err="1" smtClean="0">
                <a:solidFill>
                  <a:schemeClr val="bg1">
                    <a:lumMod val="65000"/>
                  </a:schemeClr>
                </a:solidFill>
              </a:rPr>
              <a:t>Lat</a:t>
            </a:r>
            <a:r>
              <a:rPr lang="en-US" dirty="0" smtClean="0">
                <a:solidFill>
                  <a:schemeClr val="bg1">
                    <a:lumMod val="65000"/>
                  </a:schemeClr>
                </a:solidFill>
              </a:rPr>
              <a:t>/Lon or click on the map</a:t>
            </a:r>
            <a:endParaRPr lang="en-US" dirty="0">
              <a:solidFill>
                <a:schemeClr val="bg1">
                  <a:lumMod val="65000"/>
                </a:schemeClr>
              </a:solidFill>
            </a:endParaRPr>
          </a:p>
        </p:txBody>
      </p:sp>
    </p:spTree>
    <p:extLst>
      <p:ext uri="{BB962C8B-B14F-4D97-AF65-F5344CB8AC3E}">
        <p14:creationId xmlns:p14="http://schemas.microsoft.com/office/powerpoint/2010/main" val="38683221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2299628"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SARWeather</a:t>
            </a:r>
            <a:endParaRPr lang="en-US" sz="3200" dirty="0" smtClean="0"/>
          </a:p>
        </p:txBody>
      </p:sp>
      <p:sp>
        <p:nvSpPr>
          <p:cNvPr id="14" name="TextBox 13"/>
          <p:cNvSpPr txBox="1"/>
          <p:nvPr/>
        </p:nvSpPr>
        <p:spPr>
          <a:xfrm>
            <a:off x="6016883" y="-57907"/>
            <a:ext cx="3212895" cy="646331"/>
          </a:xfrm>
          <a:prstGeom prst="rect">
            <a:avLst/>
          </a:prstGeom>
          <a:noFill/>
        </p:spPr>
        <p:txBody>
          <a:bodyPr wrap="square" rtlCol="0">
            <a:spAutoFit/>
          </a:bodyPr>
          <a:lstStyle/>
          <a:p>
            <a:r>
              <a:rPr lang="en-US" dirty="0" smtClean="0"/>
              <a:t>Atmos. </a:t>
            </a:r>
            <a:r>
              <a:rPr lang="en-US" dirty="0"/>
              <a:t>and Meteorological </a:t>
            </a:r>
            <a:r>
              <a:rPr lang="en-US" dirty="0" smtClean="0"/>
              <a:t>Instrumentation – EGU 2012</a:t>
            </a:r>
            <a:endParaRPr lang="en-US" dirty="0"/>
          </a:p>
        </p:txBody>
      </p:sp>
      <p:pic>
        <p:nvPicPr>
          <p:cNvPr id="2" name="Picture 1" descr="Screen shot 2012-04-23 at 6.06.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096" y="537916"/>
            <a:ext cx="6764904" cy="5962918"/>
          </a:xfrm>
          <a:prstGeom prst="rect">
            <a:avLst/>
          </a:prstGeom>
        </p:spPr>
      </p:pic>
      <p:sp>
        <p:nvSpPr>
          <p:cNvPr id="3" name="Oval 2"/>
          <p:cNvSpPr/>
          <p:nvPr/>
        </p:nvSpPr>
        <p:spPr>
          <a:xfrm>
            <a:off x="3275818" y="2428475"/>
            <a:ext cx="342125" cy="272156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7235" y="2916962"/>
            <a:ext cx="2141861" cy="646331"/>
          </a:xfrm>
          <a:prstGeom prst="rect">
            <a:avLst/>
          </a:prstGeom>
          <a:noFill/>
        </p:spPr>
        <p:txBody>
          <a:bodyPr wrap="square" rtlCol="0">
            <a:spAutoFit/>
          </a:bodyPr>
          <a:lstStyle/>
          <a:p>
            <a:r>
              <a:rPr lang="en-US" dirty="0" smtClean="0"/>
              <a:t>Choose forecast duration</a:t>
            </a:r>
            <a:endParaRPr lang="en-US" dirty="0"/>
          </a:p>
        </p:txBody>
      </p:sp>
      <p:sp>
        <p:nvSpPr>
          <p:cNvPr id="9" name="Rectangle 8"/>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0" name="Picture 9"/>
          <p:cNvPicPr>
            <a:picLocks noChangeAspect="1"/>
          </p:cNvPicPr>
          <p:nvPr/>
        </p:nvPicPr>
        <p:blipFill>
          <a:blip r:embed="rId4"/>
          <a:stretch>
            <a:fillRect/>
          </a:stretch>
        </p:blipFill>
        <p:spPr>
          <a:xfrm>
            <a:off x="8640452" y="6525344"/>
            <a:ext cx="396044" cy="316835"/>
          </a:xfrm>
          <a:prstGeom prst="rect">
            <a:avLst/>
          </a:prstGeom>
        </p:spPr>
      </p:pic>
      <p:sp>
        <p:nvSpPr>
          <p:cNvPr id="12" name="TextBox 11"/>
          <p:cNvSpPr txBox="1"/>
          <p:nvPr/>
        </p:nvSpPr>
        <p:spPr>
          <a:xfrm>
            <a:off x="223280" y="588424"/>
            <a:ext cx="2141861" cy="1477328"/>
          </a:xfrm>
          <a:prstGeom prst="rect">
            <a:avLst/>
          </a:prstGeom>
          <a:noFill/>
        </p:spPr>
        <p:txBody>
          <a:bodyPr wrap="square" rtlCol="0">
            <a:spAutoFit/>
          </a:bodyPr>
          <a:lstStyle/>
          <a:p>
            <a:r>
              <a:rPr lang="en-US" dirty="0" smtClean="0">
                <a:solidFill>
                  <a:schemeClr val="bg1">
                    <a:lumMod val="65000"/>
                  </a:schemeClr>
                </a:solidFill>
              </a:rPr>
              <a:t>Give the forecast a name</a:t>
            </a:r>
          </a:p>
          <a:p>
            <a:endParaRPr lang="en-US" dirty="0">
              <a:solidFill>
                <a:schemeClr val="bg1">
                  <a:lumMod val="65000"/>
                </a:schemeClr>
              </a:solidFill>
            </a:endParaRPr>
          </a:p>
          <a:p>
            <a:r>
              <a:rPr lang="en-US" dirty="0" smtClean="0">
                <a:solidFill>
                  <a:schemeClr val="bg1">
                    <a:lumMod val="65000"/>
                  </a:schemeClr>
                </a:solidFill>
              </a:rPr>
              <a:t>Type in </a:t>
            </a:r>
            <a:r>
              <a:rPr lang="en-US" dirty="0" err="1" smtClean="0">
                <a:solidFill>
                  <a:schemeClr val="bg1">
                    <a:lumMod val="65000"/>
                  </a:schemeClr>
                </a:solidFill>
              </a:rPr>
              <a:t>Lat</a:t>
            </a:r>
            <a:r>
              <a:rPr lang="en-US" dirty="0" smtClean="0">
                <a:solidFill>
                  <a:schemeClr val="bg1">
                    <a:lumMod val="65000"/>
                  </a:schemeClr>
                </a:solidFill>
              </a:rPr>
              <a:t>/Lon or click on the map</a:t>
            </a:r>
            <a:endParaRPr lang="en-US" dirty="0">
              <a:solidFill>
                <a:schemeClr val="bg1">
                  <a:lumMod val="65000"/>
                </a:schemeClr>
              </a:solidFill>
            </a:endParaRPr>
          </a:p>
        </p:txBody>
      </p:sp>
    </p:spTree>
    <p:extLst>
      <p:ext uri="{BB962C8B-B14F-4D97-AF65-F5344CB8AC3E}">
        <p14:creationId xmlns:p14="http://schemas.microsoft.com/office/powerpoint/2010/main" val="38761585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4-24 at 4.41.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5" y="556291"/>
            <a:ext cx="6812847" cy="5944543"/>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2299628"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SARWeather</a:t>
            </a:r>
            <a:endParaRPr lang="en-US" sz="3200" dirty="0" smtClean="0"/>
          </a:p>
        </p:txBody>
      </p:sp>
      <p:sp>
        <p:nvSpPr>
          <p:cNvPr id="3" name="Oval 2"/>
          <p:cNvSpPr/>
          <p:nvPr/>
        </p:nvSpPr>
        <p:spPr>
          <a:xfrm>
            <a:off x="2379096" y="3084455"/>
            <a:ext cx="1863218" cy="92114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7235" y="3042589"/>
            <a:ext cx="2141861" cy="923330"/>
          </a:xfrm>
          <a:prstGeom prst="rect">
            <a:avLst/>
          </a:prstGeom>
          <a:noFill/>
        </p:spPr>
        <p:txBody>
          <a:bodyPr wrap="square" rtlCol="0">
            <a:spAutoFit/>
          </a:bodyPr>
          <a:lstStyle/>
          <a:p>
            <a:r>
              <a:rPr lang="en-US" dirty="0" smtClean="0"/>
              <a:t>1km resolution, 84x84 km domain and 24 </a:t>
            </a:r>
            <a:r>
              <a:rPr lang="en-US" dirty="0" err="1" smtClean="0"/>
              <a:t>hr</a:t>
            </a:r>
            <a:r>
              <a:rPr lang="en-US" dirty="0" smtClean="0"/>
              <a:t> forecast</a:t>
            </a:r>
            <a:endParaRPr lang="en-US" dirty="0"/>
          </a:p>
        </p:txBody>
      </p:sp>
      <p:sp>
        <p:nvSpPr>
          <p:cNvPr id="11" name="TextBox 10"/>
          <p:cNvSpPr txBox="1"/>
          <p:nvPr/>
        </p:nvSpPr>
        <p:spPr>
          <a:xfrm>
            <a:off x="389635" y="5358269"/>
            <a:ext cx="2141861" cy="923330"/>
          </a:xfrm>
          <a:prstGeom prst="rect">
            <a:avLst/>
          </a:prstGeom>
          <a:noFill/>
        </p:spPr>
        <p:txBody>
          <a:bodyPr wrap="square" rtlCol="0">
            <a:spAutoFit/>
          </a:bodyPr>
          <a:lstStyle/>
          <a:p>
            <a:r>
              <a:rPr lang="en-US" dirty="0" smtClean="0"/>
              <a:t>Do you need CF or ArcGIS compliant output files?</a:t>
            </a:r>
            <a:endParaRPr lang="en-US" dirty="0"/>
          </a:p>
        </p:txBody>
      </p:sp>
      <p:sp>
        <p:nvSpPr>
          <p:cNvPr id="12" name="Oval 11"/>
          <p:cNvSpPr/>
          <p:nvPr/>
        </p:nvSpPr>
        <p:spPr>
          <a:xfrm>
            <a:off x="2983196" y="6182842"/>
            <a:ext cx="1374793" cy="46057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357989" y="5854503"/>
            <a:ext cx="3317249" cy="954107"/>
          </a:xfrm>
          <a:prstGeom prst="rect">
            <a:avLst/>
          </a:prstGeom>
          <a:noFill/>
        </p:spPr>
        <p:txBody>
          <a:bodyPr wrap="square" rtlCol="0">
            <a:spAutoFit/>
          </a:bodyPr>
          <a:lstStyle/>
          <a:p>
            <a:r>
              <a:rPr lang="en-US" sz="2800" dirty="0" smtClean="0"/>
              <a:t>When all is set, run forecast</a:t>
            </a:r>
            <a:endParaRPr lang="en-US" sz="2800" dirty="0"/>
          </a:p>
        </p:txBody>
      </p:sp>
      <p:sp>
        <p:nvSpPr>
          <p:cNvPr id="16" name="Rectangle 15"/>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8" name="Picture 17"/>
          <p:cNvPicPr>
            <a:picLocks noChangeAspect="1"/>
          </p:cNvPicPr>
          <p:nvPr/>
        </p:nvPicPr>
        <p:blipFill>
          <a:blip r:embed="rId4"/>
          <a:stretch>
            <a:fillRect/>
          </a:stretch>
        </p:blipFill>
        <p:spPr>
          <a:xfrm>
            <a:off x="8640452" y="6525344"/>
            <a:ext cx="396044" cy="316835"/>
          </a:xfrm>
          <a:prstGeom prst="rect">
            <a:avLst/>
          </a:prstGeom>
        </p:spPr>
      </p:pic>
      <p:sp>
        <p:nvSpPr>
          <p:cNvPr id="19" name="TextBox 18"/>
          <p:cNvSpPr txBox="1"/>
          <p:nvPr/>
        </p:nvSpPr>
        <p:spPr>
          <a:xfrm>
            <a:off x="223280" y="588424"/>
            <a:ext cx="2141861" cy="1477328"/>
          </a:xfrm>
          <a:prstGeom prst="rect">
            <a:avLst/>
          </a:prstGeom>
          <a:noFill/>
        </p:spPr>
        <p:txBody>
          <a:bodyPr wrap="square" rtlCol="0">
            <a:spAutoFit/>
          </a:bodyPr>
          <a:lstStyle/>
          <a:p>
            <a:r>
              <a:rPr lang="en-US" dirty="0" smtClean="0">
                <a:solidFill>
                  <a:schemeClr val="bg1">
                    <a:lumMod val="65000"/>
                  </a:schemeClr>
                </a:solidFill>
              </a:rPr>
              <a:t>Give the forecast a name</a:t>
            </a:r>
          </a:p>
          <a:p>
            <a:endParaRPr lang="en-US" dirty="0">
              <a:solidFill>
                <a:schemeClr val="bg1">
                  <a:lumMod val="65000"/>
                </a:schemeClr>
              </a:solidFill>
            </a:endParaRPr>
          </a:p>
          <a:p>
            <a:r>
              <a:rPr lang="en-US" dirty="0" smtClean="0">
                <a:solidFill>
                  <a:schemeClr val="bg1">
                    <a:lumMod val="65000"/>
                  </a:schemeClr>
                </a:solidFill>
              </a:rPr>
              <a:t>Type in </a:t>
            </a:r>
            <a:r>
              <a:rPr lang="en-US" dirty="0" err="1" smtClean="0">
                <a:solidFill>
                  <a:schemeClr val="bg1">
                    <a:lumMod val="65000"/>
                  </a:schemeClr>
                </a:solidFill>
              </a:rPr>
              <a:t>Lat</a:t>
            </a:r>
            <a:r>
              <a:rPr lang="en-US" dirty="0" smtClean="0">
                <a:solidFill>
                  <a:schemeClr val="bg1">
                    <a:lumMod val="65000"/>
                  </a:schemeClr>
                </a:solidFill>
              </a:rPr>
              <a:t>/Lon or click on the map</a:t>
            </a:r>
            <a:endParaRPr lang="en-US" dirty="0">
              <a:solidFill>
                <a:schemeClr val="bg1">
                  <a:lumMod val="65000"/>
                </a:schemeClr>
              </a:solidFill>
            </a:endParaRPr>
          </a:p>
        </p:txBody>
      </p:sp>
    </p:spTree>
    <p:extLst>
      <p:ext uri="{BB962C8B-B14F-4D97-AF65-F5344CB8AC3E}">
        <p14:creationId xmlns:p14="http://schemas.microsoft.com/office/powerpoint/2010/main" val="1680580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3 at 6.0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851" y="545373"/>
            <a:ext cx="7246149" cy="5736226"/>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2299628"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err="1" smtClean="0"/>
              <a:t>SARWeather</a:t>
            </a:r>
            <a:endParaRPr lang="en-US" sz="3200" dirty="0" smtClean="0"/>
          </a:p>
        </p:txBody>
      </p:sp>
      <p:sp>
        <p:nvSpPr>
          <p:cNvPr id="3" name="Oval 2"/>
          <p:cNvSpPr/>
          <p:nvPr/>
        </p:nvSpPr>
        <p:spPr>
          <a:xfrm>
            <a:off x="5933153" y="655966"/>
            <a:ext cx="1323436" cy="57222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256362" y="683278"/>
            <a:ext cx="1887637" cy="461665"/>
          </a:xfrm>
          <a:prstGeom prst="rect">
            <a:avLst/>
          </a:prstGeom>
          <a:noFill/>
        </p:spPr>
        <p:txBody>
          <a:bodyPr wrap="square" rtlCol="0">
            <a:spAutoFit/>
          </a:bodyPr>
          <a:lstStyle/>
          <a:p>
            <a:r>
              <a:rPr lang="en-US" sz="2400" dirty="0" smtClean="0"/>
              <a:t>Time slider</a:t>
            </a:r>
            <a:endParaRPr lang="en-US" sz="2400" dirty="0"/>
          </a:p>
        </p:txBody>
      </p:sp>
      <p:sp>
        <p:nvSpPr>
          <p:cNvPr id="10" name="TextBox 9"/>
          <p:cNvSpPr txBox="1"/>
          <p:nvPr/>
        </p:nvSpPr>
        <p:spPr>
          <a:xfrm>
            <a:off x="3685296" y="965251"/>
            <a:ext cx="2301390" cy="461665"/>
          </a:xfrm>
          <a:prstGeom prst="rect">
            <a:avLst/>
          </a:prstGeom>
          <a:noFill/>
        </p:spPr>
        <p:txBody>
          <a:bodyPr wrap="square" rtlCol="0">
            <a:spAutoFit/>
          </a:bodyPr>
          <a:lstStyle/>
          <a:p>
            <a:r>
              <a:rPr lang="en-US" sz="2400" dirty="0" smtClean="0"/>
              <a:t>Chose variable</a:t>
            </a:r>
            <a:endParaRPr lang="en-US" sz="2400" dirty="0"/>
          </a:p>
        </p:txBody>
      </p:sp>
      <p:sp>
        <p:nvSpPr>
          <p:cNvPr id="11" name="TextBox 10"/>
          <p:cNvSpPr txBox="1"/>
          <p:nvPr/>
        </p:nvSpPr>
        <p:spPr>
          <a:xfrm>
            <a:off x="3819202" y="6112991"/>
            <a:ext cx="2795458" cy="461665"/>
          </a:xfrm>
          <a:prstGeom prst="rect">
            <a:avLst/>
          </a:prstGeom>
          <a:noFill/>
        </p:spPr>
        <p:txBody>
          <a:bodyPr wrap="square" rtlCol="0">
            <a:spAutoFit/>
          </a:bodyPr>
          <a:lstStyle/>
          <a:p>
            <a:r>
              <a:rPr lang="en-US" sz="2400" dirty="0" smtClean="0"/>
              <a:t>Control transparency</a:t>
            </a:r>
            <a:endParaRPr lang="en-US" sz="2400" dirty="0"/>
          </a:p>
        </p:txBody>
      </p:sp>
      <p:sp>
        <p:nvSpPr>
          <p:cNvPr id="12" name="Oval 11"/>
          <p:cNvSpPr/>
          <p:nvPr/>
        </p:nvSpPr>
        <p:spPr>
          <a:xfrm>
            <a:off x="4242314" y="5821026"/>
            <a:ext cx="1374793" cy="46057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838801" y="522252"/>
            <a:ext cx="1323436" cy="57222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38801" y="1693495"/>
            <a:ext cx="543062" cy="140490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721517" y="3098399"/>
            <a:ext cx="1009221" cy="461665"/>
          </a:xfrm>
          <a:prstGeom prst="rect">
            <a:avLst/>
          </a:prstGeom>
          <a:noFill/>
        </p:spPr>
        <p:txBody>
          <a:bodyPr wrap="square" rtlCol="0">
            <a:spAutoFit/>
          </a:bodyPr>
          <a:lstStyle/>
          <a:p>
            <a:r>
              <a:rPr lang="en-US" sz="2400" dirty="0" smtClean="0"/>
              <a:t>Zoom</a:t>
            </a:r>
            <a:endParaRPr lang="en-US" sz="2400" dirty="0"/>
          </a:p>
        </p:txBody>
      </p:sp>
      <p:sp>
        <p:nvSpPr>
          <p:cNvPr id="7" name="Rectangle 6"/>
          <p:cNvSpPr/>
          <p:nvPr/>
        </p:nvSpPr>
        <p:spPr>
          <a:xfrm>
            <a:off x="1848686" y="584776"/>
            <a:ext cx="1836610" cy="3923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462799"/>
            <a:ext cx="3685296" cy="6001642"/>
          </a:xfrm>
          <a:prstGeom prst="rect">
            <a:avLst/>
          </a:prstGeom>
          <a:noFill/>
        </p:spPr>
        <p:txBody>
          <a:bodyPr wrap="square" rtlCol="0">
            <a:spAutoFit/>
          </a:bodyPr>
          <a:lstStyle/>
          <a:p>
            <a:r>
              <a:rPr lang="en-US" sz="2400" dirty="0" smtClean="0"/>
              <a:t>Time from initiation:</a:t>
            </a:r>
          </a:p>
          <a:p>
            <a:r>
              <a:rPr lang="en-US" sz="2400" dirty="0" smtClean="0"/>
              <a:t>30 sec – computer node </a:t>
            </a:r>
            <a:r>
              <a:rPr lang="en-US" sz="2400" dirty="0" err="1" smtClean="0"/>
              <a:t>up’n</a:t>
            </a:r>
            <a:r>
              <a:rPr lang="en-US" sz="2400" dirty="0" smtClean="0"/>
              <a:t> running</a:t>
            </a:r>
          </a:p>
          <a:p>
            <a:r>
              <a:rPr lang="en-US" sz="2400" dirty="0" smtClean="0"/>
              <a:t>2 min 40 sec – pre-processing done and model starts running</a:t>
            </a:r>
          </a:p>
          <a:p>
            <a:r>
              <a:rPr lang="en-US" sz="2400" dirty="0" smtClean="0"/>
              <a:t>5 min 50 sec – first frame ready on screen</a:t>
            </a:r>
          </a:p>
          <a:p>
            <a:r>
              <a:rPr lang="en-US" sz="2400" dirty="0" smtClean="0"/>
              <a:t>51 min 50 sec – 24 </a:t>
            </a:r>
            <a:r>
              <a:rPr lang="en-US" sz="2400" dirty="0" err="1" smtClean="0"/>
              <a:t>hr</a:t>
            </a:r>
            <a:r>
              <a:rPr lang="en-US" sz="2400" dirty="0" smtClean="0"/>
              <a:t> forecast ready</a:t>
            </a:r>
          </a:p>
          <a:p>
            <a:r>
              <a:rPr lang="en-US" sz="2400" dirty="0" smtClean="0"/>
              <a:t>54 min 20 sec – “static” post-processing done</a:t>
            </a:r>
          </a:p>
          <a:p>
            <a:endParaRPr lang="en-US" sz="2400" dirty="0"/>
          </a:p>
          <a:p>
            <a:r>
              <a:rPr lang="en-US" sz="2400" dirty="0" smtClean="0"/>
              <a:t>Typical response time for SAR operators is 30 min or less</a:t>
            </a:r>
            <a:endParaRPr lang="en-US" sz="2400" dirty="0"/>
          </a:p>
        </p:txBody>
      </p:sp>
      <p:sp>
        <p:nvSpPr>
          <p:cNvPr id="21" name="Rectangle 20"/>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22" name="Picture 21"/>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9383159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1541861" y="1538282"/>
            <a:ext cx="5270500" cy="4501515"/>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1907704" y="620688"/>
            <a:ext cx="5904656" cy="783599"/>
          </a:xfrm>
          <a:prstGeom prst="rect">
            <a:avLst/>
          </a:prstGeom>
          <a:noFill/>
        </p:spPr>
        <p:txBody>
          <a:bodyPr wrap="square" rtlCol="0">
            <a:spAutoFit/>
          </a:bodyPr>
          <a:lstStyle/>
          <a:p>
            <a:r>
              <a:rPr lang="en-US" sz="2400" dirty="0"/>
              <a:t>Simulated and observed surface winds</a:t>
            </a:r>
          </a:p>
          <a:p>
            <a:r>
              <a:rPr lang="en-US" sz="2400" dirty="0"/>
              <a:t>on 15 July 2009 at 13 UTC </a:t>
            </a:r>
          </a:p>
        </p:txBody>
      </p:sp>
      <p:sp>
        <p:nvSpPr>
          <p:cNvPr id="8" name="TextBox 7"/>
          <p:cNvSpPr txBox="1"/>
          <p:nvPr/>
        </p:nvSpPr>
        <p:spPr>
          <a:xfrm>
            <a:off x="179512" y="2492896"/>
            <a:ext cx="1872208" cy="2414046"/>
          </a:xfrm>
          <a:prstGeom prst="rect">
            <a:avLst/>
          </a:prstGeom>
          <a:noFill/>
        </p:spPr>
        <p:txBody>
          <a:bodyPr wrap="square" rtlCol="0">
            <a:spAutoFit/>
          </a:bodyPr>
          <a:lstStyle/>
          <a:p>
            <a:r>
              <a:rPr lang="en-US" dirty="0"/>
              <a:t>WRF at a resolution of 500 m forced with ECMWF-data on model levels.</a:t>
            </a:r>
          </a:p>
          <a:p>
            <a:endParaRPr lang="en-US" dirty="0"/>
          </a:p>
          <a:p>
            <a:r>
              <a:rPr lang="en-US" dirty="0">
                <a:solidFill>
                  <a:srgbClr val="FF0000"/>
                </a:solidFill>
              </a:rPr>
              <a:t>Observed surface winds in red</a:t>
            </a:r>
          </a:p>
        </p:txBody>
      </p:sp>
      <p:sp>
        <p:nvSpPr>
          <p:cNvPr id="9" name="TextBox 8"/>
          <p:cNvSpPr txBox="1"/>
          <p:nvPr/>
        </p:nvSpPr>
        <p:spPr>
          <a:xfrm>
            <a:off x="4375703" y="3568980"/>
            <a:ext cx="1800200" cy="461665"/>
          </a:xfrm>
          <a:prstGeom prst="rect">
            <a:avLst/>
          </a:prstGeom>
          <a:noFill/>
        </p:spPr>
        <p:txBody>
          <a:bodyPr wrap="square" rtlCol="0">
            <a:spAutoFit/>
          </a:bodyPr>
          <a:lstStyle/>
          <a:p>
            <a:r>
              <a:rPr lang="en-US" sz="2400" b="1" dirty="0" smtClean="0"/>
              <a:t>Mt. </a:t>
            </a:r>
            <a:r>
              <a:rPr lang="en-US" sz="2400" b="1" dirty="0" err="1" smtClean="0"/>
              <a:t>Esja</a:t>
            </a:r>
            <a:endParaRPr lang="en-US" sz="2400" b="1" dirty="0"/>
          </a:p>
        </p:txBody>
      </p:sp>
      <p:sp>
        <p:nvSpPr>
          <p:cNvPr id="12" name="Rectangle 11"/>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High resolution not always sufficient</a:t>
            </a:r>
          </a:p>
        </p:txBody>
      </p:sp>
      <p:sp>
        <p:nvSpPr>
          <p:cNvPr id="2" name="TextBox 1"/>
          <p:cNvSpPr txBox="1"/>
          <p:nvPr/>
        </p:nvSpPr>
        <p:spPr>
          <a:xfrm>
            <a:off x="6985238" y="1730843"/>
            <a:ext cx="1942419" cy="1200329"/>
          </a:xfrm>
          <a:prstGeom prst="rect">
            <a:avLst/>
          </a:prstGeom>
          <a:noFill/>
        </p:spPr>
        <p:txBody>
          <a:bodyPr wrap="square" rtlCol="0">
            <a:spAutoFit/>
          </a:bodyPr>
          <a:lstStyle/>
          <a:p>
            <a:r>
              <a:rPr lang="en-US" dirty="0" smtClean="0"/>
              <a:t>Model simulates a see-breeze that is not seen in observations</a:t>
            </a:r>
          </a:p>
        </p:txBody>
      </p:sp>
      <p:sp>
        <p:nvSpPr>
          <p:cNvPr id="16" name="Rectangle 15"/>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7" name="Picture 16"/>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25036540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TextBox 2"/>
          <p:cNvSpPr txBox="1"/>
          <p:nvPr/>
        </p:nvSpPr>
        <p:spPr>
          <a:xfrm>
            <a:off x="230543" y="1749891"/>
            <a:ext cx="2658183" cy="3416320"/>
          </a:xfrm>
          <a:prstGeom prst="rect">
            <a:avLst/>
          </a:prstGeom>
          <a:noFill/>
        </p:spPr>
        <p:txBody>
          <a:bodyPr wrap="square" rtlCol="0">
            <a:spAutoFit/>
          </a:bodyPr>
          <a:lstStyle/>
          <a:p>
            <a:r>
              <a:rPr lang="en-US" sz="2400" dirty="0" smtClean="0"/>
              <a:t>The SUMO (Small Unmanned Meteorological Observer) can measure winds, humidity, pressure, and temperature in a vertical </a:t>
            </a:r>
            <a:r>
              <a:rPr lang="en-US" sz="2400" smtClean="0"/>
              <a:t>profile up to a </a:t>
            </a:r>
            <a:r>
              <a:rPr lang="en-US" sz="2400" dirty="0" smtClean="0"/>
              <a:t>4km height</a:t>
            </a:r>
            <a:endParaRPr lang="en-US" sz="2400"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28692" t="31804" r="20486" b="29661"/>
          <a:stretch/>
        </p:blipFill>
        <p:spPr>
          <a:xfrm>
            <a:off x="3169283" y="1749891"/>
            <a:ext cx="5695200" cy="3321761"/>
          </a:xfrm>
          <a:prstGeom prst="rect">
            <a:avLst/>
          </a:prstGeom>
        </p:spPr>
      </p:pic>
      <p:sp>
        <p:nvSpPr>
          <p:cNvPr id="10" name="Rectangle 9"/>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3" name="Picture 12"/>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9797504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1412848"/>
            <a:ext cx="8106899" cy="4031873"/>
          </a:xfrm>
          <a:prstGeom prst="rect">
            <a:avLst/>
          </a:prstGeom>
          <a:noFill/>
        </p:spPr>
        <p:txBody>
          <a:bodyPr wrap="square" rtlCol="0">
            <a:spAutoFit/>
          </a:bodyPr>
          <a:lstStyle/>
          <a:p>
            <a:pPr marL="285750" indent="-285750">
              <a:buFont typeface="Arial"/>
              <a:buChar char="•"/>
            </a:pPr>
            <a:r>
              <a:rPr lang="en-US" sz="3200" dirty="0" smtClean="0"/>
              <a:t>Numerical Weather Models</a:t>
            </a:r>
          </a:p>
          <a:p>
            <a:pPr marL="742950" lvl="1" indent="-285750">
              <a:buFont typeface="Arial"/>
              <a:buChar char="•"/>
            </a:pPr>
            <a:r>
              <a:rPr lang="en-US" sz="3200" dirty="0" smtClean="0"/>
              <a:t>Importance </a:t>
            </a:r>
            <a:r>
              <a:rPr lang="en-US" sz="3200" dirty="0"/>
              <a:t>of </a:t>
            </a:r>
            <a:r>
              <a:rPr lang="en-US" sz="3200" dirty="0" smtClean="0"/>
              <a:t>resolution</a:t>
            </a:r>
          </a:p>
          <a:p>
            <a:pPr marL="285750" indent="-285750">
              <a:buFont typeface="Arial"/>
              <a:buChar char="•"/>
            </a:pPr>
            <a:r>
              <a:rPr lang="en-US" sz="3200" dirty="0"/>
              <a:t>Routing optimization using </a:t>
            </a:r>
            <a:r>
              <a:rPr lang="en-US" sz="3200" dirty="0" smtClean="0"/>
              <a:t>NWM</a:t>
            </a:r>
          </a:p>
          <a:p>
            <a:pPr marL="285750" indent="-285750">
              <a:buFont typeface="Arial"/>
              <a:buChar char="•"/>
            </a:pPr>
            <a:r>
              <a:rPr lang="en-US" sz="3200" dirty="0" smtClean="0"/>
              <a:t>Current </a:t>
            </a:r>
            <a:r>
              <a:rPr lang="en-US" sz="3200" dirty="0" smtClean="0"/>
              <a:t>Crisis Response </a:t>
            </a:r>
            <a:r>
              <a:rPr lang="en-US" sz="3200" dirty="0" smtClean="0"/>
              <a:t>System</a:t>
            </a:r>
          </a:p>
          <a:p>
            <a:pPr marL="742950" lvl="1" indent="-285750">
              <a:buFont typeface="Arial"/>
              <a:buChar char="•"/>
            </a:pPr>
            <a:r>
              <a:rPr lang="en-US" sz="3200" dirty="0" err="1" smtClean="0">
                <a:solidFill>
                  <a:srgbClr val="FF6600"/>
                </a:solidFill>
              </a:rPr>
              <a:t>SAR</a:t>
            </a:r>
            <a:r>
              <a:rPr lang="en-US" sz="3200" dirty="0" err="1" smtClean="0"/>
              <a:t>Weather</a:t>
            </a:r>
            <a:r>
              <a:rPr lang="en-US" sz="3200" dirty="0" smtClean="0"/>
              <a:t> </a:t>
            </a:r>
            <a:r>
              <a:rPr lang="en-US" sz="3200" dirty="0" smtClean="0"/>
              <a:t>general </a:t>
            </a:r>
            <a:r>
              <a:rPr lang="en-US" sz="3200" dirty="0" smtClean="0"/>
              <a:t>description</a:t>
            </a:r>
          </a:p>
          <a:p>
            <a:pPr marL="285750" indent="-285750">
              <a:buFont typeface="Arial"/>
              <a:buChar char="•"/>
            </a:pPr>
            <a:r>
              <a:rPr lang="en-US" sz="3200" dirty="0" smtClean="0"/>
              <a:t>Use of observations from </a:t>
            </a:r>
            <a:r>
              <a:rPr lang="en-US" sz="3200" dirty="0" smtClean="0"/>
              <a:t>UAS’s</a:t>
            </a:r>
          </a:p>
          <a:p>
            <a:pPr marL="285750" indent="-285750">
              <a:buFont typeface="Arial"/>
              <a:buChar char="•"/>
            </a:pPr>
            <a:r>
              <a:rPr lang="en-US" sz="3200" dirty="0" smtClean="0"/>
              <a:t>On</a:t>
            </a:r>
            <a:r>
              <a:rPr lang="en-US" sz="3200" dirty="0" smtClean="0"/>
              <a:t>-going </a:t>
            </a:r>
            <a:r>
              <a:rPr lang="en-US" sz="3200" dirty="0" smtClean="0"/>
              <a:t>research</a:t>
            </a:r>
          </a:p>
          <a:p>
            <a:pPr marL="285750" indent="-285750">
              <a:buFont typeface="Arial"/>
              <a:buChar char="•"/>
            </a:pPr>
            <a:r>
              <a:rPr lang="en-US" sz="3200" dirty="0" smtClean="0"/>
              <a:t>Conclusions</a:t>
            </a:r>
            <a:endParaRPr lang="en-US" sz="3200" dirty="0" smtClean="0"/>
          </a:p>
        </p:txBody>
      </p:sp>
      <p:sp>
        <p:nvSpPr>
          <p:cNvPr id="9" name="Rectangle 8"/>
          <p:cNvSpPr/>
          <p:nvPr/>
        </p:nvSpPr>
        <p:spPr>
          <a:xfrm>
            <a:off x="434548" y="12452"/>
            <a:ext cx="2556709"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Overview</a:t>
            </a:r>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
        <p:nvSpPr>
          <p:cNvPr id="10" name="Rectangle 9"/>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24776067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5700" y="563349"/>
            <a:ext cx="6827929" cy="5257476"/>
          </a:xfrm>
          <a:prstGeom prst="rect">
            <a:avLst/>
          </a:prstGeom>
        </p:spPr>
      </p:pic>
      <p:sp>
        <p:nvSpPr>
          <p:cNvPr id="37890" name="Rectangle 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TextBox 2"/>
          <p:cNvSpPr txBox="1"/>
          <p:nvPr/>
        </p:nvSpPr>
        <p:spPr>
          <a:xfrm>
            <a:off x="323528" y="578198"/>
            <a:ext cx="4868708" cy="830997"/>
          </a:xfrm>
          <a:prstGeom prst="rect">
            <a:avLst/>
          </a:prstGeom>
          <a:noFill/>
        </p:spPr>
        <p:txBody>
          <a:bodyPr wrap="square" rtlCol="0">
            <a:spAutoFit/>
          </a:bodyPr>
          <a:lstStyle/>
          <a:p>
            <a:r>
              <a:rPr lang="en-US" sz="2400" dirty="0" smtClean="0"/>
              <a:t>This data can be assimilated with the WRF weather forecast</a:t>
            </a:r>
            <a:endParaRPr lang="en-US" sz="2400" dirty="0"/>
          </a:p>
        </p:txBody>
      </p:sp>
      <p:sp>
        <p:nvSpPr>
          <p:cNvPr id="12" name="Rectangle 11"/>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3" name="Picture 12"/>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2217894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extBox 1"/>
          <p:cNvSpPr txBox="1"/>
          <p:nvPr/>
        </p:nvSpPr>
        <p:spPr>
          <a:xfrm>
            <a:off x="2051720" y="764704"/>
            <a:ext cx="5472608" cy="783599"/>
          </a:xfrm>
          <a:prstGeom prst="rect">
            <a:avLst/>
          </a:prstGeom>
          <a:noFill/>
        </p:spPr>
        <p:txBody>
          <a:bodyPr wrap="square" rtlCol="0">
            <a:spAutoFit/>
          </a:bodyPr>
          <a:lstStyle/>
          <a:p>
            <a:r>
              <a:rPr lang="en-US" sz="2400" dirty="0"/>
              <a:t>The SUMO-data is incorporated into the WRF-simulation, via </a:t>
            </a:r>
            <a:r>
              <a:rPr lang="en-US" sz="2400" dirty="0" err="1"/>
              <a:t>obs</a:t>
            </a:r>
            <a:r>
              <a:rPr lang="en-US" sz="2400" dirty="0"/>
              <a:t>-nudging</a:t>
            </a:r>
          </a:p>
        </p:txBody>
      </p:sp>
      <p:pic>
        <p:nvPicPr>
          <p:cNvPr id="5" name="Picture 4" descr="Screen shot 2011-09-07 at 7.2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0" y="1613405"/>
            <a:ext cx="8460432" cy="4479891"/>
          </a:xfrm>
          <a:prstGeom prst="rect">
            <a:avLst/>
          </a:prstGeom>
        </p:spPr>
      </p:pic>
      <p:sp>
        <p:nvSpPr>
          <p:cNvPr id="10"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11" name="Rectangle 10"/>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2" name="Picture 11"/>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34394013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528779" y="1416739"/>
            <a:ext cx="5270500" cy="4501515"/>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1907704" y="620688"/>
            <a:ext cx="5904656" cy="783599"/>
          </a:xfrm>
          <a:prstGeom prst="rect">
            <a:avLst/>
          </a:prstGeom>
          <a:noFill/>
        </p:spPr>
        <p:txBody>
          <a:bodyPr wrap="square" rtlCol="0">
            <a:spAutoFit/>
          </a:bodyPr>
          <a:lstStyle/>
          <a:p>
            <a:r>
              <a:rPr lang="en-US" sz="2400" dirty="0"/>
              <a:t>Simulated and observed surface winds</a:t>
            </a:r>
          </a:p>
          <a:p>
            <a:r>
              <a:rPr lang="en-US" sz="2400" dirty="0"/>
              <a:t>on 15 July 2009 at 13 UTC </a:t>
            </a:r>
          </a:p>
        </p:txBody>
      </p:sp>
      <p:sp>
        <p:nvSpPr>
          <p:cNvPr id="8" name="TextBox 7"/>
          <p:cNvSpPr txBox="1"/>
          <p:nvPr/>
        </p:nvSpPr>
        <p:spPr>
          <a:xfrm>
            <a:off x="179512" y="2492896"/>
            <a:ext cx="1872208" cy="2585323"/>
          </a:xfrm>
          <a:prstGeom prst="rect">
            <a:avLst/>
          </a:prstGeom>
          <a:noFill/>
        </p:spPr>
        <p:txBody>
          <a:bodyPr wrap="square" rtlCol="0">
            <a:spAutoFit/>
          </a:bodyPr>
          <a:lstStyle/>
          <a:p>
            <a:r>
              <a:rPr lang="en-US" dirty="0"/>
              <a:t>WRF at a resolution of 500 m forced with ECMWF-data on model </a:t>
            </a:r>
            <a:r>
              <a:rPr lang="en-US" dirty="0" smtClean="0"/>
              <a:t>levels and SUMO data</a:t>
            </a:r>
            <a:endParaRPr lang="en-US" dirty="0"/>
          </a:p>
          <a:p>
            <a:endParaRPr lang="en-US" dirty="0"/>
          </a:p>
          <a:p>
            <a:r>
              <a:rPr lang="en-US" dirty="0">
                <a:solidFill>
                  <a:srgbClr val="FF0000"/>
                </a:solidFill>
              </a:rPr>
              <a:t>Observed surface winds in red</a:t>
            </a:r>
          </a:p>
        </p:txBody>
      </p:sp>
      <p:sp>
        <p:nvSpPr>
          <p:cNvPr id="9" name="TextBox 8"/>
          <p:cNvSpPr txBox="1"/>
          <p:nvPr/>
        </p:nvSpPr>
        <p:spPr>
          <a:xfrm>
            <a:off x="4375703" y="3568980"/>
            <a:ext cx="1800200" cy="461665"/>
          </a:xfrm>
          <a:prstGeom prst="rect">
            <a:avLst/>
          </a:prstGeom>
          <a:noFill/>
        </p:spPr>
        <p:txBody>
          <a:bodyPr wrap="square" rtlCol="0">
            <a:spAutoFit/>
          </a:bodyPr>
          <a:lstStyle/>
          <a:p>
            <a:r>
              <a:rPr lang="en-US" sz="2400" b="1" dirty="0" smtClean="0"/>
              <a:t>Mt. </a:t>
            </a:r>
            <a:r>
              <a:rPr lang="en-US" sz="2400" b="1" dirty="0" err="1" smtClean="0"/>
              <a:t>Esja</a:t>
            </a:r>
            <a:endParaRPr lang="en-US" sz="2400" b="1" dirty="0"/>
          </a:p>
        </p:txBody>
      </p:sp>
      <p:sp>
        <p:nvSpPr>
          <p:cNvPr id="12" name="Rectangle 11"/>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Effects of additional observations</a:t>
            </a:r>
          </a:p>
        </p:txBody>
      </p:sp>
      <p:sp>
        <p:nvSpPr>
          <p:cNvPr id="11" name="TextBox 10"/>
          <p:cNvSpPr txBox="1"/>
          <p:nvPr/>
        </p:nvSpPr>
        <p:spPr>
          <a:xfrm>
            <a:off x="6724573" y="1730843"/>
            <a:ext cx="2613983" cy="1938992"/>
          </a:xfrm>
          <a:prstGeom prst="rect">
            <a:avLst/>
          </a:prstGeom>
          <a:noFill/>
        </p:spPr>
        <p:txBody>
          <a:bodyPr wrap="square" rtlCol="0">
            <a:spAutoFit/>
          </a:bodyPr>
          <a:lstStyle/>
          <a:p>
            <a:r>
              <a:rPr lang="en-US" sz="2400" dirty="0" smtClean="0"/>
              <a:t>The flow structure is now in much better agreement with available observations</a:t>
            </a:r>
          </a:p>
        </p:txBody>
      </p:sp>
      <p:sp>
        <p:nvSpPr>
          <p:cNvPr id="17" name="Rectangle 16"/>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8" name="Picture 17"/>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17416347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79912" y="1484784"/>
            <a:ext cx="5282485" cy="4293183"/>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2" name="Picture 1"/>
          <p:cNvPicPr>
            <a:picLocks noChangeAspect="1"/>
          </p:cNvPicPr>
          <p:nvPr/>
        </p:nvPicPr>
        <p:blipFill rotWithShape="1">
          <a:blip r:embed="rId4"/>
          <a:srcRect l="1" r="11024"/>
          <a:stretch/>
        </p:blipFill>
        <p:spPr>
          <a:xfrm>
            <a:off x="-17315" y="1484784"/>
            <a:ext cx="4662000" cy="4304747"/>
          </a:xfrm>
          <a:prstGeom prst="rect">
            <a:avLst/>
          </a:prstGeom>
        </p:spPr>
      </p:pic>
      <p:sp>
        <p:nvSpPr>
          <p:cNvPr id="4" name="TextBox 3"/>
          <p:cNvSpPr txBox="1"/>
          <p:nvPr/>
        </p:nvSpPr>
        <p:spPr>
          <a:xfrm>
            <a:off x="1403648" y="739840"/>
            <a:ext cx="6480720" cy="440120"/>
          </a:xfrm>
          <a:prstGeom prst="rect">
            <a:avLst/>
          </a:prstGeom>
          <a:noFill/>
        </p:spPr>
        <p:txBody>
          <a:bodyPr wrap="square" rtlCol="0">
            <a:spAutoFit/>
          </a:bodyPr>
          <a:lstStyle/>
          <a:p>
            <a:r>
              <a:rPr lang="en-US" sz="2400" dirty="0"/>
              <a:t>Simulated flow in </a:t>
            </a:r>
            <a:r>
              <a:rPr lang="en-US" sz="2400" dirty="0" smtClean="0"/>
              <a:t>N-S section </a:t>
            </a:r>
            <a:r>
              <a:rPr lang="en-US" sz="2400" dirty="0"/>
              <a:t>across </a:t>
            </a:r>
            <a:r>
              <a:rPr lang="en-US" sz="2400" dirty="0" smtClean="0"/>
              <a:t>Mt. </a:t>
            </a:r>
            <a:r>
              <a:rPr lang="en-US" sz="2400" dirty="0" err="1" smtClean="0"/>
              <a:t>Esja</a:t>
            </a:r>
            <a:endParaRPr lang="en-US" sz="2400" dirty="0"/>
          </a:p>
        </p:txBody>
      </p:sp>
      <p:sp>
        <p:nvSpPr>
          <p:cNvPr id="5" name="TextBox 4"/>
          <p:cNvSpPr txBox="1"/>
          <p:nvPr/>
        </p:nvSpPr>
        <p:spPr>
          <a:xfrm>
            <a:off x="5017916" y="2060848"/>
            <a:ext cx="3349428" cy="830997"/>
          </a:xfrm>
          <a:prstGeom prst="rect">
            <a:avLst/>
          </a:prstGeom>
          <a:noFill/>
        </p:spPr>
        <p:txBody>
          <a:bodyPr wrap="square" rtlCol="0">
            <a:spAutoFit/>
          </a:bodyPr>
          <a:lstStyle/>
          <a:p>
            <a:r>
              <a:rPr lang="en-US" sz="2400" dirty="0"/>
              <a:t>No extra observations</a:t>
            </a:r>
          </a:p>
          <a:p>
            <a:r>
              <a:rPr lang="en-US" sz="2400" dirty="0"/>
              <a:t>Wrong!</a:t>
            </a:r>
          </a:p>
        </p:txBody>
      </p:sp>
      <p:sp>
        <p:nvSpPr>
          <p:cNvPr id="6" name="TextBox 5"/>
          <p:cNvSpPr txBox="1"/>
          <p:nvPr/>
        </p:nvSpPr>
        <p:spPr>
          <a:xfrm>
            <a:off x="395536" y="5698537"/>
            <a:ext cx="4104456" cy="610783"/>
          </a:xfrm>
          <a:prstGeom prst="rect">
            <a:avLst/>
          </a:prstGeom>
          <a:noFill/>
        </p:spPr>
        <p:txBody>
          <a:bodyPr wrap="square" rtlCol="0">
            <a:spAutoFit/>
          </a:bodyPr>
          <a:lstStyle/>
          <a:p>
            <a:r>
              <a:rPr lang="en-US" dirty="0"/>
              <a:t>A major difference in flow pattern extending far above mountain top </a:t>
            </a:r>
            <a:r>
              <a:rPr lang="en-US" dirty="0" err="1"/>
              <a:t>leve</a:t>
            </a:r>
            <a:endParaRPr lang="en-US" dirty="0"/>
          </a:p>
        </p:txBody>
      </p:sp>
      <p:cxnSp>
        <p:nvCxnSpPr>
          <p:cNvPr id="8" name="Straight Arrow Connector 7"/>
          <p:cNvCxnSpPr/>
          <p:nvPr/>
        </p:nvCxnSpPr>
        <p:spPr bwMode="auto">
          <a:xfrm>
            <a:off x="4860032" y="6165304"/>
            <a:ext cx="3744416" cy="0"/>
          </a:xfrm>
          <a:prstGeom prst="straightConnector1">
            <a:avLst/>
          </a:prstGeom>
          <a:solidFill>
            <a:srgbClr val="00B8FF"/>
          </a:solidFill>
          <a:ln w="38100" cap="flat" cmpd="sng" algn="ctr">
            <a:solidFill>
              <a:schemeClr val="tx1"/>
            </a:solidFill>
            <a:prstDash val="solid"/>
            <a:round/>
            <a:headEnd type="arrow"/>
            <a:tailEnd type="arrow"/>
          </a:ln>
          <a:effectLst/>
        </p:spPr>
      </p:cxnSp>
      <p:sp>
        <p:nvSpPr>
          <p:cNvPr id="11" name="TextBox 10"/>
          <p:cNvSpPr txBox="1"/>
          <p:nvPr/>
        </p:nvSpPr>
        <p:spPr>
          <a:xfrm>
            <a:off x="6300192" y="6165304"/>
            <a:ext cx="936104" cy="360040"/>
          </a:xfrm>
          <a:prstGeom prst="rect">
            <a:avLst/>
          </a:prstGeom>
          <a:noFill/>
        </p:spPr>
        <p:txBody>
          <a:bodyPr wrap="square" rtlCol="0">
            <a:spAutoFit/>
          </a:bodyPr>
          <a:lstStyle/>
          <a:p>
            <a:r>
              <a:rPr lang="en-US" dirty="0" smtClean="0"/>
              <a:t>23 km</a:t>
            </a:r>
            <a:endParaRPr lang="en-US" dirty="0"/>
          </a:p>
        </p:txBody>
      </p:sp>
      <p:sp>
        <p:nvSpPr>
          <p:cNvPr id="12" name="TextBox 11"/>
          <p:cNvSpPr txBox="1"/>
          <p:nvPr/>
        </p:nvSpPr>
        <p:spPr>
          <a:xfrm>
            <a:off x="4788024" y="5733256"/>
            <a:ext cx="4176464" cy="353174"/>
          </a:xfrm>
          <a:prstGeom prst="rect">
            <a:avLst/>
          </a:prstGeom>
          <a:noFill/>
        </p:spPr>
        <p:txBody>
          <a:bodyPr wrap="square" rtlCol="0">
            <a:spAutoFit/>
          </a:bodyPr>
          <a:lstStyle/>
          <a:p>
            <a:r>
              <a:rPr lang="en-US" dirty="0"/>
              <a:t>Wind speed, ranging from 0 to 12 m/s</a:t>
            </a:r>
          </a:p>
        </p:txBody>
      </p:sp>
      <p:cxnSp>
        <p:nvCxnSpPr>
          <p:cNvPr id="15" name="Straight Arrow Connector 14"/>
          <p:cNvCxnSpPr/>
          <p:nvPr/>
        </p:nvCxnSpPr>
        <p:spPr bwMode="auto">
          <a:xfrm flipV="1">
            <a:off x="4067944" y="3933056"/>
            <a:ext cx="3600400" cy="1872208"/>
          </a:xfrm>
          <a:prstGeom prst="straightConnector1">
            <a:avLst/>
          </a:prstGeom>
          <a:solidFill>
            <a:srgbClr val="00B8FF"/>
          </a:solidFill>
          <a:ln w="38100"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a:off x="5292080" y="2996952"/>
            <a:ext cx="1368152" cy="0"/>
          </a:xfrm>
          <a:prstGeom prst="straightConnector1">
            <a:avLst/>
          </a:prstGeom>
          <a:solidFill>
            <a:srgbClr val="00B8FF"/>
          </a:solidFill>
          <a:ln w="38100" cap="flat" cmpd="sng" algn="ctr">
            <a:solidFill>
              <a:schemeClr val="tx1"/>
            </a:solidFill>
            <a:prstDash val="solid"/>
            <a:round/>
            <a:headEnd type="none" w="med" len="med"/>
            <a:tailEnd type="arrow"/>
          </a:ln>
          <a:effectLst/>
        </p:spPr>
      </p:cxnSp>
      <p:sp>
        <p:nvSpPr>
          <p:cNvPr id="17" name="Rectangle 16"/>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Effects not just at the surface</a:t>
            </a:r>
          </a:p>
        </p:txBody>
      </p:sp>
      <p:sp>
        <p:nvSpPr>
          <p:cNvPr id="18" name="Rectangle 17"/>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9" name="Picture 18"/>
          <p:cNvPicPr>
            <a:picLocks noChangeAspect="1"/>
          </p:cNvPicPr>
          <p:nvPr/>
        </p:nvPicPr>
        <p:blipFill>
          <a:blip r:embed="rId5"/>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16638985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Effects can be far reaching</a:t>
            </a:r>
          </a:p>
        </p:txBody>
      </p:sp>
      <p:pic>
        <p:nvPicPr>
          <p:cNvPr id="7" name="Picture 6"/>
          <p:cNvPicPr>
            <a:picLocks noChangeAspect="1"/>
          </p:cNvPicPr>
          <p:nvPr/>
        </p:nvPicPr>
        <p:blipFill>
          <a:blip r:embed="rId3"/>
          <a:stretch>
            <a:fillRect/>
          </a:stretch>
        </p:blipFill>
        <p:spPr>
          <a:xfrm>
            <a:off x="4885068" y="2204024"/>
            <a:ext cx="4136530" cy="3736221"/>
          </a:xfrm>
          <a:prstGeom prst="rect">
            <a:avLst/>
          </a:prstGeom>
        </p:spPr>
      </p:pic>
      <p:pic>
        <p:nvPicPr>
          <p:cNvPr id="9" name="Picture 8"/>
          <p:cNvPicPr>
            <a:picLocks noChangeAspect="1"/>
          </p:cNvPicPr>
          <p:nvPr/>
        </p:nvPicPr>
        <p:blipFill>
          <a:blip r:embed="rId4"/>
          <a:stretch>
            <a:fillRect/>
          </a:stretch>
        </p:blipFill>
        <p:spPr>
          <a:xfrm>
            <a:off x="141105" y="588424"/>
            <a:ext cx="3632200" cy="2781300"/>
          </a:xfrm>
          <a:prstGeom prst="rect">
            <a:avLst/>
          </a:prstGeom>
        </p:spPr>
      </p:pic>
      <p:sp>
        <p:nvSpPr>
          <p:cNvPr id="10" name="TextBox 9"/>
          <p:cNvSpPr txBox="1"/>
          <p:nvPr/>
        </p:nvSpPr>
        <p:spPr>
          <a:xfrm>
            <a:off x="6016883" y="2019358"/>
            <a:ext cx="2116739" cy="369332"/>
          </a:xfrm>
          <a:prstGeom prst="rect">
            <a:avLst/>
          </a:prstGeom>
          <a:noFill/>
        </p:spPr>
        <p:txBody>
          <a:bodyPr wrap="square" rtlCol="0">
            <a:spAutoFit/>
          </a:bodyPr>
          <a:lstStyle/>
          <a:p>
            <a:r>
              <a:rPr lang="en-US" dirty="0" smtClean="0"/>
              <a:t>CTRL - </a:t>
            </a:r>
            <a:r>
              <a:rPr lang="en-US" dirty="0" err="1" smtClean="0"/>
              <a:t>ObsNudge</a:t>
            </a:r>
            <a:endParaRPr lang="en-US" dirty="0"/>
          </a:p>
        </p:txBody>
      </p:sp>
      <p:sp>
        <p:nvSpPr>
          <p:cNvPr id="14" name="Oval 13"/>
          <p:cNvSpPr/>
          <p:nvPr/>
        </p:nvSpPr>
        <p:spPr>
          <a:xfrm>
            <a:off x="6958657" y="3545047"/>
            <a:ext cx="140324" cy="14458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60702" y="3698278"/>
            <a:ext cx="4424366" cy="1815882"/>
          </a:xfrm>
          <a:prstGeom prst="rect">
            <a:avLst/>
          </a:prstGeom>
          <a:noFill/>
        </p:spPr>
        <p:txBody>
          <a:bodyPr wrap="square" rtlCol="0">
            <a:spAutoFit/>
          </a:bodyPr>
          <a:lstStyle/>
          <a:p>
            <a:r>
              <a:rPr lang="en-US" sz="1600" dirty="0"/>
              <a:t>Marius O. </a:t>
            </a:r>
            <a:r>
              <a:rPr lang="en-US" sz="1600" dirty="0" err="1"/>
              <a:t>Jonassen</a:t>
            </a:r>
            <a:r>
              <a:rPr lang="en-US" sz="1600" dirty="0"/>
              <a:t>, </a:t>
            </a:r>
            <a:r>
              <a:rPr lang="en-US" sz="1600" dirty="0" err="1"/>
              <a:t>Haraldur</a:t>
            </a:r>
            <a:r>
              <a:rPr lang="en-US" sz="1600" dirty="0"/>
              <a:t> </a:t>
            </a:r>
            <a:r>
              <a:rPr lang="en-US" sz="1600" dirty="0" err="1"/>
              <a:t>Ólafsson</a:t>
            </a:r>
            <a:r>
              <a:rPr lang="en-US" sz="1600" dirty="0"/>
              <a:t>, </a:t>
            </a:r>
          </a:p>
          <a:p>
            <a:r>
              <a:rPr lang="en-US" sz="1600" dirty="0" err="1"/>
              <a:t>Hálfdán</a:t>
            </a:r>
            <a:r>
              <a:rPr lang="en-US" sz="1600" dirty="0"/>
              <a:t> </a:t>
            </a:r>
            <a:r>
              <a:rPr lang="en-US" sz="1600" dirty="0" err="1"/>
              <a:t>Ágústsson</a:t>
            </a:r>
            <a:r>
              <a:rPr lang="en-US" sz="1600" dirty="0"/>
              <a:t>, Ólafur Rögnvaldsson, and Joachim </a:t>
            </a:r>
            <a:r>
              <a:rPr lang="en-US" sz="1600" dirty="0" err="1" smtClean="0"/>
              <a:t>Reuder</a:t>
            </a:r>
            <a:r>
              <a:rPr lang="en-US" sz="1600" dirty="0" smtClean="0"/>
              <a:t> (2012). Improving </a:t>
            </a:r>
            <a:r>
              <a:rPr lang="en-US" sz="1600" dirty="0"/>
              <a:t>a high resolution numerical weather simulation by assimilating data from an unmanned aerial </a:t>
            </a:r>
            <a:r>
              <a:rPr lang="en-US" sz="1600" dirty="0" smtClean="0"/>
              <a:t>system</a:t>
            </a:r>
            <a:r>
              <a:rPr lang="en-US" sz="1600" dirty="0" smtClean="0"/>
              <a:t>. Accepted for publication in</a:t>
            </a:r>
            <a:r>
              <a:rPr lang="en-US" sz="1600" dirty="0"/>
              <a:t> </a:t>
            </a:r>
            <a:r>
              <a:rPr lang="en-US" sz="1600" i="1" dirty="0" smtClean="0"/>
              <a:t>Monthly </a:t>
            </a:r>
            <a:r>
              <a:rPr lang="en-US" sz="1600" i="1" dirty="0" smtClean="0"/>
              <a:t>Weather </a:t>
            </a:r>
            <a:r>
              <a:rPr lang="en-US" sz="1600" i="1" dirty="0" smtClean="0"/>
              <a:t>Review</a:t>
            </a:r>
            <a:endParaRPr lang="en-US" sz="1600" dirty="0"/>
          </a:p>
        </p:txBody>
      </p:sp>
      <p:sp>
        <p:nvSpPr>
          <p:cNvPr id="18" name="TextBox 17"/>
          <p:cNvSpPr txBox="1"/>
          <p:nvPr/>
        </p:nvSpPr>
        <p:spPr>
          <a:xfrm>
            <a:off x="4320634" y="759579"/>
            <a:ext cx="4813023" cy="1200328"/>
          </a:xfrm>
          <a:prstGeom prst="rect">
            <a:avLst/>
          </a:prstGeom>
          <a:noFill/>
        </p:spPr>
        <p:txBody>
          <a:bodyPr wrap="square" rtlCol="0">
            <a:spAutoFit/>
          </a:bodyPr>
          <a:lstStyle/>
          <a:p>
            <a:r>
              <a:rPr lang="en-US" sz="2400" dirty="0" smtClean="0"/>
              <a:t>“Substantial </a:t>
            </a:r>
            <a:r>
              <a:rPr lang="en-US" sz="2400" dirty="0"/>
              <a:t>improvements of winds, temperatures </a:t>
            </a:r>
            <a:r>
              <a:rPr lang="en-US" sz="2400" dirty="0" smtClean="0"/>
              <a:t>and humidity </a:t>
            </a:r>
            <a:r>
              <a:rPr lang="en-US" sz="2400" dirty="0"/>
              <a:t>in the region are </a:t>
            </a:r>
            <a:r>
              <a:rPr lang="en-US" sz="2400" dirty="0" smtClean="0"/>
              <a:t>achieved”</a:t>
            </a:r>
            <a:endParaRPr lang="en-US" sz="2400" dirty="0"/>
          </a:p>
        </p:txBody>
      </p:sp>
      <p:sp>
        <p:nvSpPr>
          <p:cNvPr id="23" name="Oval 22"/>
          <p:cNvSpPr/>
          <p:nvPr/>
        </p:nvSpPr>
        <p:spPr>
          <a:xfrm>
            <a:off x="6525860" y="3236723"/>
            <a:ext cx="140324" cy="14458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3" idx="5"/>
            <a:endCxn id="14" idx="1"/>
          </p:cNvCxnSpPr>
          <p:nvPr/>
        </p:nvCxnSpPr>
        <p:spPr>
          <a:xfrm>
            <a:off x="6645634" y="3360134"/>
            <a:ext cx="333573" cy="206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175903" y="3355542"/>
            <a:ext cx="1082098" cy="369332"/>
          </a:xfrm>
          <a:prstGeom prst="rect">
            <a:avLst/>
          </a:prstGeom>
          <a:noFill/>
        </p:spPr>
        <p:txBody>
          <a:bodyPr wrap="square" rtlCol="0">
            <a:spAutoFit/>
          </a:bodyPr>
          <a:lstStyle/>
          <a:p>
            <a:r>
              <a:rPr lang="en-US" b="1" dirty="0" smtClean="0">
                <a:solidFill>
                  <a:srgbClr val="FF0000"/>
                </a:solidFill>
              </a:rPr>
              <a:t>50 km</a:t>
            </a:r>
            <a:endParaRPr lang="en-US" b="1" dirty="0">
              <a:solidFill>
                <a:srgbClr val="FF0000"/>
              </a:solidFill>
            </a:endParaRPr>
          </a:p>
        </p:txBody>
      </p:sp>
      <p:sp>
        <p:nvSpPr>
          <p:cNvPr id="19" name="Rectangle 18"/>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22" name="Picture 21"/>
          <p:cNvPicPr>
            <a:picLocks noChangeAspect="1"/>
          </p:cNvPicPr>
          <p:nvPr/>
        </p:nvPicPr>
        <p:blipFill>
          <a:blip r:embed="rId5"/>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33114194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8" name="TextBox 7"/>
          <p:cNvSpPr txBox="1"/>
          <p:nvPr/>
        </p:nvSpPr>
        <p:spPr>
          <a:xfrm>
            <a:off x="510390" y="1044576"/>
            <a:ext cx="8106899" cy="461665"/>
          </a:xfrm>
          <a:prstGeom prst="rect">
            <a:avLst/>
          </a:prstGeom>
          <a:noFill/>
        </p:spPr>
        <p:txBody>
          <a:bodyPr wrap="square" rtlCol="0">
            <a:spAutoFit/>
          </a:bodyPr>
          <a:lstStyle/>
          <a:p>
            <a:r>
              <a:rPr lang="en-US" sz="2400" dirty="0" smtClean="0"/>
              <a:t>The SUMO has been equipped with an optical dust sensor </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Additional sensors</a:t>
            </a:r>
          </a:p>
        </p:txBody>
      </p:sp>
      <p:pic>
        <p:nvPicPr>
          <p:cNvPr id="2" name="Picture 1"/>
          <p:cNvPicPr>
            <a:picLocks noChangeAspect="1"/>
          </p:cNvPicPr>
          <p:nvPr/>
        </p:nvPicPr>
        <p:blipFill>
          <a:blip r:embed="rId2"/>
          <a:stretch>
            <a:fillRect/>
          </a:stretch>
        </p:blipFill>
        <p:spPr>
          <a:xfrm>
            <a:off x="5428207" y="1506241"/>
            <a:ext cx="2844800" cy="1727200"/>
          </a:xfrm>
          <a:prstGeom prst="rect">
            <a:avLst/>
          </a:prstGeom>
        </p:spPr>
      </p:pic>
      <p:sp>
        <p:nvSpPr>
          <p:cNvPr id="3" name="TextBox 2"/>
          <p:cNvSpPr txBox="1"/>
          <p:nvPr/>
        </p:nvSpPr>
        <p:spPr>
          <a:xfrm>
            <a:off x="610119" y="1842912"/>
            <a:ext cx="4867889" cy="2585323"/>
          </a:xfrm>
          <a:prstGeom prst="rect">
            <a:avLst/>
          </a:prstGeom>
          <a:noFill/>
        </p:spPr>
        <p:txBody>
          <a:bodyPr wrap="square" rtlCol="0">
            <a:spAutoFit/>
          </a:bodyPr>
          <a:lstStyle/>
          <a:p>
            <a:r>
              <a:rPr lang="en-US" b="1" dirty="0"/>
              <a:t>GP2Y1010AU0F </a:t>
            </a:r>
            <a:r>
              <a:rPr lang="en-US" dirty="0"/>
              <a:t>is a dust sensor by optical sensing </a:t>
            </a:r>
            <a:r>
              <a:rPr lang="en-US" dirty="0" smtClean="0"/>
              <a:t>system</a:t>
            </a:r>
            <a:r>
              <a:rPr lang="en-US" dirty="0"/>
              <a:t>:</a:t>
            </a:r>
            <a:endParaRPr lang="en-US" dirty="0" smtClean="0"/>
          </a:p>
          <a:p>
            <a:pPr marL="285750" indent="-285750">
              <a:buFont typeface="Arial"/>
              <a:buChar char="•"/>
            </a:pPr>
            <a:r>
              <a:rPr lang="en-US" dirty="0" smtClean="0"/>
              <a:t>An </a:t>
            </a:r>
            <a:r>
              <a:rPr lang="en-US" dirty="0"/>
              <a:t>infrared emitting diode (IRED) and an </a:t>
            </a:r>
            <a:r>
              <a:rPr lang="en-US" dirty="0" smtClean="0"/>
              <a:t>phototransistor </a:t>
            </a:r>
            <a:r>
              <a:rPr lang="en-US" dirty="0"/>
              <a:t>are diagonally arranged into </a:t>
            </a:r>
            <a:r>
              <a:rPr lang="en-US" dirty="0" smtClean="0"/>
              <a:t>the device</a:t>
            </a:r>
            <a:endParaRPr lang="en-US" dirty="0"/>
          </a:p>
          <a:p>
            <a:pPr marL="285750" indent="-285750">
              <a:buFont typeface="Arial"/>
              <a:buChar char="•"/>
            </a:pPr>
            <a:r>
              <a:rPr lang="en-US" dirty="0"/>
              <a:t>It detects the reflected light of dust in </a:t>
            </a:r>
            <a:r>
              <a:rPr lang="en-US" dirty="0" smtClean="0"/>
              <a:t>air</a:t>
            </a:r>
          </a:p>
          <a:p>
            <a:pPr marL="285750" indent="-285750">
              <a:buFont typeface="Arial"/>
              <a:buChar char="•"/>
            </a:pPr>
            <a:r>
              <a:rPr lang="en-US" dirty="0" smtClean="0"/>
              <a:t>Especially </a:t>
            </a:r>
            <a:r>
              <a:rPr lang="en-US" dirty="0"/>
              <a:t>effective to detect very fine </a:t>
            </a:r>
            <a:r>
              <a:rPr lang="en-US" dirty="0" smtClean="0"/>
              <a:t>particle</a:t>
            </a:r>
          </a:p>
          <a:p>
            <a:pPr marL="285750" indent="-285750">
              <a:buFont typeface="Arial"/>
              <a:buChar char="•"/>
            </a:pPr>
            <a:r>
              <a:rPr lang="en-US" dirty="0" smtClean="0"/>
              <a:t>In </a:t>
            </a:r>
            <a:r>
              <a:rPr lang="en-US" dirty="0"/>
              <a:t>addition it can distinguish smoke from house dust by pulse pattern of output </a:t>
            </a:r>
            <a:r>
              <a:rPr lang="en-US" dirty="0" smtClean="0"/>
              <a:t>voltage</a:t>
            </a:r>
            <a:endParaRPr lang="en-US" dirty="0"/>
          </a:p>
        </p:txBody>
      </p:sp>
      <p:pic>
        <p:nvPicPr>
          <p:cNvPr id="6" name="Picture 5"/>
          <p:cNvPicPr>
            <a:picLocks noChangeAspect="1"/>
          </p:cNvPicPr>
          <p:nvPr/>
        </p:nvPicPr>
        <p:blipFill>
          <a:blip r:embed="rId3"/>
          <a:stretch>
            <a:fillRect/>
          </a:stretch>
        </p:blipFill>
        <p:spPr>
          <a:xfrm>
            <a:off x="5860007" y="3233441"/>
            <a:ext cx="2413000" cy="2311400"/>
          </a:xfrm>
          <a:prstGeom prst="rect">
            <a:avLst/>
          </a:prstGeom>
        </p:spPr>
      </p:pic>
      <p:sp>
        <p:nvSpPr>
          <p:cNvPr id="12" name="TextBox 11"/>
          <p:cNvSpPr txBox="1"/>
          <p:nvPr/>
        </p:nvSpPr>
        <p:spPr>
          <a:xfrm>
            <a:off x="5478008" y="5233541"/>
            <a:ext cx="3200011" cy="369332"/>
          </a:xfrm>
          <a:prstGeom prst="rect">
            <a:avLst/>
          </a:prstGeom>
          <a:noFill/>
        </p:spPr>
        <p:txBody>
          <a:bodyPr wrap="square" rtlCol="0">
            <a:spAutoFit/>
          </a:bodyPr>
          <a:lstStyle/>
          <a:p>
            <a:r>
              <a:rPr lang="en-US" dirty="0" smtClean="0"/>
              <a:t>Saturation at about 500μg/m</a:t>
            </a:r>
            <a:r>
              <a:rPr lang="en-US" baseline="30000" dirty="0" smtClean="0"/>
              <a:t>3</a:t>
            </a:r>
            <a:endParaRPr lang="en-US" baseline="30000" dirty="0"/>
          </a:p>
        </p:txBody>
      </p:sp>
      <p:cxnSp>
        <p:nvCxnSpPr>
          <p:cNvPr id="14" name="Straight Connector 13"/>
          <p:cNvCxnSpPr/>
          <p:nvPr/>
        </p:nvCxnSpPr>
        <p:spPr>
          <a:xfrm>
            <a:off x="7165171" y="3548852"/>
            <a:ext cx="0" cy="16846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6" name="Picture 15"/>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196461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100_1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5" y="1345626"/>
            <a:ext cx="3829050" cy="510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8" name="TextBox 7"/>
          <p:cNvSpPr txBox="1"/>
          <p:nvPr/>
        </p:nvSpPr>
        <p:spPr>
          <a:xfrm>
            <a:off x="510390" y="733276"/>
            <a:ext cx="8106899" cy="461665"/>
          </a:xfrm>
          <a:prstGeom prst="rect">
            <a:avLst/>
          </a:prstGeom>
          <a:noFill/>
        </p:spPr>
        <p:txBody>
          <a:bodyPr wrap="square" rtlCol="0">
            <a:spAutoFit/>
          </a:bodyPr>
          <a:lstStyle/>
          <a:p>
            <a:r>
              <a:rPr lang="en-US" sz="2400" dirty="0" smtClean="0"/>
              <a:t>The SUMO dust sensor has been tested in France and Iceland</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Preliminary results</a:t>
            </a:r>
          </a:p>
        </p:txBody>
      </p:sp>
      <p:pic>
        <p:nvPicPr>
          <p:cNvPr id="13" name="Picture 5" descr="100_1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98" y="19431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6" name="Picture 15"/>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254995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8" name="TextBox 7"/>
          <p:cNvSpPr txBox="1"/>
          <p:nvPr/>
        </p:nvSpPr>
        <p:spPr>
          <a:xfrm>
            <a:off x="510390" y="733276"/>
            <a:ext cx="8106899" cy="461665"/>
          </a:xfrm>
          <a:prstGeom prst="rect">
            <a:avLst/>
          </a:prstGeom>
          <a:noFill/>
        </p:spPr>
        <p:txBody>
          <a:bodyPr wrap="square" rtlCol="0">
            <a:spAutoFit/>
          </a:bodyPr>
          <a:lstStyle/>
          <a:p>
            <a:r>
              <a:rPr lang="en-US" sz="2400" dirty="0" smtClean="0"/>
              <a:t>The SUMO dust sensor has been tested in France and Iceland</a:t>
            </a:r>
          </a:p>
        </p:txBody>
      </p:sp>
      <p:sp>
        <p:nvSpPr>
          <p:cNvPr id="9" name="Rectangle 8"/>
          <p:cNvSpPr/>
          <p:nvPr/>
        </p:nvSpPr>
        <p:spPr>
          <a:xfrm>
            <a:off x="1287563" y="-63506"/>
            <a:ext cx="3481325"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Preliminary results</a:t>
            </a:r>
          </a:p>
        </p:txBody>
      </p:sp>
      <p:pic>
        <p:nvPicPr>
          <p:cNvPr id="2" name="Picture 1"/>
          <p:cNvPicPr>
            <a:picLocks noChangeAspect="1"/>
          </p:cNvPicPr>
          <p:nvPr/>
        </p:nvPicPr>
        <p:blipFill rotWithShape="1">
          <a:blip r:embed="rId2"/>
          <a:srcRect l="11811" t="2594" r="21111" b="47197"/>
          <a:stretch/>
        </p:blipFill>
        <p:spPr>
          <a:xfrm>
            <a:off x="3981535" y="1670278"/>
            <a:ext cx="4910400" cy="2757600"/>
          </a:xfrm>
          <a:prstGeom prst="rect">
            <a:avLst/>
          </a:prstGeom>
        </p:spPr>
      </p:pic>
      <p:pic>
        <p:nvPicPr>
          <p:cNvPr id="14" name="Picture 7" descr="dus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4" y="1570662"/>
            <a:ext cx="4038600" cy="30305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066933" y="5619054"/>
            <a:ext cx="5403910" cy="830997"/>
          </a:xfrm>
          <a:prstGeom prst="rect">
            <a:avLst/>
          </a:prstGeom>
          <a:noFill/>
        </p:spPr>
        <p:txBody>
          <a:bodyPr wrap="square" rtlCol="0">
            <a:spAutoFit/>
          </a:bodyPr>
          <a:lstStyle/>
          <a:p>
            <a:r>
              <a:rPr lang="en-US" sz="2400" dirty="0" smtClean="0"/>
              <a:t>Sensor is now being calibrated and tested </a:t>
            </a:r>
          </a:p>
          <a:p>
            <a:r>
              <a:rPr lang="en-US" sz="2400" dirty="0" smtClean="0"/>
              <a:t>with ash from Mt. </a:t>
            </a:r>
            <a:r>
              <a:rPr lang="en-US" sz="2400" dirty="0" err="1" smtClean="0"/>
              <a:t>Eyjafjallajökull</a:t>
            </a:r>
            <a:endParaRPr lang="en-US" sz="2400" dirty="0" smtClean="0"/>
          </a:p>
        </p:txBody>
      </p:sp>
      <p:pic>
        <p:nvPicPr>
          <p:cNvPr id="3" name="Picture 2"/>
          <p:cNvPicPr>
            <a:picLocks noChangeAspect="1"/>
          </p:cNvPicPr>
          <p:nvPr/>
        </p:nvPicPr>
        <p:blipFill>
          <a:blip r:embed="rId4"/>
          <a:stretch>
            <a:fillRect/>
          </a:stretch>
        </p:blipFill>
        <p:spPr>
          <a:xfrm>
            <a:off x="705213" y="2970444"/>
            <a:ext cx="1276989" cy="1109470"/>
          </a:xfrm>
          <a:prstGeom prst="rect">
            <a:avLst/>
          </a:prstGeom>
        </p:spPr>
      </p:pic>
      <p:pic>
        <p:nvPicPr>
          <p:cNvPr id="5" name="Picture 4" descr="Screen shot 2012-01-17 at 12.29.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2177" y="4427878"/>
            <a:ext cx="1410006" cy="1139136"/>
          </a:xfrm>
          <a:prstGeom prst="rect">
            <a:avLst/>
          </a:prstGeom>
        </p:spPr>
      </p:pic>
      <p:sp>
        <p:nvSpPr>
          <p:cNvPr id="6" name="TextBox 5"/>
          <p:cNvSpPr txBox="1"/>
          <p:nvPr/>
        </p:nvSpPr>
        <p:spPr>
          <a:xfrm>
            <a:off x="510390" y="1157585"/>
            <a:ext cx="3225031" cy="646331"/>
          </a:xfrm>
          <a:prstGeom prst="rect">
            <a:avLst/>
          </a:prstGeom>
          <a:noFill/>
        </p:spPr>
        <p:txBody>
          <a:bodyPr wrap="square" rtlCol="0">
            <a:spAutoFit/>
          </a:bodyPr>
          <a:lstStyle/>
          <a:p>
            <a:r>
              <a:rPr lang="en-US" dirty="0" smtClean="0">
                <a:solidFill>
                  <a:srgbClr val="0000FF"/>
                </a:solidFill>
              </a:rPr>
              <a:t>Ascending</a:t>
            </a:r>
          </a:p>
          <a:p>
            <a:r>
              <a:rPr lang="en-US" dirty="0" smtClean="0">
                <a:solidFill>
                  <a:srgbClr val="FF0000"/>
                </a:solidFill>
              </a:rPr>
              <a:t>Descending</a:t>
            </a:r>
            <a:endParaRPr lang="en-US" dirty="0">
              <a:solidFill>
                <a:srgbClr val="FF0000"/>
              </a:solidFill>
            </a:endParaRPr>
          </a:p>
        </p:txBody>
      </p:sp>
      <p:sp>
        <p:nvSpPr>
          <p:cNvPr id="16" name="Rectangle 15"/>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7" name="Picture 16"/>
          <p:cNvPicPr>
            <a:picLocks noChangeAspect="1"/>
          </p:cNvPicPr>
          <p:nvPr/>
        </p:nvPicPr>
        <p:blipFill>
          <a:blip r:embed="rId6"/>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3734657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70296" y="3084442"/>
            <a:ext cx="4573703" cy="3134785"/>
          </a:xfrm>
          <a:prstGeom prst="rect">
            <a:avLst/>
          </a:prstGeom>
        </p:spPr>
      </p:pic>
      <p:sp>
        <p:nvSpPr>
          <p:cNvPr id="10"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9" name="Rectangle 8"/>
          <p:cNvSpPr/>
          <p:nvPr/>
        </p:nvSpPr>
        <p:spPr>
          <a:xfrm>
            <a:off x="1287563" y="-63506"/>
            <a:ext cx="7329726"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Calibration – pr</a:t>
            </a:r>
            <a:r>
              <a:rPr lang="en-US" sz="3200" dirty="0" smtClean="0"/>
              <a:t>eliminary </a:t>
            </a:r>
            <a:r>
              <a:rPr lang="en-US" sz="3200" dirty="0" smtClean="0"/>
              <a:t>results</a:t>
            </a:r>
          </a:p>
        </p:txBody>
      </p:sp>
      <p:sp>
        <p:nvSpPr>
          <p:cNvPr id="16" name="Rectangle 15"/>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7" name="Picture 16"/>
          <p:cNvPicPr>
            <a:picLocks noChangeAspect="1"/>
          </p:cNvPicPr>
          <p:nvPr/>
        </p:nvPicPr>
        <p:blipFill>
          <a:blip r:embed="rId3"/>
          <a:stretch>
            <a:fillRect/>
          </a:stretch>
        </p:blipFill>
        <p:spPr>
          <a:xfrm>
            <a:off x="8640452" y="6525344"/>
            <a:ext cx="396044" cy="316835"/>
          </a:xfrm>
          <a:prstGeom prst="rect">
            <a:avLst/>
          </a:prstGeom>
        </p:spPr>
      </p:pic>
      <p:pic>
        <p:nvPicPr>
          <p:cNvPr id="7" name="Picture 6"/>
          <p:cNvPicPr>
            <a:picLocks noChangeAspect="1"/>
          </p:cNvPicPr>
          <p:nvPr/>
        </p:nvPicPr>
        <p:blipFill>
          <a:blip r:embed="rId4"/>
          <a:stretch>
            <a:fillRect/>
          </a:stretch>
        </p:blipFill>
        <p:spPr>
          <a:xfrm>
            <a:off x="0" y="525793"/>
            <a:ext cx="4632505" cy="3487162"/>
          </a:xfrm>
          <a:prstGeom prst="rect">
            <a:avLst/>
          </a:prstGeom>
        </p:spPr>
      </p:pic>
      <p:sp>
        <p:nvSpPr>
          <p:cNvPr id="12" name="TextBox 11"/>
          <p:cNvSpPr txBox="1"/>
          <p:nvPr/>
        </p:nvSpPr>
        <p:spPr>
          <a:xfrm>
            <a:off x="5009837" y="725751"/>
            <a:ext cx="3893440" cy="2308324"/>
          </a:xfrm>
          <a:prstGeom prst="rect">
            <a:avLst/>
          </a:prstGeom>
          <a:noFill/>
        </p:spPr>
        <p:txBody>
          <a:bodyPr wrap="square" rtlCol="0">
            <a:spAutoFit/>
          </a:bodyPr>
          <a:lstStyle/>
          <a:p>
            <a:pPr marL="285750" indent="-285750">
              <a:buFont typeface="Arial"/>
              <a:buChar char="•"/>
            </a:pPr>
            <a:r>
              <a:rPr lang="en-US" dirty="0"/>
              <a:t>The </a:t>
            </a:r>
            <a:r>
              <a:rPr lang="en-US" dirty="0" smtClean="0"/>
              <a:t>sensor (BU) </a:t>
            </a:r>
            <a:r>
              <a:rPr lang="en-US" dirty="0"/>
              <a:t>readings show high sensitivity in the range 125 – 300. After that the sensitivity is rather low in the range 350 to 700</a:t>
            </a:r>
            <a:r>
              <a:rPr lang="en-US" dirty="0" smtClean="0"/>
              <a:t>.</a:t>
            </a:r>
          </a:p>
          <a:p>
            <a:pPr marL="285750" indent="-285750">
              <a:buFont typeface="Arial"/>
              <a:buChar char="•"/>
            </a:pPr>
            <a:r>
              <a:rPr lang="en-US" dirty="0"/>
              <a:t>Using the meter for ash surveillance for jet aircrafts, the best thing would be to designate below 300 as “safe” but above 400 as “</a:t>
            </a:r>
            <a:r>
              <a:rPr lang="en-US" dirty="0" smtClean="0"/>
              <a:t>unsafe”</a:t>
            </a:r>
            <a:endParaRPr lang="en-US" dirty="0"/>
          </a:p>
        </p:txBody>
      </p:sp>
    </p:spTree>
    <p:extLst>
      <p:ext uri="{BB962C8B-B14F-4D97-AF65-F5344CB8AC3E}">
        <p14:creationId xmlns:p14="http://schemas.microsoft.com/office/powerpoint/2010/main" val="295392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58666" y="-49808"/>
            <a:ext cx="5093662"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Various uses of model output</a:t>
            </a:r>
          </a:p>
        </p:txBody>
      </p:sp>
      <p:pic>
        <p:nvPicPr>
          <p:cNvPr id="2" name="Picture 1"/>
          <p:cNvPicPr>
            <a:picLocks noChangeAspect="1"/>
          </p:cNvPicPr>
          <p:nvPr/>
        </p:nvPicPr>
        <p:blipFill>
          <a:blip r:embed="rId3"/>
          <a:stretch>
            <a:fillRect/>
          </a:stretch>
        </p:blipFill>
        <p:spPr>
          <a:xfrm>
            <a:off x="1259632" y="538872"/>
            <a:ext cx="4636616" cy="5914464"/>
          </a:xfrm>
          <a:prstGeom prst="rect">
            <a:avLst/>
          </a:prstGeom>
        </p:spPr>
      </p:pic>
      <p:sp>
        <p:nvSpPr>
          <p:cNvPr id="3" name="TextBox 2"/>
          <p:cNvSpPr txBox="1"/>
          <p:nvPr/>
        </p:nvSpPr>
        <p:spPr>
          <a:xfrm>
            <a:off x="5940152" y="1124744"/>
            <a:ext cx="3096344" cy="2671655"/>
          </a:xfrm>
          <a:prstGeom prst="rect">
            <a:avLst/>
          </a:prstGeom>
          <a:noFill/>
        </p:spPr>
        <p:txBody>
          <a:bodyPr wrap="square" rtlCol="0">
            <a:spAutoFit/>
          </a:bodyPr>
          <a:lstStyle/>
          <a:p>
            <a:r>
              <a:rPr lang="en-US" dirty="0" smtClean="0"/>
              <a:t>To correctly simulate distribution of pollutants, it is very important to correctly simulate the atmospheric conditions close to the source.</a:t>
            </a:r>
          </a:p>
          <a:p>
            <a:endParaRPr lang="en-US" dirty="0"/>
          </a:p>
          <a:p>
            <a:r>
              <a:rPr lang="en-US" dirty="0" smtClean="0"/>
              <a:t>Data courtesy of Prof. Saji Hameed at the </a:t>
            </a:r>
            <a:r>
              <a:rPr lang="en-US" dirty="0"/>
              <a:t>University of </a:t>
            </a:r>
            <a:r>
              <a:rPr lang="en-US" dirty="0" smtClean="0"/>
              <a:t>Aizu, Fukushima.</a:t>
            </a:r>
            <a:endParaRPr lang="en-US" dirty="0"/>
          </a:p>
        </p:txBody>
      </p:sp>
      <p:sp>
        <p:nvSpPr>
          <p:cNvPr id="9" name="Rectangle 8"/>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0" name="Picture 9"/>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3446861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pic>
        <p:nvPicPr>
          <p:cNvPr id="38915" name="Picture 3"/>
          <p:cNvPicPr>
            <a:picLocks noChangeAspect="1" noChangeArrowheads="1"/>
          </p:cNvPicPr>
          <p:nvPr/>
        </p:nvPicPr>
        <p:blipFill>
          <a:blip r:embed="rId3" cstate="print"/>
          <a:srcRect l="29823" t="25984" r="6496" b="3780"/>
          <a:stretch>
            <a:fillRect/>
          </a:stretch>
        </p:blipFill>
        <p:spPr bwMode="auto">
          <a:xfrm>
            <a:off x="755576" y="836712"/>
            <a:ext cx="7763625" cy="5351768"/>
          </a:xfrm>
          <a:prstGeom prst="rect">
            <a:avLst/>
          </a:prstGeom>
          <a:noFill/>
          <a:ln w="9525">
            <a:noFill/>
            <a:miter lim="800000"/>
            <a:headEnd/>
            <a:tailEnd/>
          </a:ln>
        </p:spPr>
      </p:pic>
      <p:sp>
        <p:nvSpPr>
          <p:cNvPr id="26" name="TextBox 25"/>
          <p:cNvSpPr txBox="1"/>
          <p:nvPr/>
        </p:nvSpPr>
        <p:spPr>
          <a:xfrm>
            <a:off x="5796136" y="1052736"/>
            <a:ext cx="2592288" cy="779316"/>
          </a:xfrm>
          <a:prstGeom prst="rect">
            <a:avLst/>
          </a:prstGeom>
          <a:noFill/>
        </p:spPr>
        <p:txBody>
          <a:bodyPr wrap="square" rtlCol="0">
            <a:spAutoFit/>
          </a:bodyPr>
          <a:lstStyle/>
          <a:p>
            <a:r>
              <a:rPr lang="is-IS" sz="2400" dirty="0" smtClean="0"/>
              <a:t>Global forecasts</a:t>
            </a:r>
          </a:p>
          <a:p>
            <a:r>
              <a:rPr lang="is-IS" sz="2400" dirty="0" smtClean="0"/>
              <a:t>15-50 km grid</a:t>
            </a:r>
            <a:endParaRPr lang="is-IS" sz="2400" dirty="0"/>
          </a:p>
        </p:txBody>
      </p:sp>
      <p:sp>
        <p:nvSpPr>
          <p:cNvPr id="27" name="TextBox 26"/>
          <p:cNvSpPr txBox="1"/>
          <p:nvPr/>
        </p:nvSpPr>
        <p:spPr>
          <a:xfrm>
            <a:off x="3131839" y="3717032"/>
            <a:ext cx="3127293" cy="830997"/>
          </a:xfrm>
          <a:prstGeom prst="rect">
            <a:avLst/>
          </a:prstGeom>
          <a:noFill/>
        </p:spPr>
        <p:txBody>
          <a:bodyPr wrap="square" rtlCol="0">
            <a:spAutoFit/>
          </a:bodyPr>
          <a:lstStyle/>
          <a:p>
            <a:r>
              <a:rPr lang="is-IS" sz="2400" dirty="0" smtClean="0">
                <a:solidFill>
                  <a:srgbClr val="FF6600"/>
                </a:solidFill>
              </a:rPr>
              <a:t>SAR</a:t>
            </a:r>
            <a:r>
              <a:rPr lang="is-IS" sz="2400" dirty="0" smtClean="0"/>
              <a:t>Weather forecasts</a:t>
            </a:r>
          </a:p>
          <a:p>
            <a:r>
              <a:rPr lang="is-IS" sz="2400" dirty="0" smtClean="0"/>
              <a:t>9 – 3 – 1 km grids</a:t>
            </a:r>
            <a:endParaRPr lang="is-IS" sz="2400" dirty="0"/>
          </a:p>
        </p:txBody>
      </p:sp>
      <p:sp>
        <p:nvSpPr>
          <p:cNvPr id="4" name="Rectangle 3"/>
          <p:cNvSpPr/>
          <p:nvPr/>
        </p:nvSpPr>
        <p:spPr bwMode="auto">
          <a:xfrm>
            <a:off x="2627784" y="1988840"/>
            <a:ext cx="1800200" cy="18002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5" name="Rectangle 4"/>
          <p:cNvSpPr/>
          <p:nvPr/>
        </p:nvSpPr>
        <p:spPr bwMode="auto">
          <a:xfrm>
            <a:off x="2627784" y="1988840"/>
            <a:ext cx="914400" cy="9144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30" name="Rectangle 29"/>
          <p:cNvSpPr/>
          <p:nvPr/>
        </p:nvSpPr>
        <p:spPr bwMode="auto">
          <a:xfrm>
            <a:off x="3078000" y="1987200"/>
            <a:ext cx="450000" cy="4500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31" name="Rectangle 30"/>
          <p:cNvSpPr/>
          <p:nvPr/>
        </p:nvSpPr>
        <p:spPr bwMode="auto">
          <a:xfrm>
            <a:off x="2627784" y="1988840"/>
            <a:ext cx="450000" cy="4500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32" name="Rectangle 31"/>
          <p:cNvSpPr/>
          <p:nvPr/>
        </p:nvSpPr>
        <p:spPr bwMode="auto">
          <a:xfrm>
            <a:off x="3078000" y="2448000"/>
            <a:ext cx="450000" cy="4500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33" name="Rectangle 32"/>
          <p:cNvSpPr/>
          <p:nvPr/>
        </p:nvSpPr>
        <p:spPr bwMode="auto">
          <a:xfrm>
            <a:off x="2617200" y="2446040"/>
            <a:ext cx="450000" cy="4500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cxnSp>
        <p:nvCxnSpPr>
          <p:cNvPr id="13" name="Straight Connector 12"/>
          <p:cNvCxnSpPr>
            <a:stCxn id="31" idx="0"/>
            <a:endCxn id="31" idx="2"/>
          </p:cNvCxnSpPr>
          <p:nvPr/>
        </p:nvCxnSpPr>
        <p:spPr bwMode="auto">
          <a:xfrm>
            <a:off x="2852784" y="1988840"/>
            <a:ext cx="0" cy="450000"/>
          </a:xfrm>
          <a:prstGeom prst="line">
            <a:avLst/>
          </a:prstGeom>
          <a:solidFill>
            <a:srgbClr val="00B8FF"/>
          </a:solidFill>
          <a:ln w="15875" cap="flat" cmpd="sng" algn="ctr">
            <a:solidFill>
              <a:schemeClr val="tx1"/>
            </a:solidFill>
            <a:prstDash val="solid"/>
            <a:round/>
            <a:headEnd type="none" w="med" len="med"/>
            <a:tailEnd type="none" w="med" len="med"/>
          </a:ln>
          <a:effectLst/>
        </p:spPr>
      </p:cxnSp>
      <p:cxnSp>
        <p:nvCxnSpPr>
          <p:cNvPr id="16" name="Straight Connector 15"/>
          <p:cNvCxnSpPr>
            <a:stCxn id="31" idx="1"/>
            <a:endCxn id="31" idx="3"/>
          </p:cNvCxnSpPr>
          <p:nvPr/>
        </p:nvCxnSpPr>
        <p:spPr bwMode="auto">
          <a:xfrm>
            <a:off x="2627784" y="2213840"/>
            <a:ext cx="450000" cy="0"/>
          </a:xfrm>
          <a:prstGeom prst="line">
            <a:avLst/>
          </a:prstGeom>
          <a:solidFill>
            <a:srgbClr val="00B8FF"/>
          </a:solidFill>
          <a:ln w="15875" cap="flat" cmpd="sng" algn="ctr">
            <a:solidFill>
              <a:schemeClr val="tx1"/>
            </a:solidFill>
            <a:prstDash val="solid"/>
            <a:round/>
            <a:headEnd type="none" w="med" len="med"/>
            <a:tailEnd type="none" w="med" len="med"/>
          </a:ln>
          <a:effectLst/>
        </p:spPr>
      </p:cxnSp>
      <p:pic>
        <p:nvPicPr>
          <p:cNvPr id="18" name="Picture 17"/>
          <p:cNvPicPr>
            <a:picLocks noChangeAspect="1"/>
          </p:cNvPicPr>
          <p:nvPr/>
        </p:nvPicPr>
        <p:blipFill>
          <a:blip r:embed="rId4"/>
          <a:stretch>
            <a:fillRect/>
          </a:stretch>
        </p:blipFill>
        <p:spPr>
          <a:xfrm>
            <a:off x="8640452" y="6525344"/>
            <a:ext cx="396044" cy="316835"/>
          </a:xfrm>
          <a:prstGeom prst="rect">
            <a:avLst/>
          </a:prstGeom>
        </p:spPr>
      </p:pic>
      <p:sp>
        <p:nvSpPr>
          <p:cNvPr id="19" name="Rectangle 18"/>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28240103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a:stretch>
            <a:fillRect/>
          </a:stretch>
        </p:blipFill>
        <p:spPr bwMode="auto">
          <a:xfrm>
            <a:off x="1588" y="1141413"/>
            <a:ext cx="9144000" cy="4833937"/>
          </a:xfrm>
          <a:prstGeom prst="rect">
            <a:avLst/>
          </a:prstGeom>
          <a:noFill/>
          <a:ln w="9525">
            <a:noFill/>
            <a:round/>
            <a:headEnd/>
            <a:tailEnd/>
          </a:ln>
          <a:effectLst/>
        </p:spPr>
      </p:pic>
      <p:sp>
        <p:nvSpPr>
          <p:cNvPr id="29698" name="Rectangle 2"/>
          <p:cNvSpPr>
            <a:spLocks noChangeArrowheads="1"/>
          </p:cNvSpPr>
          <p:nvPr/>
        </p:nvSpPr>
        <p:spPr bwMode="auto">
          <a:xfrm>
            <a:off x="4306888" y="1300163"/>
            <a:ext cx="685800" cy="457200"/>
          </a:xfrm>
          <a:prstGeom prst="rect">
            <a:avLst/>
          </a:prstGeom>
          <a:solidFill>
            <a:srgbClr val="FFFFFF"/>
          </a:solidFill>
          <a:ln w="9525">
            <a:noFill/>
            <a:round/>
            <a:headEnd/>
            <a:tailEnd/>
          </a:ln>
          <a:effectLst/>
        </p:spPr>
        <p:txBody>
          <a:bodyPr wrap="none" anchor="ctr"/>
          <a:lstStyle/>
          <a:p>
            <a:endParaRPr lang="is-IS"/>
          </a:p>
        </p:txBody>
      </p:sp>
      <p:sp>
        <p:nvSpPr>
          <p:cNvPr id="29700" name="Rectangle 4"/>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29702" name="Text Box 6"/>
          <p:cNvSpPr txBox="1">
            <a:spLocks noChangeArrowheads="1"/>
          </p:cNvSpPr>
          <p:nvPr/>
        </p:nvSpPr>
        <p:spPr bwMode="auto">
          <a:xfrm>
            <a:off x="3086100" y="508000"/>
            <a:ext cx="2971800" cy="430213"/>
          </a:xfrm>
          <a:prstGeom prst="rect">
            <a:avLst/>
          </a:prstGeom>
          <a:noFill/>
          <a:ln w="9525">
            <a:noFill/>
            <a:round/>
            <a:headEnd/>
            <a:tailEnd/>
          </a:ln>
          <a:effectLst/>
        </p:spPr>
        <p:txBody>
          <a:bodyPr lIns="90000" tIns="66167" rIns="90000" bIns="45000"/>
          <a:lstStyle/>
          <a:p>
            <a:pPr>
              <a:tabLst>
                <a:tab pos="723900" algn="l"/>
                <a:tab pos="1447800" algn="l"/>
                <a:tab pos="2171700" algn="l"/>
                <a:tab pos="2895600" algn="l"/>
              </a:tabLst>
            </a:pPr>
            <a:r>
              <a:rPr lang="en-US" sz="2400" dirty="0">
                <a:solidFill>
                  <a:srgbClr val="000000"/>
                </a:solidFill>
              </a:rPr>
              <a:t>System schematics</a:t>
            </a:r>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extBox 1"/>
          <p:cNvSpPr txBox="1"/>
          <p:nvPr/>
        </p:nvSpPr>
        <p:spPr>
          <a:xfrm>
            <a:off x="2267744" y="4618417"/>
            <a:ext cx="2016224" cy="610783"/>
          </a:xfrm>
          <a:prstGeom prst="rect">
            <a:avLst/>
          </a:prstGeom>
          <a:solidFill>
            <a:schemeClr val="bg1"/>
          </a:solidFill>
        </p:spPr>
        <p:txBody>
          <a:bodyPr wrap="square" rtlCol="0">
            <a:spAutoFit/>
          </a:bodyPr>
          <a:lstStyle/>
          <a:p>
            <a:r>
              <a:rPr lang="en-US" dirty="0" smtClean="0"/>
              <a:t>Data assimilation</a:t>
            </a:r>
          </a:p>
          <a:p>
            <a:r>
              <a:rPr lang="en-US" dirty="0" smtClean="0"/>
              <a:t>(optional)</a:t>
            </a:r>
            <a:endParaRPr lang="en-US" dirty="0"/>
          </a:p>
        </p:txBody>
      </p:sp>
      <p:sp>
        <p:nvSpPr>
          <p:cNvPr id="20" name="TextBox 19"/>
          <p:cNvSpPr txBox="1"/>
          <p:nvPr/>
        </p:nvSpPr>
        <p:spPr>
          <a:xfrm>
            <a:off x="179512" y="5301208"/>
            <a:ext cx="2160240" cy="610783"/>
          </a:xfrm>
          <a:prstGeom prst="rect">
            <a:avLst/>
          </a:prstGeom>
          <a:solidFill>
            <a:schemeClr val="bg1"/>
          </a:solidFill>
        </p:spPr>
        <p:txBody>
          <a:bodyPr wrap="square" rtlCol="0">
            <a:spAutoFit/>
          </a:bodyPr>
          <a:lstStyle/>
          <a:p>
            <a:r>
              <a:rPr lang="en-US" dirty="0" smtClean="0"/>
              <a:t>Data source for atmospheric model</a:t>
            </a:r>
            <a:endParaRPr lang="en-US" dirty="0"/>
          </a:p>
        </p:txBody>
      </p:sp>
      <p:sp>
        <p:nvSpPr>
          <p:cNvPr id="21" name="TextBox 20"/>
          <p:cNvSpPr txBox="1"/>
          <p:nvPr/>
        </p:nvSpPr>
        <p:spPr>
          <a:xfrm>
            <a:off x="4355976" y="5661248"/>
            <a:ext cx="2160240" cy="610783"/>
          </a:xfrm>
          <a:prstGeom prst="rect">
            <a:avLst/>
          </a:prstGeom>
          <a:solidFill>
            <a:schemeClr val="bg1"/>
          </a:solidFill>
        </p:spPr>
        <p:txBody>
          <a:bodyPr wrap="square" rtlCol="0">
            <a:spAutoFit/>
          </a:bodyPr>
          <a:lstStyle/>
          <a:p>
            <a:r>
              <a:rPr lang="en-US" dirty="0" smtClean="0"/>
              <a:t>Misc. </a:t>
            </a:r>
            <a:r>
              <a:rPr lang="en-US" dirty="0" err="1" smtClean="0"/>
              <a:t>datasources</a:t>
            </a:r>
            <a:r>
              <a:rPr lang="en-US" dirty="0" smtClean="0"/>
              <a:t> (optional)</a:t>
            </a:r>
            <a:endParaRPr lang="en-US" dirty="0"/>
          </a:p>
        </p:txBody>
      </p:sp>
      <p:sp>
        <p:nvSpPr>
          <p:cNvPr id="22" name="TextBox 21"/>
          <p:cNvSpPr txBox="1"/>
          <p:nvPr/>
        </p:nvSpPr>
        <p:spPr>
          <a:xfrm>
            <a:off x="2564160" y="1772816"/>
            <a:ext cx="1791816" cy="353174"/>
          </a:xfrm>
          <a:prstGeom prst="rect">
            <a:avLst/>
          </a:prstGeom>
          <a:solidFill>
            <a:schemeClr val="bg1"/>
          </a:solidFill>
        </p:spPr>
        <p:txBody>
          <a:bodyPr wrap="square" rtlCol="0">
            <a:spAutoFit/>
          </a:bodyPr>
          <a:lstStyle/>
          <a:p>
            <a:r>
              <a:rPr lang="en-US" dirty="0" smtClean="0"/>
              <a:t>User interface</a:t>
            </a:r>
            <a:endParaRPr lang="en-US" dirty="0"/>
          </a:p>
        </p:txBody>
      </p:sp>
      <p:sp>
        <p:nvSpPr>
          <p:cNvPr id="15" name="Rectangle 14"/>
          <p:cNvSpPr/>
          <p:nvPr/>
        </p:nvSpPr>
        <p:spPr>
          <a:xfrm>
            <a:off x="-100845" y="-49808"/>
            <a:ext cx="6029816"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Current research and development</a:t>
            </a:r>
          </a:p>
        </p:txBody>
      </p:sp>
      <p:sp>
        <p:nvSpPr>
          <p:cNvPr id="29699" name="Text Box 3"/>
          <p:cNvSpPr txBox="1">
            <a:spLocks noChangeArrowheads="1"/>
          </p:cNvSpPr>
          <p:nvPr/>
        </p:nvSpPr>
        <p:spPr bwMode="auto">
          <a:xfrm>
            <a:off x="3547864" y="914400"/>
            <a:ext cx="2824336" cy="1074440"/>
          </a:xfrm>
          <a:prstGeom prst="rect">
            <a:avLst/>
          </a:prstGeom>
          <a:noFill/>
          <a:ln w="9525">
            <a:noFill/>
            <a:round/>
            <a:headEnd/>
            <a:tailEnd/>
          </a:ln>
          <a:effectLst/>
        </p:spPr>
        <p:txBody>
          <a:bodyPr lIns="90000" tIns="55583" rIns="90000" bIns="45000"/>
          <a:lstStyle/>
          <a:p>
            <a:pPr>
              <a:tabLst>
                <a:tab pos="723900" algn="l"/>
                <a:tab pos="1447800" algn="l"/>
                <a:tab pos="2171700" algn="l"/>
              </a:tabLst>
            </a:pPr>
            <a:r>
              <a:rPr lang="en-US" sz="1400" dirty="0">
                <a:solidFill>
                  <a:srgbClr val="000000"/>
                </a:solidFill>
              </a:rPr>
              <a:t>Integration with other systems</a:t>
            </a:r>
          </a:p>
          <a:p>
            <a:pPr>
              <a:tabLst>
                <a:tab pos="723900" algn="l"/>
                <a:tab pos="1447800" algn="l"/>
                <a:tab pos="2171700" algn="l"/>
              </a:tabLst>
            </a:pPr>
            <a:r>
              <a:rPr lang="en-US" sz="1400" dirty="0" smtClean="0">
                <a:solidFill>
                  <a:srgbClr val="000000"/>
                </a:solidFill>
              </a:rPr>
              <a:t>D4H</a:t>
            </a:r>
            <a:endParaRPr lang="en-US" sz="1400" dirty="0">
              <a:solidFill>
                <a:srgbClr val="000000"/>
              </a:solidFill>
            </a:endParaRPr>
          </a:p>
          <a:p>
            <a:pPr>
              <a:tabLst>
                <a:tab pos="723900" algn="l"/>
                <a:tab pos="1447800" algn="l"/>
                <a:tab pos="2171700" algn="l"/>
              </a:tabLst>
            </a:pPr>
            <a:r>
              <a:rPr lang="en-US" sz="1400" dirty="0">
                <a:solidFill>
                  <a:srgbClr val="000000"/>
                </a:solidFill>
              </a:rPr>
              <a:t>GDACS</a:t>
            </a:r>
          </a:p>
          <a:p>
            <a:pPr>
              <a:tabLst>
                <a:tab pos="723900" algn="l"/>
                <a:tab pos="1447800" algn="l"/>
                <a:tab pos="2171700" algn="l"/>
              </a:tabLst>
            </a:pPr>
            <a:r>
              <a:rPr lang="en-US" sz="1400" dirty="0">
                <a:solidFill>
                  <a:srgbClr val="000000"/>
                </a:solidFill>
              </a:rPr>
              <a:t>MapAction</a:t>
            </a:r>
          </a:p>
        </p:txBody>
      </p:sp>
      <p:sp>
        <p:nvSpPr>
          <p:cNvPr id="14" name="Rectangle 13"/>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7" name="Picture 16"/>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7509444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a:stretch>
            <a:fillRect/>
          </a:stretch>
        </p:blipFill>
        <p:spPr bwMode="auto">
          <a:xfrm>
            <a:off x="1588" y="1141413"/>
            <a:ext cx="9144000" cy="4833937"/>
          </a:xfrm>
          <a:prstGeom prst="rect">
            <a:avLst/>
          </a:prstGeom>
          <a:noFill/>
          <a:ln w="9525">
            <a:noFill/>
            <a:round/>
            <a:headEnd/>
            <a:tailEnd/>
          </a:ln>
          <a:effectLst/>
        </p:spPr>
      </p:pic>
      <p:sp>
        <p:nvSpPr>
          <p:cNvPr id="29698" name="Rectangle 2"/>
          <p:cNvSpPr>
            <a:spLocks noChangeArrowheads="1"/>
          </p:cNvSpPr>
          <p:nvPr/>
        </p:nvSpPr>
        <p:spPr bwMode="auto">
          <a:xfrm>
            <a:off x="4306888" y="1300163"/>
            <a:ext cx="685800" cy="457200"/>
          </a:xfrm>
          <a:prstGeom prst="rect">
            <a:avLst/>
          </a:prstGeom>
          <a:solidFill>
            <a:srgbClr val="FFFFFF"/>
          </a:solidFill>
          <a:ln w="9525">
            <a:noFill/>
            <a:round/>
            <a:headEnd/>
            <a:tailEnd/>
          </a:ln>
          <a:effectLst/>
        </p:spPr>
        <p:txBody>
          <a:bodyPr wrap="none" anchor="ctr"/>
          <a:lstStyle/>
          <a:p>
            <a:endParaRPr lang="is-IS"/>
          </a:p>
        </p:txBody>
      </p:sp>
      <p:sp>
        <p:nvSpPr>
          <p:cNvPr id="29700" name="Rectangle 4"/>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29702" name="Text Box 6"/>
          <p:cNvSpPr txBox="1">
            <a:spLocks noChangeArrowheads="1"/>
          </p:cNvSpPr>
          <p:nvPr/>
        </p:nvSpPr>
        <p:spPr bwMode="auto">
          <a:xfrm>
            <a:off x="3086100" y="508000"/>
            <a:ext cx="2971800" cy="430213"/>
          </a:xfrm>
          <a:prstGeom prst="rect">
            <a:avLst/>
          </a:prstGeom>
          <a:noFill/>
          <a:ln w="9525">
            <a:noFill/>
            <a:round/>
            <a:headEnd/>
            <a:tailEnd/>
          </a:ln>
          <a:effectLst/>
        </p:spPr>
        <p:txBody>
          <a:bodyPr lIns="90000" tIns="66167" rIns="90000" bIns="45000"/>
          <a:lstStyle/>
          <a:p>
            <a:pPr>
              <a:tabLst>
                <a:tab pos="723900" algn="l"/>
                <a:tab pos="1447800" algn="l"/>
                <a:tab pos="2171700" algn="l"/>
                <a:tab pos="2895600" algn="l"/>
              </a:tabLst>
            </a:pPr>
            <a:r>
              <a:rPr lang="en-US" sz="2400" dirty="0">
                <a:solidFill>
                  <a:srgbClr val="000000"/>
                </a:solidFill>
              </a:rPr>
              <a:t>System schematics</a:t>
            </a:r>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8" name="Rectangle 17"/>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
        <p:nvSpPr>
          <p:cNvPr id="2" name="Teardrop 1"/>
          <p:cNvSpPr/>
          <p:nvPr/>
        </p:nvSpPr>
        <p:spPr bwMode="auto">
          <a:xfrm>
            <a:off x="4211960" y="1124744"/>
            <a:ext cx="4932040" cy="5472608"/>
          </a:xfrm>
          <a:prstGeom prst="teardrop">
            <a:avLst/>
          </a:prstGeom>
          <a:solidFill>
            <a:srgbClr val="FF6600">
              <a:alpha val="6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smtClean="0">
              <a:ln>
                <a:noFill/>
              </a:ln>
              <a:effectLst/>
              <a:latin typeface="Arial" charset="0"/>
              <a:cs typeface="DejaVu Sans" charset="0"/>
            </a:endParaRPr>
          </a:p>
        </p:txBody>
      </p:sp>
      <p:sp>
        <p:nvSpPr>
          <p:cNvPr id="3" name="TextBox 2"/>
          <p:cNvSpPr txBox="1"/>
          <p:nvPr/>
        </p:nvSpPr>
        <p:spPr>
          <a:xfrm>
            <a:off x="5868144" y="1556792"/>
            <a:ext cx="3024336" cy="1700260"/>
          </a:xfrm>
          <a:prstGeom prst="rect">
            <a:avLst/>
          </a:prstGeom>
          <a:noFill/>
        </p:spPr>
        <p:txBody>
          <a:bodyPr wrap="square" rtlCol="0">
            <a:spAutoFit/>
          </a:bodyPr>
          <a:lstStyle/>
          <a:p>
            <a:pPr algn="ctr"/>
            <a:r>
              <a:rPr lang="en-US" sz="2800" dirty="0" smtClean="0"/>
              <a:t>Optional module</a:t>
            </a:r>
          </a:p>
          <a:p>
            <a:pPr algn="ctr"/>
            <a:endParaRPr lang="en-US" sz="2800" dirty="0" smtClean="0"/>
          </a:p>
          <a:p>
            <a:pPr algn="ctr"/>
            <a:r>
              <a:rPr lang="en-US" sz="2800" dirty="0" smtClean="0"/>
              <a:t>Still under development</a:t>
            </a:r>
            <a:endParaRPr lang="en-US" sz="2800" dirty="0"/>
          </a:p>
        </p:txBody>
      </p:sp>
      <p:pic>
        <p:nvPicPr>
          <p:cNvPr id="19" name="Picture 18"/>
          <p:cNvPicPr>
            <a:picLocks noChangeAspect="1"/>
          </p:cNvPicPr>
          <p:nvPr/>
        </p:nvPicPr>
        <p:blipFill>
          <a:blip r:embed="rId4"/>
          <a:stretch>
            <a:fillRect/>
          </a:stretch>
        </p:blipFill>
        <p:spPr>
          <a:xfrm>
            <a:off x="8640452" y="6525344"/>
            <a:ext cx="396044" cy="316835"/>
          </a:xfrm>
          <a:prstGeom prst="rect">
            <a:avLst/>
          </a:prstGeom>
        </p:spPr>
      </p:pic>
      <p:sp>
        <p:nvSpPr>
          <p:cNvPr id="20" name="Text Box 3"/>
          <p:cNvSpPr txBox="1">
            <a:spLocks noChangeArrowheads="1"/>
          </p:cNvSpPr>
          <p:nvPr/>
        </p:nvSpPr>
        <p:spPr bwMode="auto">
          <a:xfrm>
            <a:off x="3547864" y="914400"/>
            <a:ext cx="2824336" cy="1074440"/>
          </a:xfrm>
          <a:prstGeom prst="rect">
            <a:avLst/>
          </a:prstGeom>
          <a:noFill/>
          <a:ln w="9525">
            <a:noFill/>
            <a:round/>
            <a:headEnd/>
            <a:tailEnd/>
          </a:ln>
          <a:effectLst/>
        </p:spPr>
        <p:txBody>
          <a:bodyPr lIns="90000" tIns="55583" rIns="90000" bIns="45000"/>
          <a:lstStyle/>
          <a:p>
            <a:pPr>
              <a:tabLst>
                <a:tab pos="723900" algn="l"/>
                <a:tab pos="1447800" algn="l"/>
                <a:tab pos="2171700" algn="l"/>
              </a:tabLst>
            </a:pPr>
            <a:r>
              <a:rPr lang="en-US" sz="1400" dirty="0">
                <a:solidFill>
                  <a:srgbClr val="000000"/>
                </a:solidFill>
              </a:rPr>
              <a:t>Integration with other systems</a:t>
            </a:r>
          </a:p>
          <a:p>
            <a:pPr>
              <a:tabLst>
                <a:tab pos="723900" algn="l"/>
                <a:tab pos="1447800" algn="l"/>
                <a:tab pos="2171700" algn="l"/>
              </a:tabLst>
            </a:pPr>
            <a:r>
              <a:rPr lang="en-US" sz="1400" dirty="0" smtClean="0">
                <a:solidFill>
                  <a:srgbClr val="000000"/>
                </a:solidFill>
              </a:rPr>
              <a:t>D4H</a:t>
            </a:r>
            <a:endParaRPr lang="en-US" sz="1400" dirty="0">
              <a:solidFill>
                <a:srgbClr val="000000"/>
              </a:solidFill>
            </a:endParaRPr>
          </a:p>
          <a:p>
            <a:pPr>
              <a:tabLst>
                <a:tab pos="723900" algn="l"/>
                <a:tab pos="1447800" algn="l"/>
                <a:tab pos="2171700" algn="l"/>
              </a:tabLst>
            </a:pPr>
            <a:r>
              <a:rPr lang="en-US" sz="1400" dirty="0">
                <a:solidFill>
                  <a:srgbClr val="000000"/>
                </a:solidFill>
              </a:rPr>
              <a:t>GDACS</a:t>
            </a:r>
          </a:p>
          <a:p>
            <a:pPr>
              <a:tabLst>
                <a:tab pos="723900" algn="l"/>
                <a:tab pos="1447800" algn="l"/>
                <a:tab pos="2171700" algn="l"/>
              </a:tabLst>
            </a:pPr>
            <a:r>
              <a:rPr lang="en-US" sz="1400" dirty="0">
                <a:solidFill>
                  <a:srgbClr val="000000"/>
                </a:solidFill>
              </a:rPr>
              <a:t>MapAction</a:t>
            </a:r>
          </a:p>
        </p:txBody>
      </p:sp>
      <p:sp>
        <p:nvSpPr>
          <p:cNvPr id="21" name="TextBox 20"/>
          <p:cNvSpPr txBox="1"/>
          <p:nvPr/>
        </p:nvSpPr>
        <p:spPr>
          <a:xfrm>
            <a:off x="2564160" y="1772816"/>
            <a:ext cx="1791816" cy="353174"/>
          </a:xfrm>
          <a:prstGeom prst="rect">
            <a:avLst/>
          </a:prstGeom>
          <a:solidFill>
            <a:schemeClr val="bg1"/>
          </a:solidFill>
        </p:spPr>
        <p:txBody>
          <a:bodyPr wrap="square" rtlCol="0">
            <a:spAutoFit/>
          </a:bodyPr>
          <a:lstStyle/>
          <a:p>
            <a:r>
              <a:rPr lang="en-US" dirty="0" smtClean="0"/>
              <a:t>User interface</a:t>
            </a:r>
            <a:endParaRPr lang="en-US" dirty="0"/>
          </a:p>
        </p:txBody>
      </p:sp>
      <p:sp>
        <p:nvSpPr>
          <p:cNvPr id="22" name="TextBox 21"/>
          <p:cNvSpPr txBox="1"/>
          <p:nvPr/>
        </p:nvSpPr>
        <p:spPr>
          <a:xfrm>
            <a:off x="2267744" y="4618417"/>
            <a:ext cx="2016224" cy="610783"/>
          </a:xfrm>
          <a:prstGeom prst="rect">
            <a:avLst/>
          </a:prstGeom>
          <a:solidFill>
            <a:schemeClr val="bg1"/>
          </a:solidFill>
        </p:spPr>
        <p:txBody>
          <a:bodyPr wrap="square" rtlCol="0">
            <a:spAutoFit/>
          </a:bodyPr>
          <a:lstStyle/>
          <a:p>
            <a:r>
              <a:rPr lang="en-US" dirty="0" smtClean="0"/>
              <a:t>Data assimilation</a:t>
            </a:r>
          </a:p>
          <a:p>
            <a:r>
              <a:rPr lang="en-US" dirty="0" smtClean="0"/>
              <a:t>(optional)</a:t>
            </a:r>
            <a:endParaRPr lang="en-US" dirty="0"/>
          </a:p>
        </p:txBody>
      </p:sp>
      <p:sp>
        <p:nvSpPr>
          <p:cNvPr id="24" name="TextBox 23"/>
          <p:cNvSpPr txBox="1"/>
          <p:nvPr/>
        </p:nvSpPr>
        <p:spPr>
          <a:xfrm>
            <a:off x="4355976" y="5661248"/>
            <a:ext cx="2160240" cy="610783"/>
          </a:xfrm>
          <a:prstGeom prst="rect">
            <a:avLst/>
          </a:prstGeom>
          <a:solidFill>
            <a:schemeClr val="bg1"/>
          </a:solidFill>
        </p:spPr>
        <p:txBody>
          <a:bodyPr wrap="square" rtlCol="0">
            <a:spAutoFit/>
          </a:bodyPr>
          <a:lstStyle/>
          <a:p>
            <a:r>
              <a:rPr lang="en-US" dirty="0" smtClean="0"/>
              <a:t>Misc. </a:t>
            </a:r>
            <a:r>
              <a:rPr lang="en-US" dirty="0" err="1" smtClean="0"/>
              <a:t>datasources</a:t>
            </a:r>
            <a:r>
              <a:rPr lang="en-US" dirty="0" smtClean="0"/>
              <a:t> (optional)</a:t>
            </a:r>
            <a:endParaRPr lang="en-US" dirty="0"/>
          </a:p>
        </p:txBody>
      </p:sp>
      <p:sp>
        <p:nvSpPr>
          <p:cNvPr id="23" name="TextBox 22"/>
          <p:cNvSpPr txBox="1"/>
          <p:nvPr/>
        </p:nvSpPr>
        <p:spPr>
          <a:xfrm>
            <a:off x="179512" y="5301208"/>
            <a:ext cx="2160240" cy="610783"/>
          </a:xfrm>
          <a:prstGeom prst="rect">
            <a:avLst/>
          </a:prstGeom>
          <a:solidFill>
            <a:schemeClr val="bg1"/>
          </a:solidFill>
        </p:spPr>
        <p:txBody>
          <a:bodyPr wrap="square" rtlCol="0">
            <a:spAutoFit/>
          </a:bodyPr>
          <a:lstStyle/>
          <a:p>
            <a:r>
              <a:rPr lang="en-US" dirty="0" smtClean="0"/>
              <a:t>Data source for atmospheric model</a:t>
            </a:r>
            <a:endParaRPr lang="en-US" dirty="0"/>
          </a:p>
        </p:txBody>
      </p:sp>
      <p:sp>
        <p:nvSpPr>
          <p:cNvPr id="17" name="Rectangle 16"/>
          <p:cNvSpPr/>
          <p:nvPr/>
        </p:nvSpPr>
        <p:spPr>
          <a:xfrm>
            <a:off x="-100845" y="-49808"/>
            <a:ext cx="6029816"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Current research and development</a:t>
            </a:r>
          </a:p>
        </p:txBody>
      </p:sp>
    </p:spTree>
    <p:extLst>
      <p:ext uri="{BB962C8B-B14F-4D97-AF65-F5344CB8AC3E}">
        <p14:creationId xmlns:p14="http://schemas.microsoft.com/office/powerpoint/2010/main" val="37382102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942774"/>
            <a:ext cx="8106899" cy="5293757"/>
          </a:xfrm>
          <a:prstGeom prst="rect">
            <a:avLst/>
          </a:prstGeom>
          <a:noFill/>
        </p:spPr>
        <p:txBody>
          <a:bodyPr wrap="square" rtlCol="0">
            <a:spAutoFit/>
          </a:bodyPr>
          <a:lstStyle/>
          <a:p>
            <a:pPr marL="285750" indent="-285750">
              <a:buFont typeface="Arial"/>
              <a:buChar char="•"/>
            </a:pPr>
            <a:r>
              <a:rPr lang="en-US" sz="2600" dirty="0" smtClean="0"/>
              <a:t>Model resolution is important</a:t>
            </a:r>
          </a:p>
          <a:p>
            <a:pPr marL="742950" lvl="1" indent="-285750">
              <a:buFont typeface="Arial"/>
              <a:buChar char="•"/>
            </a:pPr>
            <a:r>
              <a:rPr lang="en-US" sz="2600" dirty="0" smtClean="0"/>
              <a:t>Especially in the vicinity of complex terrain</a:t>
            </a:r>
          </a:p>
          <a:p>
            <a:pPr marL="285750" indent="-285750">
              <a:buFont typeface="Arial"/>
              <a:buChar char="•"/>
            </a:pPr>
            <a:r>
              <a:rPr lang="en-US" sz="2600" dirty="0" smtClean="0"/>
              <a:t>Additional observations can improve the simulation</a:t>
            </a:r>
          </a:p>
          <a:p>
            <a:pPr marL="742950" lvl="1" indent="-285750">
              <a:buFont typeface="Arial"/>
              <a:buChar char="•"/>
            </a:pPr>
            <a:r>
              <a:rPr lang="en-US" sz="2600" dirty="0" smtClean="0"/>
              <a:t>Vertical profiles made by the SUMO</a:t>
            </a:r>
          </a:p>
          <a:p>
            <a:pPr marL="285750" indent="-285750">
              <a:buFont typeface="Arial"/>
              <a:buChar char="•"/>
            </a:pPr>
            <a:r>
              <a:rPr lang="en-US" sz="2600" dirty="0" smtClean="0"/>
              <a:t>The SUMO is a low-cost system with many advantages</a:t>
            </a:r>
          </a:p>
          <a:p>
            <a:pPr marL="742950" lvl="1" indent="-285750">
              <a:buFont typeface="Arial"/>
              <a:buChar char="•"/>
            </a:pPr>
            <a:r>
              <a:rPr lang="en-US" sz="2600" dirty="0" smtClean="0"/>
              <a:t>Proof of concept before investing in a more durable and expensive UAS</a:t>
            </a:r>
          </a:p>
          <a:p>
            <a:pPr marL="742950" lvl="1" indent="-285750">
              <a:buFont typeface="Arial"/>
              <a:buChar char="•"/>
            </a:pPr>
            <a:r>
              <a:rPr lang="en-US" sz="2600" dirty="0" smtClean="0"/>
              <a:t>Additional sensors are being added to the system</a:t>
            </a:r>
          </a:p>
          <a:p>
            <a:pPr marL="285750" indent="-285750">
              <a:buFont typeface="Arial"/>
              <a:buChar char="•"/>
            </a:pPr>
            <a:r>
              <a:rPr lang="en-US" sz="2600" dirty="0" smtClean="0"/>
              <a:t>Fast response time is crucial in SAR operations</a:t>
            </a:r>
          </a:p>
          <a:p>
            <a:pPr marL="742950" lvl="1" indent="-285750">
              <a:buFont typeface="Arial"/>
              <a:buChar char="•"/>
            </a:pPr>
            <a:r>
              <a:rPr lang="en-US" sz="2600" dirty="0" err="1" smtClean="0">
                <a:solidFill>
                  <a:srgbClr val="FF6600"/>
                </a:solidFill>
              </a:rPr>
              <a:t>SAR</a:t>
            </a:r>
            <a:r>
              <a:rPr lang="en-US" sz="2600" dirty="0" err="1" smtClean="0"/>
              <a:t>Weather</a:t>
            </a:r>
            <a:r>
              <a:rPr lang="en-US" sz="2600" dirty="0" smtClean="0"/>
              <a:t> meets these needs</a:t>
            </a:r>
          </a:p>
          <a:p>
            <a:pPr marL="742950" lvl="1" indent="-285750">
              <a:buFont typeface="Arial"/>
              <a:buChar char="•"/>
            </a:pPr>
            <a:r>
              <a:rPr lang="en-US" sz="2600" dirty="0" smtClean="0"/>
              <a:t>Good weather information help improve decisions</a:t>
            </a:r>
          </a:p>
          <a:p>
            <a:pPr marL="285750" indent="-285750">
              <a:buFont typeface="Arial"/>
              <a:buChar char="•"/>
            </a:pPr>
            <a:r>
              <a:rPr lang="en-US" sz="2600" dirty="0" smtClean="0"/>
              <a:t>The SUMO is currently being integrated to the </a:t>
            </a:r>
            <a:r>
              <a:rPr lang="en-US" sz="2600" dirty="0" err="1" smtClean="0">
                <a:solidFill>
                  <a:srgbClr val="FF6600"/>
                </a:solidFill>
              </a:rPr>
              <a:t>SAR</a:t>
            </a:r>
            <a:r>
              <a:rPr lang="en-US" sz="2600" dirty="0" err="1" smtClean="0"/>
              <a:t>Weather</a:t>
            </a:r>
            <a:r>
              <a:rPr lang="en-US" sz="2600" dirty="0" smtClean="0"/>
              <a:t>, on-demand, Crisis Response System</a:t>
            </a:r>
          </a:p>
        </p:txBody>
      </p:sp>
      <p:sp>
        <p:nvSpPr>
          <p:cNvPr id="9" name="Rectangle 8"/>
          <p:cNvSpPr/>
          <p:nvPr/>
        </p:nvSpPr>
        <p:spPr>
          <a:xfrm>
            <a:off x="404768" y="38260"/>
            <a:ext cx="315663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a:t>
            </a:r>
          </a:p>
        </p:txBody>
      </p:sp>
      <p:sp>
        <p:nvSpPr>
          <p:cNvPr id="11" name="Rectangle 10"/>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2" name="Picture 11"/>
          <p:cNvPicPr>
            <a:picLocks noChangeAspect="1"/>
          </p:cNvPicPr>
          <p:nvPr/>
        </p:nvPicPr>
        <p:blipFill>
          <a:blip r:embed="rId2"/>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268038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 y="-24"/>
            <a:ext cx="9144000" cy="62071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1" name="Title 5"/>
          <p:cNvSpPr>
            <a:spLocks noGrp="1"/>
          </p:cNvSpPr>
          <p:nvPr>
            <p:ph type="title"/>
          </p:nvPr>
        </p:nvSpPr>
        <p:spPr>
          <a:xfrm>
            <a:off x="457200" y="413792"/>
            <a:ext cx="8229600" cy="1143000"/>
          </a:xfrm>
        </p:spPr>
        <p:txBody>
          <a:bodyPr/>
          <a:lstStyle/>
          <a:p>
            <a:r>
              <a:rPr lang="en-US" dirty="0" smtClean="0"/>
              <a:t>Acknowledgement</a:t>
            </a:r>
            <a:endParaRPr lang="en-US" dirty="0"/>
          </a:p>
        </p:txBody>
      </p:sp>
      <p:sp>
        <p:nvSpPr>
          <p:cNvPr id="21" name="TextBox 20"/>
          <p:cNvSpPr txBox="1"/>
          <p:nvPr/>
        </p:nvSpPr>
        <p:spPr>
          <a:xfrm>
            <a:off x="611560" y="1268760"/>
            <a:ext cx="7920880" cy="5940088"/>
          </a:xfrm>
          <a:prstGeom prst="rect">
            <a:avLst/>
          </a:prstGeom>
          <a:noFill/>
        </p:spPr>
        <p:txBody>
          <a:bodyPr wrap="square" rtlCol="0">
            <a:spAutoFit/>
          </a:bodyPr>
          <a:lstStyle/>
          <a:p>
            <a:pPr marL="342900" indent="-342900">
              <a:buFont typeface="Arial"/>
              <a:buChar char="•"/>
            </a:pPr>
            <a:r>
              <a:rPr lang="is-IS" sz="2000" b="1" dirty="0" smtClean="0">
                <a:solidFill>
                  <a:srgbClr val="FF6600"/>
                </a:solidFill>
                <a:latin typeface="+mj-lt"/>
              </a:rPr>
              <a:t>SAR</a:t>
            </a:r>
            <a:r>
              <a:rPr lang="is-IS" sz="2000" dirty="0" smtClean="0">
                <a:latin typeface="+mj-lt"/>
              </a:rPr>
              <a:t>Weather</a:t>
            </a:r>
            <a:r>
              <a:rPr lang="en-US" sz="2000" dirty="0" smtClean="0">
                <a:latin typeface="+mj-lt"/>
              </a:rPr>
              <a:t> is </a:t>
            </a:r>
            <a:r>
              <a:rPr lang="en-US" sz="2000" dirty="0" smtClean="0"/>
              <a:t>a joint research project led by IMR/Belgingur, in collaboration with NOAA/ESRL, the University of Bergen, and the private companies </a:t>
            </a:r>
            <a:r>
              <a:rPr lang="en-US" sz="2000" dirty="0" err="1" smtClean="0"/>
              <a:t>GreenQloud</a:t>
            </a:r>
            <a:r>
              <a:rPr lang="en-US" sz="2000" dirty="0" smtClean="0"/>
              <a:t> and </a:t>
            </a:r>
            <a:r>
              <a:rPr lang="en-US" sz="2000" dirty="0" err="1" smtClean="0"/>
              <a:t>DataMarket</a:t>
            </a:r>
            <a:r>
              <a:rPr lang="en-US" sz="2000" dirty="0" smtClean="0"/>
              <a:t>. To ensure maximum usability for SAR operators, </a:t>
            </a:r>
            <a:r>
              <a:rPr lang="is-IS" sz="2000" b="1" dirty="0" smtClean="0">
                <a:solidFill>
                  <a:srgbClr val="FF6600"/>
                </a:solidFill>
              </a:rPr>
              <a:t>SAR</a:t>
            </a:r>
            <a:r>
              <a:rPr lang="is-IS" sz="2000" dirty="0" smtClean="0"/>
              <a:t>Weather </a:t>
            </a:r>
            <a:r>
              <a:rPr lang="en-US" sz="2000" dirty="0" smtClean="0"/>
              <a:t>is developed in close collaboration with ICE-SAR and the Civil Protection Department of the Icelandic Police.</a:t>
            </a:r>
          </a:p>
          <a:p>
            <a:pPr marL="342900" indent="-342900">
              <a:buFont typeface="Arial"/>
              <a:buChar char="•"/>
            </a:pPr>
            <a:r>
              <a:rPr lang="is-IS" sz="2000" b="1" dirty="0" smtClean="0">
                <a:solidFill>
                  <a:srgbClr val="FF6600"/>
                </a:solidFill>
              </a:rPr>
              <a:t>SAR</a:t>
            </a:r>
            <a:r>
              <a:rPr lang="is-IS" sz="2000" dirty="0" smtClean="0"/>
              <a:t>Weather</a:t>
            </a:r>
            <a:r>
              <a:rPr lang="en-US" sz="2000" dirty="0" smtClean="0"/>
              <a:t> was initially funded in part by grant number 550-025 (Vejrtjeneste for Søberedskab) from NORA and by the European Commission under the 7th Community Framework Programme for Research and Technological Development (GalileoCast). GalileoCast is managed by GSA, the European GNSS Supervisory Authority.</a:t>
            </a:r>
            <a:endParaRPr lang="en-US" sz="2000" dirty="0"/>
          </a:p>
          <a:p>
            <a:pPr marL="342900" indent="-342900">
              <a:buFont typeface="Arial"/>
              <a:buChar char="•"/>
            </a:pPr>
            <a:r>
              <a:rPr lang="en-US" sz="2000" dirty="0" smtClean="0"/>
              <a:t>Current development of </a:t>
            </a:r>
            <a:r>
              <a:rPr lang="is-IS" sz="2000" dirty="0"/>
              <a:t>SARWeather</a:t>
            </a:r>
            <a:r>
              <a:rPr lang="en-US" sz="2000" dirty="0"/>
              <a:t> is funded in part by the Icelandic Technical Development Fund – </a:t>
            </a:r>
            <a:r>
              <a:rPr lang="en-US" sz="2000" dirty="0" smtClean="0"/>
              <a:t>RANNÍS</a:t>
            </a:r>
            <a:endParaRPr lang="en-US" sz="2000" dirty="0"/>
          </a:p>
          <a:p>
            <a:pPr marL="342900" indent="-342900">
              <a:buFont typeface="Arial"/>
              <a:buChar char="•"/>
            </a:pPr>
            <a:r>
              <a:rPr lang="en-US" sz="2000" dirty="0" smtClean="0"/>
              <a:t>Development related to the SUMO has in part been funded by the COST project ES0802</a:t>
            </a:r>
            <a:endParaRPr lang="en-US" sz="2000" dirty="0"/>
          </a:p>
          <a:p>
            <a:endParaRPr lang="en-US" sz="2000" dirty="0" smtClean="0">
              <a:solidFill>
                <a:srgbClr val="000000"/>
              </a:solidFill>
              <a:latin typeface="Myriad" charset="0"/>
            </a:endParaRPr>
          </a:p>
          <a:p>
            <a:endParaRPr lang="en-US" sz="2000" dirty="0">
              <a:solidFill>
                <a:srgbClr val="000000"/>
              </a:solidFill>
              <a:latin typeface="Myriad" charset="0"/>
            </a:endParaRPr>
          </a:p>
          <a:p>
            <a:endParaRPr lang="en-US" sz="2000" dirty="0" smtClean="0"/>
          </a:p>
          <a:p>
            <a:endParaRPr lang="en-US" sz="2000" dirty="0" smtClean="0"/>
          </a:p>
        </p:txBody>
      </p:sp>
      <p:sp>
        <p:nvSpPr>
          <p:cNvPr id="12" name="Rectangle 11"/>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pic>
        <p:nvPicPr>
          <p:cNvPr id="18" name="Picture 17"/>
          <p:cNvPicPr>
            <a:picLocks noChangeAspect="1"/>
          </p:cNvPicPr>
          <p:nvPr/>
        </p:nvPicPr>
        <p:blipFill>
          <a:blip r:embed="rId2"/>
          <a:stretch>
            <a:fillRect/>
          </a:stretch>
        </p:blipFill>
        <p:spPr>
          <a:xfrm>
            <a:off x="8640452" y="6525344"/>
            <a:ext cx="396044" cy="316835"/>
          </a:xfrm>
          <a:prstGeom prst="rect">
            <a:avLst/>
          </a:prstGeom>
        </p:spPr>
      </p:pic>
      <p:sp>
        <p:nvSpPr>
          <p:cNvPr id="9" name="TextBox 8"/>
          <p:cNvSpPr txBox="1"/>
          <p:nvPr/>
        </p:nvSpPr>
        <p:spPr>
          <a:xfrm>
            <a:off x="6016883" y="-57907"/>
            <a:ext cx="3212895" cy="646331"/>
          </a:xfrm>
          <a:prstGeom prst="rect">
            <a:avLst/>
          </a:prstGeom>
          <a:noFill/>
        </p:spPr>
        <p:txBody>
          <a:bodyPr wrap="square" rtlCol="0">
            <a:spAutoFit/>
          </a:bodyPr>
          <a:lstStyle/>
          <a:p>
            <a:r>
              <a:rPr lang="en-US" dirty="0" smtClean="0"/>
              <a:t>Atmos. </a:t>
            </a:r>
            <a:r>
              <a:rPr lang="en-US" dirty="0"/>
              <a:t>and Meteorological </a:t>
            </a:r>
            <a:r>
              <a:rPr lang="en-US" dirty="0" smtClean="0"/>
              <a:t>Instrumentation – EGU 2012</a:t>
            </a:r>
            <a:endParaRPr lang="en-US" dirty="0"/>
          </a:p>
        </p:txBody>
      </p:sp>
    </p:spTree>
    <p:extLst>
      <p:ext uri="{BB962C8B-B14F-4D97-AF65-F5344CB8AC3E}">
        <p14:creationId xmlns:p14="http://schemas.microsoft.com/office/powerpoint/2010/main" val="33628611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38914" name="Picture 2" descr="http://sarweather.com/assets/0000/0365/files/365_highresolution.jpg"/>
          <p:cNvPicPr>
            <a:picLocks noChangeAspect="1" noChangeArrowheads="1"/>
          </p:cNvPicPr>
          <p:nvPr/>
        </p:nvPicPr>
        <p:blipFill>
          <a:blip r:embed="rId3" cstate="print"/>
          <a:srcRect/>
          <a:stretch>
            <a:fillRect/>
          </a:stretch>
        </p:blipFill>
        <p:spPr bwMode="auto">
          <a:xfrm>
            <a:off x="2123728" y="620688"/>
            <a:ext cx="4680520" cy="5633194"/>
          </a:xfrm>
          <a:prstGeom prst="rect">
            <a:avLst/>
          </a:prstGeom>
          <a:noFill/>
        </p:spPr>
      </p:pic>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214404" y="5373350"/>
            <a:ext cx="2589844" cy="753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665647" y="4088095"/>
            <a:ext cx="2138601" cy="2031325"/>
          </a:xfrm>
          <a:prstGeom prst="rect">
            <a:avLst/>
          </a:prstGeom>
          <a:noFill/>
        </p:spPr>
        <p:txBody>
          <a:bodyPr wrap="square" rtlCol="0">
            <a:spAutoFit/>
          </a:bodyPr>
          <a:lstStyle/>
          <a:p>
            <a:r>
              <a:rPr lang="en-US" dirty="0" smtClean="0"/>
              <a:t>When model resolution is increased to 1 km the true complexity and strength of the wind field becomes apparent</a:t>
            </a:r>
            <a:endParaRPr lang="en-US" dirty="0"/>
          </a:p>
        </p:txBody>
      </p:sp>
      <p:sp>
        <p:nvSpPr>
          <p:cNvPr id="4" name="TextBox 3"/>
          <p:cNvSpPr txBox="1"/>
          <p:nvPr/>
        </p:nvSpPr>
        <p:spPr>
          <a:xfrm>
            <a:off x="223281" y="1688767"/>
            <a:ext cx="1900448" cy="646331"/>
          </a:xfrm>
          <a:prstGeom prst="rect">
            <a:avLst/>
          </a:prstGeom>
          <a:noFill/>
        </p:spPr>
        <p:txBody>
          <a:bodyPr wrap="square" rtlCol="0">
            <a:spAutoFit/>
          </a:bodyPr>
          <a:lstStyle/>
          <a:p>
            <a:r>
              <a:rPr lang="en-US" dirty="0" smtClean="0"/>
              <a:t>Very high resolution – 1 km</a:t>
            </a:r>
            <a:endParaRPr lang="en-US" dirty="0"/>
          </a:p>
        </p:txBody>
      </p:sp>
      <p:sp>
        <p:nvSpPr>
          <p:cNvPr id="15" name="TextBox 14"/>
          <p:cNvSpPr txBox="1"/>
          <p:nvPr/>
        </p:nvSpPr>
        <p:spPr>
          <a:xfrm>
            <a:off x="223281" y="5006153"/>
            <a:ext cx="1900448" cy="646331"/>
          </a:xfrm>
          <a:prstGeom prst="rect">
            <a:avLst/>
          </a:prstGeom>
          <a:noFill/>
        </p:spPr>
        <p:txBody>
          <a:bodyPr wrap="square" rtlCol="0">
            <a:spAutoFit/>
          </a:bodyPr>
          <a:lstStyle/>
          <a:p>
            <a:r>
              <a:rPr lang="en-US" dirty="0" smtClean="0"/>
              <a:t>Medium resolution – 9 km</a:t>
            </a:r>
            <a:endParaRPr lang="en-US" dirty="0"/>
          </a:p>
        </p:txBody>
      </p:sp>
      <p:pic>
        <p:nvPicPr>
          <p:cNvPr id="16" name="Picture 15"/>
          <p:cNvPicPr>
            <a:picLocks noChangeAspect="1"/>
          </p:cNvPicPr>
          <p:nvPr/>
        </p:nvPicPr>
        <p:blipFill>
          <a:blip r:embed="rId4"/>
          <a:stretch>
            <a:fillRect/>
          </a:stretch>
        </p:blipFill>
        <p:spPr>
          <a:xfrm>
            <a:off x="8640452" y="6525344"/>
            <a:ext cx="396044" cy="316835"/>
          </a:xfrm>
          <a:prstGeom prst="rect">
            <a:avLst/>
          </a:prstGeom>
        </p:spPr>
      </p:pic>
      <p:sp>
        <p:nvSpPr>
          <p:cNvPr id="24" name="Rectangle 23"/>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
        <p:nvSpPr>
          <p:cNvPr id="25" name="TextBox 24"/>
          <p:cNvSpPr txBox="1"/>
          <p:nvPr/>
        </p:nvSpPr>
        <p:spPr>
          <a:xfrm>
            <a:off x="6016883" y="-57907"/>
            <a:ext cx="3212895" cy="646331"/>
          </a:xfrm>
          <a:prstGeom prst="rect">
            <a:avLst/>
          </a:prstGeom>
          <a:noFill/>
        </p:spPr>
        <p:txBody>
          <a:bodyPr wrap="square" rtlCol="0">
            <a:spAutoFit/>
          </a:bodyPr>
          <a:lstStyle/>
          <a:p>
            <a:r>
              <a:rPr lang="en-US" dirty="0" smtClean="0"/>
              <a:t>Atmos. </a:t>
            </a:r>
            <a:r>
              <a:rPr lang="en-US" dirty="0"/>
              <a:t>and Meteorological </a:t>
            </a:r>
            <a:r>
              <a:rPr lang="en-US" dirty="0" smtClean="0"/>
              <a:t>Instrumentation – EGU 2012</a:t>
            </a:r>
            <a:endParaRPr lang="en-US" dirty="0"/>
          </a:p>
        </p:txBody>
      </p:sp>
    </p:spTree>
    <p:extLst>
      <p:ext uri="{BB962C8B-B14F-4D97-AF65-F5344CB8AC3E}">
        <p14:creationId xmlns:p14="http://schemas.microsoft.com/office/powerpoint/2010/main" val="20638551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145873" y="0"/>
            <a:ext cx="6844742" cy="556050"/>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Why not always use 1km resolution?</a:t>
            </a:r>
          </a:p>
        </p:txBody>
      </p:sp>
      <p:graphicFrame>
        <p:nvGraphicFramePr>
          <p:cNvPr id="12" name="Chart 11"/>
          <p:cNvGraphicFramePr/>
          <p:nvPr>
            <p:extLst>
              <p:ext uri="{D42A27DB-BD31-4B8C-83A1-F6EECF244321}">
                <p14:modId xmlns:p14="http://schemas.microsoft.com/office/powerpoint/2010/main" val="740811194"/>
              </p:ext>
            </p:extLst>
          </p:nvPr>
        </p:nvGraphicFramePr>
        <p:xfrm>
          <a:off x="1187624" y="908720"/>
          <a:ext cx="6959857" cy="4270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475656" y="5229200"/>
            <a:ext cx="5688632" cy="868392"/>
          </a:xfrm>
          <a:prstGeom prst="rect">
            <a:avLst/>
          </a:prstGeom>
          <a:noFill/>
        </p:spPr>
        <p:txBody>
          <a:bodyPr wrap="square" rtlCol="0">
            <a:spAutoFit/>
          </a:bodyPr>
          <a:lstStyle/>
          <a:p>
            <a:r>
              <a:rPr lang="en-US" dirty="0" smtClean="0"/>
              <a:t>Need 1000-times more CPU power to simulate a 1 km resolution forecast than a 10 km one for the same region!</a:t>
            </a:r>
            <a:endParaRPr lang="en-US" dirty="0"/>
          </a:p>
        </p:txBody>
      </p:sp>
      <p:sp>
        <p:nvSpPr>
          <p:cNvPr id="25" name="Freeform 24"/>
          <p:cNvSpPr/>
          <p:nvPr/>
        </p:nvSpPr>
        <p:spPr>
          <a:xfrm>
            <a:off x="6510820" y="1037256"/>
            <a:ext cx="454668" cy="1828132"/>
          </a:xfrm>
          <a:custGeom>
            <a:avLst/>
            <a:gdLst>
              <a:gd name="connsiteX0" fmla="*/ 0 w 471132"/>
              <a:gd name="connsiteY0" fmla="*/ 1808935 h 1808935"/>
              <a:gd name="connsiteX1" fmla="*/ 282213 w 471132"/>
              <a:gd name="connsiteY1" fmla="*/ 1209264 h 1808935"/>
              <a:gd name="connsiteX2" fmla="*/ 411561 w 471132"/>
              <a:gd name="connsiteY2" fmla="*/ 621351 h 1808935"/>
              <a:gd name="connsiteX3" fmla="*/ 470355 w 471132"/>
              <a:gd name="connsiteY3" fmla="*/ 33439 h 1808935"/>
              <a:gd name="connsiteX4" fmla="*/ 446837 w 471132"/>
              <a:gd name="connsiteY4" fmla="*/ 68713 h 180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32" h="1808935">
                <a:moveTo>
                  <a:pt x="0" y="1808935"/>
                </a:moveTo>
                <a:cubicBezTo>
                  <a:pt x="106810" y="1608065"/>
                  <a:pt x="213620" y="1407195"/>
                  <a:pt x="282213" y="1209264"/>
                </a:cubicBezTo>
                <a:cubicBezTo>
                  <a:pt x="350807" y="1011333"/>
                  <a:pt x="380204" y="817322"/>
                  <a:pt x="411561" y="621351"/>
                </a:cubicBezTo>
                <a:cubicBezTo>
                  <a:pt x="442918" y="425380"/>
                  <a:pt x="464476" y="125545"/>
                  <a:pt x="470355" y="33439"/>
                </a:cubicBezTo>
                <a:cubicBezTo>
                  <a:pt x="476234" y="-58667"/>
                  <a:pt x="446837" y="68713"/>
                  <a:pt x="446837" y="68713"/>
                </a:cubicBezTo>
              </a:path>
            </a:pathLst>
          </a:custGeom>
          <a:ln w="57150" cap="flat" cmpd="sng">
            <a:solidFill>
              <a:srgbClr val="FF6600"/>
            </a:solidFill>
            <a:prstDash val="solid"/>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10" name="Rectangle 9"/>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
        <p:nvSpPr>
          <p:cNvPr id="11" name="TextBox 10"/>
          <p:cNvSpPr txBox="1"/>
          <p:nvPr/>
        </p:nvSpPr>
        <p:spPr>
          <a:xfrm>
            <a:off x="6016883" y="-57907"/>
            <a:ext cx="3212895" cy="646331"/>
          </a:xfrm>
          <a:prstGeom prst="rect">
            <a:avLst/>
          </a:prstGeom>
          <a:noFill/>
        </p:spPr>
        <p:txBody>
          <a:bodyPr wrap="square" rtlCol="0">
            <a:spAutoFit/>
          </a:bodyPr>
          <a:lstStyle/>
          <a:p>
            <a:r>
              <a:rPr lang="en-US" dirty="0" smtClean="0"/>
              <a:t>Atmos. </a:t>
            </a:r>
            <a:r>
              <a:rPr lang="en-US" dirty="0"/>
              <a:t>and Meteorological </a:t>
            </a:r>
            <a:r>
              <a:rPr lang="en-US" dirty="0" smtClean="0"/>
              <a:t>Instrumentation – EGU 2012</a:t>
            </a:r>
            <a:endParaRPr lang="en-US" dirty="0"/>
          </a:p>
        </p:txBody>
      </p:sp>
      <p:pic>
        <p:nvPicPr>
          <p:cNvPr id="13" name="Picture 12"/>
          <p:cNvPicPr>
            <a:picLocks noChangeAspect="1"/>
          </p:cNvPicPr>
          <p:nvPr/>
        </p:nvPicPr>
        <p:blipFill>
          <a:blip r:embed="rId4"/>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2821742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1412848"/>
            <a:ext cx="8106899" cy="3539430"/>
          </a:xfrm>
          <a:prstGeom prst="rect">
            <a:avLst/>
          </a:prstGeom>
          <a:noFill/>
        </p:spPr>
        <p:txBody>
          <a:bodyPr wrap="square" rtlCol="0">
            <a:spAutoFit/>
          </a:bodyPr>
          <a:lstStyle/>
          <a:p>
            <a:pPr marL="285750" indent="-285750">
              <a:buFont typeface="Arial"/>
              <a:buChar char="•"/>
            </a:pPr>
            <a:r>
              <a:rPr lang="en-US" sz="3200" dirty="0" smtClean="0"/>
              <a:t>You only need high very high resolution once in a while?</a:t>
            </a:r>
          </a:p>
          <a:p>
            <a:pPr marL="285750" indent="-285750">
              <a:buFont typeface="Arial"/>
              <a:buChar char="•"/>
            </a:pPr>
            <a:r>
              <a:rPr lang="en-US" sz="3200" dirty="0" smtClean="0"/>
              <a:t>Computer clouds (e.g. Azure, EC2 and </a:t>
            </a:r>
            <a:r>
              <a:rPr lang="en-US" sz="3200" dirty="0" err="1" smtClean="0"/>
              <a:t>GreenQloud</a:t>
            </a:r>
            <a:r>
              <a:rPr lang="en-US" sz="3200" dirty="0" smtClean="0"/>
              <a:t>) are starting to offer HPC service</a:t>
            </a:r>
          </a:p>
          <a:p>
            <a:pPr marL="285750" indent="-285750">
              <a:buFont typeface="Arial"/>
              <a:buChar char="•"/>
            </a:pPr>
            <a:r>
              <a:rPr lang="en-US" sz="3200" dirty="0" smtClean="0"/>
              <a:t>Offers great scalability</a:t>
            </a:r>
          </a:p>
          <a:p>
            <a:pPr marL="285750" indent="-285750">
              <a:buFont typeface="Arial"/>
              <a:buChar char="•"/>
            </a:pPr>
            <a:r>
              <a:rPr lang="en-US" sz="3200" dirty="0" smtClean="0"/>
              <a:t>Relatively cheap</a:t>
            </a:r>
          </a:p>
          <a:p>
            <a:pPr marL="285750" indent="-285750">
              <a:buFont typeface="Arial"/>
              <a:buChar char="•"/>
            </a:pPr>
            <a:r>
              <a:rPr lang="en-US" sz="3200" dirty="0" smtClean="0"/>
              <a:t>And there is already a solution out there </a:t>
            </a:r>
            <a:r>
              <a:rPr lang="en-US" sz="3200" dirty="0" smtClean="0">
                <a:sym typeface="Wingdings"/>
              </a:rPr>
              <a:t></a:t>
            </a:r>
            <a:endParaRPr lang="en-US" sz="3200" dirty="0" smtClean="0"/>
          </a:p>
        </p:txBody>
      </p:sp>
      <p:sp>
        <p:nvSpPr>
          <p:cNvPr id="9" name="Rectangle 8"/>
          <p:cNvSpPr/>
          <p:nvPr/>
        </p:nvSpPr>
        <p:spPr>
          <a:xfrm>
            <a:off x="434548" y="12452"/>
            <a:ext cx="2044149"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What if</a:t>
            </a:r>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
        <p:nvSpPr>
          <p:cNvPr id="12" name="Rectangle 11"/>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19861076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1412848"/>
            <a:ext cx="8106899" cy="4524315"/>
          </a:xfrm>
          <a:prstGeom prst="rect">
            <a:avLst/>
          </a:prstGeom>
          <a:noFill/>
        </p:spPr>
        <p:txBody>
          <a:bodyPr wrap="square" rtlCol="0">
            <a:spAutoFit/>
          </a:bodyPr>
          <a:lstStyle/>
          <a:p>
            <a:pPr marL="285750" indent="-285750">
              <a:buFont typeface="Arial"/>
              <a:buChar char="•"/>
            </a:pPr>
            <a:r>
              <a:rPr lang="en-US" sz="3200" dirty="0" smtClean="0"/>
              <a:t>Recent M.Sc. project at the RU aimed at </a:t>
            </a:r>
            <a:r>
              <a:rPr lang="en-US" sz="3200" dirty="0"/>
              <a:t>minimize fuel burn and emissions by optimizing flight tracks with respect to </a:t>
            </a:r>
            <a:r>
              <a:rPr lang="en-US" sz="3200" dirty="0" smtClean="0"/>
              <a:t>wind</a:t>
            </a:r>
          </a:p>
          <a:p>
            <a:pPr marL="285750" indent="-285750">
              <a:buFont typeface="Arial"/>
              <a:buChar char="•"/>
            </a:pPr>
            <a:r>
              <a:rPr lang="en-US" sz="3200" dirty="0" smtClean="0"/>
              <a:t>Used the </a:t>
            </a:r>
            <a:r>
              <a:rPr lang="en-US" sz="3200" dirty="0" err="1" smtClean="0"/>
              <a:t>Dijkstra</a:t>
            </a:r>
            <a:r>
              <a:rPr lang="en-US" sz="3200" dirty="0" smtClean="0"/>
              <a:t> </a:t>
            </a:r>
            <a:r>
              <a:rPr lang="en-US" sz="3200" dirty="0"/>
              <a:t>search </a:t>
            </a:r>
            <a:r>
              <a:rPr lang="en-US" sz="3200" dirty="0" smtClean="0"/>
              <a:t>algorithm</a:t>
            </a:r>
          </a:p>
          <a:p>
            <a:pPr marL="285750" indent="-285750">
              <a:buFont typeface="Arial"/>
              <a:buChar char="•"/>
            </a:pPr>
            <a:r>
              <a:rPr lang="en-US" sz="3200" dirty="0" smtClean="0"/>
              <a:t>Used data from </a:t>
            </a:r>
            <a:r>
              <a:rPr lang="en-US" sz="3200" dirty="0" err="1" smtClean="0"/>
              <a:t>Icelandair</a:t>
            </a:r>
            <a:endParaRPr lang="en-US" sz="3200" dirty="0" smtClean="0"/>
          </a:p>
          <a:p>
            <a:pPr marL="742950" lvl="1" indent="-285750">
              <a:buFont typeface="Arial"/>
              <a:buChar char="•"/>
            </a:pPr>
            <a:r>
              <a:rPr lang="en-US" sz="3200" dirty="0" err="1" smtClean="0"/>
              <a:t>Keflav</a:t>
            </a:r>
            <a:r>
              <a:rPr lang="en-US" sz="3200" dirty="0" err="1" smtClean="0"/>
              <a:t>ík</a:t>
            </a:r>
            <a:r>
              <a:rPr lang="en-US" sz="3200" dirty="0" smtClean="0"/>
              <a:t> – New York flight @ 2011-07-14</a:t>
            </a:r>
          </a:p>
          <a:p>
            <a:pPr marL="742950" lvl="1" indent="-285750">
              <a:buFont typeface="Arial"/>
              <a:buChar char="•"/>
            </a:pPr>
            <a:r>
              <a:rPr lang="en-US" sz="3200" dirty="0" err="1" smtClean="0"/>
              <a:t>Keflavík</a:t>
            </a:r>
            <a:r>
              <a:rPr lang="en-US" sz="3200" dirty="0" smtClean="0"/>
              <a:t> – Copenhagen flight @ 2011-07-14</a:t>
            </a:r>
          </a:p>
          <a:p>
            <a:pPr marL="742950" lvl="1" indent="-285750">
              <a:buFont typeface="Arial"/>
              <a:buChar char="•"/>
            </a:pPr>
            <a:r>
              <a:rPr lang="en-US" sz="3200" dirty="0" smtClean="0"/>
              <a:t>Boeing 757-200</a:t>
            </a:r>
          </a:p>
          <a:p>
            <a:pPr marL="285750" indent="-285750">
              <a:buFont typeface="Arial"/>
              <a:buChar char="•"/>
            </a:pPr>
            <a:r>
              <a:rPr lang="en-US" sz="3200" dirty="0" smtClean="0"/>
              <a:t>Fuel savings estimated using the BADA model</a:t>
            </a:r>
            <a:endParaRPr lang="en-US" sz="3200" dirty="0" smtClean="0"/>
          </a:p>
        </p:txBody>
      </p:sp>
      <p:sp>
        <p:nvSpPr>
          <p:cNvPr id="9" name="Rectangle 8"/>
          <p:cNvSpPr/>
          <p:nvPr/>
        </p:nvSpPr>
        <p:spPr>
          <a:xfrm>
            <a:off x="434548" y="12452"/>
            <a:ext cx="5415064"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Routing optimization</a:t>
            </a:r>
            <a:endParaRPr lang="en-US" sz="4800" dirty="0" smtClean="0"/>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Tree>
    <p:extLst>
      <p:ext uri="{BB962C8B-B14F-4D97-AF65-F5344CB8AC3E}">
        <p14:creationId xmlns:p14="http://schemas.microsoft.com/office/powerpoint/2010/main" val="19421767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4898096"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Reykjav</a:t>
            </a:r>
            <a:r>
              <a:rPr lang="en-US" sz="4800" dirty="0" smtClean="0"/>
              <a:t>ík ATC area</a:t>
            </a:r>
            <a:endParaRPr lang="en-US" sz="4800" dirty="0" smtClean="0"/>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pic>
        <p:nvPicPr>
          <p:cNvPr id="2" name="Picture 1"/>
          <p:cNvPicPr>
            <a:picLocks noChangeAspect="1"/>
          </p:cNvPicPr>
          <p:nvPr/>
        </p:nvPicPr>
        <p:blipFill>
          <a:blip r:embed="rId3"/>
          <a:stretch>
            <a:fillRect/>
          </a:stretch>
        </p:blipFill>
        <p:spPr>
          <a:xfrm>
            <a:off x="1993900" y="1036762"/>
            <a:ext cx="5156200" cy="3822700"/>
          </a:xfrm>
          <a:prstGeom prst="rect">
            <a:avLst/>
          </a:prstGeom>
        </p:spPr>
      </p:pic>
      <p:sp>
        <p:nvSpPr>
          <p:cNvPr id="3" name="TextBox 2"/>
          <p:cNvSpPr txBox="1"/>
          <p:nvPr/>
        </p:nvSpPr>
        <p:spPr>
          <a:xfrm>
            <a:off x="934984" y="4842987"/>
            <a:ext cx="7326364" cy="1569660"/>
          </a:xfrm>
          <a:prstGeom prst="rect">
            <a:avLst/>
          </a:prstGeom>
          <a:noFill/>
        </p:spPr>
        <p:txBody>
          <a:bodyPr wrap="square" rtlCol="0">
            <a:spAutoFit/>
          </a:bodyPr>
          <a:lstStyle/>
          <a:p>
            <a:pPr marL="285750" indent="-285750">
              <a:buFont typeface="Arial"/>
              <a:buChar char="•"/>
            </a:pPr>
            <a:r>
              <a:rPr lang="en-US" sz="2400" dirty="0" smtClean="0"/>
              <a:t>Reykjav</a:t>
            </a:r>
            <a:r>
              <a:rPr lang="en-US" sz="2400" dirty="0" smtClean="0"/>
              <a:t>ík Air Traffic Control area (BIRD)</a:t>
            </a:r>
          </a:p>
          <a:p>
            <a:pPr marL="285750" indent="-285750">
              <a:buFont typeface="Arial"/>
              <a:buChar char="•"/>
            </a:pPr>
            <a:r>
              <a:rPr lang="en-US" sz="2400" dirty="0"/>
              <a:t>Over 110.000 flights in 2011 </a:t>
            </a:r>
            <a:endParaRPr lang="en-US" sz="2400" dirty="0" smtClean="0"/>
          </a:p>
          <a:p>
            <a:pPr marL="285750" indent="-285750">
              <a:buFont typeface="Arial"/>
              <a:buChar char="•"/>
            </a:pPr>
            <a:r>
              <a:rPr lang="en-US" sz="2400" dirty="0" smtClean="0"/>
              <a:t>Average time spend within BIRD was 100 minutes</a:t>
            </a:r>
          </a:p>
          <a:p>
            <a:pPr marL="285750" indent="-285750">
              <a:buFont typeface="Arial"/>
              <a:buChar char="•"/>
            </a:pPr>
            <a:r>
              <a:rPr lang="en-US" sz="2400" dirty="0" smtClean="0"/>
              <a:t>1% fuel savings would amount to 6.000 metric tons</a:t>
            </a:r>
          </a:p>
        </p:txBody>
      </p:sp>
      <p:sp>
        <p:nvSpPr>
          <p:cNvPr id="8" name="Rectangle 7"/>
          <p:cNvSpPr/>
          <p:nvPr/>
        </p:nvSpPr>
        <p:spPr>
          <a:xfrm>
            <a:off x="0" y="6219228"/>
            <a:ext cx="1297086" cy="369332"/>
          </a:xfrm>
          <a:prstGeom prst="rect">
            <a:avLst/>
          </a:prstGeom>
        </p:spPr>
        <p:txBody>
          <a:bodyPr wrap="none">
            <a:spAutoFit/>
          </a:bodyPr>
          <a:lstStyle/>
          <a:p>
            <a:r>
              <a:rPr lang="is-IS" b="1" dirty="0" smtClean="0">
                <a:solidFill>
                  <a:srgbClr val="FF6600"/>
                </a:solidFill>
                <a:latin typeface="Arial Narrow" pitchFamily="34" charset="0"/>
              </a:rPr>
              <a:t>SAR</a:t>
            </a:r>
            <a:r>
              <a:rPr lang="is-IS" dirty="0" smtClean="0">
                <a:latin typeface="Arial Narrow" pitchFamily="34" charset="0"/>
              </a:rPr>
              <a:t>Weather</a:t>
            </a:r>
            <a:endParaRPr lang="is-IS" dirty="0"/>
          </a:p>
        </p:txBody>
      </p:sp>
    </p:spTree>
    <p:extLst>
      <p:ext uri="{BB962C8B-B14F-4D97-AF65-F5344CB8AC3E}">
        <p14:creationId xmlns:p14="http://schemas.microsoft.com/office/powerpoint/2010/main" val="7690254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290566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NWM area</a:t>
            </a:r>
            <a:endParaRPr lang="en-US" sz="4800" dirty="0" smtClean="0"/>
          </a:p>
        </p:txBody>
      </p:sp>
      <p:pic>
        <p:nvPicPr>
          <p:cNvPr id="11" name="Picture 10"/>
          <p:cNvPicPr>
            <a:picLocks noChangeAspect="1"/>
          </p:cNvPicPr>
          <p:nvPr/>
        </p:nvPicPr>
        <p:blipFill>
          <a:blip r:embed="rId2"/>
          <a:stretch>
            <a:fillRect/>
          </a:stretch>
        </p:blipFill>
        <p:spPr>
          <a:xfrm>
            <a:off x="8640452" y="6525344"/>
            <a:ext cx="396044" cy="316835"/>
          </a:xfrm>
          <a:prstGeom prst="rect">
            <a:avLst/>
          </a:prstGeom>
        </p:spPr>
      </p:pic>
      <p:sp>
        <p:nvSpPr>
          <p:cNvPr id="3" name="TextBox 2"/>
          <p:cNvSpPr txBox="1"/>
          <p:nvPr/>
        </p:nvSpPr>
        <p:spPr>
          <a:xfrm>
            <a:off x="0" y="4430316"/>
            <a:ext cx="4284179" cy="2462212"/>
          </a:xfrm>
          <a:prstGeom prst="rect">
            <a:avLst/>
          </a:prstGeom>
          <a:noFill/>
        </p:spPr>
        <p:txBody>
          <a:bodyPr wrap="square" rtlCol="0">
            <a:spAutoFit/>
          </a:bodyPr>
          <a:lstStyle/>
          <a:p>
            <a:pPr marL="285750" indent="-285750">
              <a:buFont typeface="Arial"/>
              <a:buChar char="•"/>
            </a:pPr>
            <a:r>
              <a:rPr lang="en-US" sz="2200" dirty="0" smtClean="0"/>
              <a:t>Weather was simulated over a large region @ 9km resolution</a:t>
            </a:r>
          </a:p>
          <a:p>
            <a:pPr marL="285750" indent="-285750">
              <a:buFont typeface="Arial"/>
              <a:buChar char="•"/>
            </a:pPr>
            <a:r>
              <a:rPr lang="en-US" sz="2200" dirty="0" smtClean="0"/>
              <a:t>Part of domain used to optimize the routes between </a:t>
            </a:r>
            <a:r>
              <a:rPr lang="en-US" sz="2200" dirty="0" err="1" smtClean="0"/>
              <a:t>Keflav</a:t>
            </a:r>
            <a:r>
              <a:rPr lang="en-US" sz="2200" dirty="0" err="1" smtClean="0"/>
              <a:t>ík</a:t>
            </a:r>
            <a:r>
              <a:rPr lang="en-US" sz="2200" dirty="0" smtClean="0"/>
              <a:t> and New York and </a:t>
            </a:r>
            <a:r>
              <a:rPr lang="en-US" sz="2200" dirty="0" err="1" smtClean="0"/>
              <a:t>Keflavík</a:t>
            </a:r>
            <a:r>
              <a:rPr lang="en-US" sz="2200" dirty="0" smtClean="0"/>
              <a:t> and Copenhagen</a:t>
            </a:r>
            <a:endParaRPr lang="en-US" sz="2200" dirty="0" smtClean="0"/>
          </a:p>
          <a:p>
            <a:pPr marL="285750" indent="-285750">
              <a:buFont typeface="Arial"/>
              <a:buChar char="•"/>
            </a:pPr>
            <a:endParaRPr lang="en-US" sz="2200" dirty="0" smtClean="0"/>
          </a:p>
        </p:txBody>
      </p:sp>
      <p:pic>
        <p:nvPicPr>
          <p:cNvPr id="6" name="Picture 5"/>
          <p:cNvPicPr>
            <a:picLocks noChangeAspect="1"/>
          </p:cNvPicPr>
          <p:nvPr/>
        </p:nvPicPr>
        <p:blipFill>
          <a:blip r:embed="rId3"/>
          <a:stretch>
            <a:fillRect/>
          </a:stretch>
        </p:blipFill>
        <p:spPr>
          <a:xfrm>
            <a:off x="0" y="1255316"/>
            <a:ext cx="4025900" cy="3175000"/>
          </a:xfrm>
          <a:prstGeom prst="rect">
            <a:avLst/>
          </a:prstGeom>
        </p:spPr>
      </p:pic>
      <p:pic>
        <p:nvPicPr>
          <p:cNvPr id="7" name="Picture 6"/>
          <p:cNvPicPr>
            <a:picLocks noChangeAspect="1"/>
          </p:cNvPicPr>
          <p:nvPr/>
        </p:nvPicPr>
        <p:blipFill>
          <a:blip r:embed="rId4"/>
          <a:stretch>
            <a:fillRect/>
          </a:stretch>
        </p:blipFill>
        <p:spPr>
          <a:xfrm>
            <a:off x="4284179" y="1044576"/>
            <a:ext cx="4504414" cy="2717417"/>
          </a:xfrm>
          <a:prstGeom prst="rect">
            <a:avLst/>
          </a:prstGeom>
        </p:spPr>
      </p:pic>
      <p:pic>
        <p:nvPicPr>
          <p:cNvPr id="2" name="Picture 1"/>
          <p:cNvPicPr>
            <a:picLocks noChangeAspect="1"/>
          </p:cNvPicPr>
          <p:nvPr/>
        </p:nvPicPr>
        <p:blipFill>
          <a:blip r:embed="rId5"/>
          <a:stretch>
            <a:fillRect/>
          </a:stretch>
        </p:blipFill>
        <p:spPr>
          <a:xfrm>
            <a:off x="4284179" y="3775950"/>
            <a:ext cx="4504414" cy="2726356"/>
          </a:xfrm>
          <a:prstGeom prst="rect">
            <a:avLst/>
          </a:prstGeom>
        </p:spPr>
      </p:pic>
    </p:spTree>
    <p:extLst>
      <p:ext uri="{BB962C8B-B14F-4D97-AF65-F5344CB8AC3E}">
        <p14:creationId xmlns:p14="http://schemas.microsoft.com/office/powerpoint/2010/main" val="21593530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2226</TotalTime>
  <Words>1493</Words>
  <Application>Microsoft Macintosh PowerPoint</Application>
  <PresentationFormat>On-screen Show (4:3)</PresentationFormat>
  <Paragraphs>255</Paragraphs>
  <Slides>33</Slides>
  <Notes>19</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vector>
  </TitlesOfParts>
  <Company>Belgingur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Ólafur Rögnvaldsson</dc:creator>
  <cp:lastModifiedBy>Ólafur Rögnvaldsson</cp:lastModifiedBy>
  <cp:revision>156</cp:revision>
  <dcterms:created xsi:type="dcterms:W3CDTF">2012-01-09T23:06:05Z</dcterms:created>
  <dcterms:modified xsi:type="dcterms:W3CDTF">2012-06-21T13:55:17Z</dcterms:modified>
</cp:coreProperties>
</file>